
<file path=[Content_Types].xml><?xml version="1.0" encoding="utf-8"?>
<Types xmlns="http://schemas.openxmlformats.org/package/2006/content-types">
  <Default Extension="xml" ContentType="application/vnd.openxmlformats-officedocument.presentationml.presentation.main+xml"/>
  <Default Extension="emf" ContentType="image/x-emf"/>
  <Default Extension="png" ContentType="image/png"/>
  <Default Extension="jpg" ContentType="image/jpeg"/>
  <Default Extension="bin" ContentType="application/vnd.openxmlformats-officedocument.spreadsheetml.sheet"/>
  <Default Extension="image" ContentType="image/unknown"/>
  <Default Extension="rels" ContentType="application/vnd.openxmlformats-package.relationships+xml"/>
  <Override PartName="/ppt/notesMasters/notesMaster1.xml" ContentType="application/vnd.openxmlformats-officedocument.presentationml.notesMaster+xml"/>
  <Override PartName="/ppt/notesMasters/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slideMasters/slideMaster1.xml" ContentType="application/vnd.openxmlformats-officedocument.presentationml.slideMaster+xml"/>
  <Override PartName="/ppt/slideMasters/theme/theme2.xml" ContentType="application/vnd.openxmlformats-officedocument.theme+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Masters/slideMaster2.xml" ContentType="application/vnd.openxmlformats-officedocument.presentationml.slideMaster+xml"/>
  <Override PartName="/ppt/slideMasters/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Masters/slideMaster3.xml" ContentType="application/vnd.openxmlformats-officedocument.presentationml.slideMaster+xml"/>
  <Override PartName="/ppt/slideMasters/theme/theme4.xml" ContentType="application/vnd.openxmlformats-officedocument.theme+xml"/>
  <Override PartName="/ppt/slideLayouts/slideLayout30.xml" ContentType="application/vnd.openxmlformats-officedocument.presentationml.slideLayout+xml"/>
  <Override PartName="/ppt/slideLayouts/slideLayout32.xml" ContentType="application/vnd.openxmlformats-officedocument.presentationml.slideLayout+xml"/>
  <Override PartName="/ppt/slideMasters/slideMaster4.xml" ContentType="application/vnd.openxmlformats-officedocument.presentationml.slideMaster+xml"/>
  <Override PartName="/ppt/slideMasters/theme/theme5.xml" ContentType="application/vnd.openxmlformats-officedocument.theme+xml"/>
  <Override PartName="/ppt/slideLayouts/slideLayout46.xml" ContentType="application/vnd.openxmlformats-officedocument.presentationml.slideLayout+xml"/>
  <Override PartName="/ppt/slideLayouts/slideLayout48.xml" ContentType="application/vnd.openxmlformats-officedocument.presentationml.slideLayout+xml"/>
  <Override PartName="/ppt/slideMasters/slideMaster5.xml" ContentType="application/vnd.openxmlformats-officedocument.presentationml.slideMaster+xml"/>
  <Override PartName="/ppt/slideMasters/theme/theme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6.xml" ContentType="application/vnd.openxmlformats-officedocument.presentationml.slideLayout+xml"/>
  <Override PartName="/ppt/slides/slide1.xml" ContentType="application/vnd.openxmlformats-officedocument.presentationml.slide+xml"/>
  <Override PartName="/ppt/notesSlides/notesSlide1.xml" ContentType="application/vnd.openxmlformats-officedocument.presentationml.notesSlide+xml"/>
  <Override PartName="/ppt/slides/slide2.xml" ContentType="application/vnd.openxmlformats-officedocument.presentationml.slide+xml"/>
  <Override PartName="/ppt/graphics/data1.xml" ContentType="application/vnd.openxmlformats-officedocument.drawingml.diagramData+xml"/>
  <Override PartName="/ppt/graphics/layout1.xml" ContentType="application/vnd.openxmlformats-officedocument.drawingml.diagramLayout+xml"/>
  <Override PartName="/ppt/graphics/quickStyle1.xml" ContentType="application/vnd.openxmlformats-officedocument.drawingml.diagramStyle+xml"/>
  <Override PartName="/ppt/graphics/colors1.xml" ContentType="application/vnd.openxmlformats-officedocument.drawingml.diagramColors+xml"/>
  <Override PartName="/ppt/slides/slide3.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notesSlides/notesSlide3.xml" ContentType="application/vnd.openxmlformats-officedocument.presentationml.notesSlide+xml"/>
  <Override PartName="/ppt/slides/slide5.xml" ContentType="application/vnd.openxmlformats-officedocument.presentationml.slide+xml"/>
  <Override PartName="/ppt/notesSlides/notesSlide4.xml" ContentType="application/vnd.openxmlformats-officedocument.presentationml.notesSlide+xml"/>
  <Override PartName="/ppt/slides/slide6.xml" ContentType="application/vnd.openxmlformats-officedocument.presentationml.slide+xml"/>
  <Override PartName="/ppt/notesSlides/notesSlide5.xml" ContentType="application/vnd.openxmlformats-officedocument.presentationml.notesSlide+xml"/>
  <Override PartName="/ppt/slides/slide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notesSlides/notesSlide8.xml" ContentType="application/vnd.openxmlformats-officedocument.presentationml.notes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Slides/notesSlide9.xml" ContentType="application/vnd.openxmlformats-officedocument.presentationml.notesSlide+xml"/>
  <Override PartName="/ppt/slides/slide15.xml" ContentType="application/vnd.openxmlformats-officedocument.presentationml.slide+xml"/>
  <Override PartName="/ppt/slides/charts/chart1.xml" ContentType="application/vnd.openxmlformats-officedocument.drawingml.chart+xml"/>
  <Override PartName="/ppt/slides/charts/colors.xml" ContentType="application/vnd.ms-office.chartcolorstyle+xml"/>
  <Override PartName="/ppt/slides/charts/style.xml" ContentType="application/vnd.ms-office.chartstyle+xml"/>
  <Override PartName="/ppt/slides/charts/chart2.xml" ContentType="application/vnd.openxmlformats-officedocument.drawingml.chart+xml"/>
  <Override PartName="/ppt/slides/charts/colors2.xml" ContentType="application/vnd.ms-office.chartcolorstyle+xml"/>
  <Override PartName="/ppt/slides/charts/style2.xml" ContentType="application/vnd.ms-office.chartstyle+xml"/>
  <Override PartName="/ppt/notesSlides/notesSlide10.xml" ContentType="application/vnd.openxmlformats-officedocument.presentationml.notesSlide+xml"/>
  <Override PartName="/ppt/slides/slide16.xml" ContentType="application/vnd.openxmlformats-officedocument.presentationml.slide+xml"/>
  <Override PartName="/ppt/slides/charts/chart3.xml" ContentType="application/vnd.openxmlformats-officedocument.drawingml.chart+xml"/>
  <Override PartName="/ppt/slides/charts/colors3.xml" ContentType="application/vnd.ms-office.chartcolorstyle+xml"/>
  <Override PartName="/ppt/slides/charts/style3.xml" ContentType="application/vnd.ms-office.chartstyle+xml"/>
  <Override PartName="/ppt/slides/charts/chart4.xml" ContentType="application/vnd.openxmlformats-officedocument.drawingml.chart+xml"/>
  <Override PartName="/ppt/slides/charts/colors4.xml" ContentType="application/vnd.ms-office.chartcolorstyle+xml"/>
  <Override PartName="/ppt/slides/charts/style4.xml" ContentType="application/vnd.ms-office.chartstyle+xml"/>
  <Override PartName="/ppt/slides/charts/chart5.xml" ContentType="application/vnd.openxmlformats-officedocument.drawingml.chart+xml"/>
  <Override PartName="/ppt/slides/charts/colors5.xml" ContentType="application/vnd.ms-office.chartcolorstyle+xml"/>
  <Override PartName="/ppt/slides/charts/style5.xml" ContentType="application/vnd.ms-office.chartstyle+xml"/>
  <Override PartName="/ppt/notesSlides/notesSlide11.xml" ContentType="application/vnd.openxmlformats-officedocument.presentationml.notesSlide+xml"/>
  <Override PartName="/ppt/slides/slide17.xml" ContentType="application/vnd.openxmlformats-officedocument.presentationml.slide+xml"/>
  <Override PartName="/ppt/notesSlides/notesSlide12.xml" ContentType="application/vnd.openxmlformats-officedocument.presentationml.notesSlide+xml"/>
  <Override PartName="/ppt/slides/slide18.xml" ContentType="application/vnd.openxmlformats-officedocument.presentationml.slide+xml"/>
  <Override PartName="/ppt/notesSlides/notesSlide13.xml" ContentType="application/vnd.openxmlformats-officedocument.presentationml.notesSlide+xml"/>
  <Override PartName="/ppt/slides/slide19.xml" ContentType="application/vnd.openxmlformats-officedocument.presentationml.slide+xml"/>
  <Override PartName="/ppt/notesSlides/notesSlide14.xml" ContentType="application/vnd.openxmlformats-officedocument.presentationml.notesSlide+xml"/>
  <Override PartName="/ppt/slides/slide20.xml" ContentType="application/vnd.openxmlformats-officedocument.presentationml.slide+xml"/>
  <Override PartName="/ppt/notesSlides/notesSlide15.xml" ContentType="application/vnd.openxmlformats-officedocument.presentationml.notesSlide+xml"/>
  <Override PartName="/ppt/slides/slide21.xml" ContentType="application/vnd.openxmlformats-officedocument.presentationml.slide+xml"/>
  <Override PartName="/ppt/notesSlides/notesSlide16.xml" ContentType="application/vnd.openxmlformats-officedocument.presentationml.notesSlide+xml"/>
  <Override PartName="/ppt/slides/slide22.xml" ContentType="application/vnd.openxmlformats-officedocument.presentationml.slide+xml"/>
  <Override PartName="/ppt/notesSlides/notesSlide17.xml" ContentType="application/vnd.openxmlformats-officedocument.presentationml.notesSlide+xml"/>
  <Override PartName="/ppt/slides/slide23.xml" ContentType="application/vnd.openxmlformats-officedocument.presentationml.slide+xml"/>
  <Override PartName="/ppt/notesSlides/notesSlide18.xml" ContentType="application/vnd.openxmlformats-officedocument.presentationml.notesSlide+xml"/>
  <Override PartName="/ppt/slides/slide24.xml" ContentType="application/vnd.openxmlformats-officedocument.presentationml.slide+xml"/>
  <Override PartName="/ppt/notesSlides/notesSlide19.xml" ContentType="application/vnd.openxmlformats-officedocument.presentationml.notes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tableStyles.xml" ContentType="application/vnd.openxmlformats-officedocument.presentationml.tableStyles+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Slides/notesSlide20.xml" ContentType="application/vnd.openxmlformats-officedocument.presentationml.notesSlide+xml"/>
  <Override PartName="/ppt/slides/slide66.xml" ContentType="application/vnd.openxmlformats-officedocument.presentationml.slide+xml"/>
  <Override PartName="/ppt/graphics/data2.xml" ContentType="application/vnd.openxmlformats-officedocument.drawingml.diagramData+xml"/>
  <Override PartName="/ppt/graphics/layout2.xml" ContentType="application/vnd.openxmlformats-officedocument.drawingml.diagramLayout+xml"/>
  <Override PartName="/ppt/graphics/quickStyle2.xml" ContentType="application/vnd.openxmlformats-officedocument.drawingml.diagramStyle+xml"/>
  <Override PartName="/ppt/graphics/colors2.xml" ContentType="application/vnd.openxmlformats-officedocument.drawingml.diagramColors+xml"/>
  <Override PartName="/ppt/slides/slide67.xml" ContentType="application/vnd.openxmlformats-officedocument.presentationml.slide+xml"/>
  <Override PartName="/ppt/notesSlides/notesSlide21.xml" ContentType="application/vnd.openxmlformats-officedocument.presentationml.notesSlide+xml"/>
  <Override PartName="/ppt/slides/slide68.xml" ContentType="application/vnd.openxmlformats-officedocument.presentationml.slide+xml"/>
  <Override PartName="/ppt/slides/slide69.xml" ContentType="application/vnd.openxmlformats-officedocument.presentationml.slide+xml"/>
  <Override PartName="/ppt/graphics/data3.xml" ContentType="application/vnd.openxmlformats-officedocument.drawingml.diagramData+xml"/>
  <Override PartName="/ppt/graphics/layout3.xml" ContentType="application/vnd.openxmlformats-officedocument.drawingml.diagramLayout+xml"/>
  <Override PartName="/ppt/graphics/quickStyle3.xml" ContentType="application/vnd.openxmlformats-officedocument.drawingml.diagramStyle+xml"/>
  <Override PartName="/ppt/graphics/colors3.xml" ContentType="application/vnd.openxmlformats-officedocument.drawingml.diagramColors+xml"/>
  <Override PartName="/ppt/slides/slide70.xml" ContentType="application/vnd.openxmlformats-officedocument.presentationml.slide+xml"/>
  <Override PartName="/ppt/graphics/data4.xml" ContentType="application/vnd.openxmlformats-officedocument.drawingml.diagramData+xml"/>
  <Override PartName="/ppt/graphics/layout4.xml" ContentType="application/vnd.openxmlformats-officedocument.drawingml.diagramLayout+xml"/>
  <Override PartName="/ppt/graphics/quickStyle4.xml" ContentType="application/vnd.openxmlformats-officedocument.drawingml.diagramStyle+xml"/>
  <Override PartName="/ppt/graphics/colors4.xml" ContentType="application/vnd.openxmlformats-officedocument.drawingml.diagramColors+xml"/>
  <Override PartName="/ppt/slides/slide71.xml" ContentType="application/vnd.openxmlformats-officedocument.presentationml.slide+xml"/>
  <Override PartName="/ppt/slides/slide72.xml" ContentType="application/vnd.openxmlformats-officedocument.presentationml.slide+xml"/>
  <Override PartName="/ppt/graphics/data5.xml" ContentType="application/vnd.openxmlformats-officedocument.drawingml.diagramData+xml"/>
  <Override PartName="/ppt/graphics/layout5.xml" ContentType="application/vnd.openxmlformats-officedocument.drawingml.diagramLayout+xml"/>
  <Override PartName="/ppt/graphics/quickStyle5.xml" ContentType="application/vnd.openxmlformats-officedocument.drawingml.diagramStyle+xml"/>
  <Override PartName="/ppt/graphics/colors5.xml" ContentType="application/vnd.openxmlformats-officedocument.drawingml.diagramColors+xml"/>
  <Override PartName="/ppt/notesSlides/notesSlide22.xml" ContentType="application/vnd.openxmlformats-officedocument.presentationml.notesSlide+xml"/>
  <Override PartName="/ppt/slides/slide73.xml" ContentType="application/vnd.openxmlformats-officedocument.presentationml.slide+xml"/>
  <Override PartName="/ppt/graphics/data6.xml" ContentType="application/vnd.openxmlformats-officedocument.drawingml.diagramData+xml"/>
  <Override PartName="/ppt/graphics/layout6.xml" ContentType="application/vnd.openxmlformats-officedocument.drawingml.diagramLayout+xml"/>
  <Override PartName="/ppt/graphics/quickStyle6.xml" ContentType="application/vnd.openxmlformats-officedocument.drawingml.diagramStyle+xml"/>
  <Override PartName="/ppt/graphics/colors6.xml" ContentType="application/vnd.openxmlformats-officedocument.drawingml.diagramColors+xml"/>
  <Override PartName="/ppt/slides/slide74.xml" ContentType="application/vnd.openxmlformats-officedocument.presentationml.slide+xml"/>
  <Override PartName="/ppt/notesSlides/notesSlide23.xml" ContentType="application/vnd.openxmlformats-officedocument.presentationml.notesSlide+xml"/>
  <Override PartName="/ppt/slides/slide75.xml" ContentType="application/vnd.openxmlformats-officedocument.presentationml.slide+xml"/>
  <Override PartName="/ppt/slides/slide76.xml" ContentType="application/vnd.openxmlformats-officedocument.presentationml.slide+xml"/>
  <Override PartName="/ppt/graphics/data7.xml" ContentType="application/vnd.openxmlformats-officedocument.drawingml.diagramData+xml"/>
  <Override PartName="/ppt/graphics/layout7.xml" ContentType="application/vnd.openxmlformats-officedocument.drawingml.diagramLayout+xml"/>
  <Override PartName="/ppt/graphics/quickStyle7.xml" ContentType="application/vnd.openxmlformats-officedocument.drawingml.diagramStyle+xml"/>
  <Override PartName="/ppt/graphics/colors7.xml" ContentType="application/vnd.openxmlformats-officedocument.drawingml.diagramColors+xml"/>
  <Override PartName="/ppt/notesSlides/notesSlide24.xml" ContentType="application/vnd.openxmlformats-officedocument.presentationml.notesSlide+xml"/>
  <Override PartName="/ppt/slides/slide77.xml" ContentType="application/vnd.openxmlformats-officedocument.presentationml.slide+xml"/>
  <Override PartName="/ppt/slides/slide78.xml" ContentType="application/vnd.openxmlformats-officedocument.presentationml.slide+xml"/>
  <Override PartName="/ppt/graphics/data8.xml" ContentType="application/vnd.openxmlformats-officedocument.drawingml.diagramData+xml"/>
  <Override PartName="/ppt/graphics/layout8.xml" ContentType="application/vnd.openxmlformats-officedocument.drawingml.diagramLayout+xml"/>
  <Override PartName="/ppt/graphics/quickStyle8.xml" ContentType="application/vnd.openxmlformats-officedocument.drawingml.diagramStyle+xml"/>
  <Override PartName="/ppt/graphics/colors8.xml" ContentType="application/vnd.openxmlformats-officedocument.drawingml.diagramColors+xml"/>
  <Override PartName="/ppt/slides/slide79.xml" ContentType="application/vnd.openxmlformats-officedocument.presentationml.slide+xml"/>
  <Override PartName="/ppt/slideMasters/slideMaster6.xml" ContentType="application/vnd.openxmlformats-officedocument.presentationml.slideMaster+xml"/>
  <Override PartName="/ppt/slideMasters/theme/theme7.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charts/chart6.xml" ContentType="application/vnd.openxmlformats-officedocument.drawingml.chart+xml"/>
  <Override PartName="/ppt/slides/charts/colors6.xml" ContentType="application/vnd.ms-office.chartcolorstyle+xml"/>
  <Override PartName="/ppt/slides/charts/style6.xml" ContentType="application/vnd.ms-office.chartstyle+xml"/>
  <Override PartName="/ppt/slides/charts/chart7.xml" ContentType="application/vnd.openxmlformats-officedocument.drawingml.chart+xml"/>
  <Override PartName="/ppt/slides/charts/colors7.xml" ContentType="application/vnd.ms-office.chartcolorstyle+xml"/>
  <Override PartName="/ppt/slides/charts/style7.xml" ContentType="application/vnd.ms-office.chartstyl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Types>
</file>

<file path=_rels/.rels>&#65279;<?xml version="1.0" encoding="utf-8"?><Relationships xmlns="http://schemas.openxmlformats.org/package/2006/relationships"><Relationship Type="http://schemas.openxmlformats.org/officeDocument/2006/relationships/officeDocument" Target="/ppt/presentation.xml" Id="Re93c8bbf33e24167" /><Relationship Type="http://schemas.openxmlformats.org/package/2006/relationships/metadata/core-properties" Target="/docProps/core.xml" Id="R561a327642ad41ad" /><Relationship Type="http://schemas.openxmlformats.org/officeDocument/2006/relationships/extended-properties" Target="/docProps/app.xml" Id="R91629c99249d468b" /></Relationships>
</file>

<file path=ppt/presentation.xml><?xml version="1.0" encoding="utf-8"?>
<p:presentation xmlns:p15="http://schemas.microsoft.com/office/powerpoint/2012/main" xmlns:a="http://schemas.openxmlformats.org/drawingml/2006/main" xmlns:r="http://schemas.openxmlformats.org/officeDocument/2006/relationships" xmlns:p="http://schemas.openxmlformats.org/presentationml/2006/main" saveSubsetFonts="1">
  <p:sldMasterIdLst>
    <p:sldMasterId id="2147483648" r:id="R4637d5d6965c4d3b"/>
    <p:sldMasterId id="2147483662" r:id="R833d7600ca834b77"/>
    <p:sldMasterId id="2147483674" r:id="R6ae5932f2d3547ac"/>
    <p:sldMasterId id="2147483691" r:id="Rc156c08c6e014708"/>
    <p:sldMasterId id="2147483708" r:id="R311a8d9b6d0b45a0"/>
    <p:sldMasterId id="2147483720" r:id="Ra3861a1b2bf64ec9"/>
  </p:sldMasterIdLst>
  <p:notesMasterIdLst>
    <p:notesMasterId r:id="R923b77d925594007"/>
  </p:notesMasterIdLst>
  <p:sldIdLst>
    <p:sldId id="256" r:id="R8bb0904b408a426d"/>
    <p:sldId id="257" r:id="R54bf17ebfe0a42b4"/>
    <p:sldId id="258" r:id="Reb0eb69e34274e99"/>
    <p:sldId id="259" r:id="R83b74de41f8b4f23"/>
    <p:sldId id="260" r:id="R7f13eb43012d44f2"/>
    <p:sldId id="261" r:id="Re74cd43d2b424a53"/>
    <p:sldId id="262" r:id="Ree55c5e71f1c4563"/>
    <p:sldId id="263" r:id="Rfd9d21ce60f64251"/>
    <p:sldId id="264" r:id="R8cada1e949ae446c"/>
    <p:sldId id="265" r:id="R7fd4c17b0a9a44b7"/>
    <p:sldId id="266" r:id="R54d62cf5ffa74299"/>
    <p:sldId id="267" r:id="R029434f3b6914fba"/>
    <p:sldId id="268" r:id="Ra46b78c4e55e41be"/>
    <p:sldId id="269" r:id="Rd15f4823eca344ed"/>
    <p:sldId id="270" r:id="R3b32308ac93845b5"/>
    <p:sldId id="271" r:id="R0c5be9c52a03456a"/>
    <p:sldId id="272" r:id="R4ff9100b214a4610"/>
    <p:sldId id="273" r:id="Re066630a3a0241eb"/>
    <p:sldId id="274" r:id="Rf9b9ae32b4334551"/>
    <p:sldId id="275" r:id="R5fb57f2580e74ba3"/>
    <p:sldId id="276" r:id="R64a24108104342a3"/>
    <p:sldId id="277" r:id="R79fb88f4f6f54cd4"/>
    <p:sldId id="278" r:id="R93516791c6184747"/>
    <p:sldId id="279" r:id="R71406b343f7c470e"/>
    <p:sldId id="280" r:id="Rf9d797acd8ff4c70"/>
    <p:sldId id="281" r:id="R8f525d7a2df147bb"/>
    <p:sldId id="282" r:id="R679280be9c484e8d"/>
    <p:sldId id="283" r:id="R1abfe1ff350548fd"/>
    <p:sldId id="284" r:id="R1c17377198c240cb"/>
    <p:sldId id="285" r:id="R4226bc0df1004d6c"/>
    <p:sldId id="286" r:id="R538ca1cab05d4f6f"/>
    <p:sldId id="287" r:id="R4720d81cf95f4b4e"/>
    <p:sldId id="288" r:id="Rf8af02e121f84455"/>
    <p:sldId id="289" r:id="R2aad76eca3a44a23"/>
    <p:sldId id="290" r:id="Rdfa1795a7a14486b"/>
    <p:sldId id="291" r:id="Rae16aa388c724db6"/>
    <p:sldId id="292" r:id="R661b10cbe4a440ba"/>
    <p:sldId id="293" r:id="R00e6fdd7da584fbf"/>
    <p:sldId id="294" r:id="Rb41100a1af01448b"/>
    <p:sldId id="295" r:id="R1f5663043b434040"/>
    <p:sldId id="296" r:id="Rad14b385e53d4542"/>
    <p:sldId id="297" r:id="Ra776a50aa9fc4a1a"/>
    <p:sldId id="298" r:id="Re45fb5cd766f473a"/>
    <p:sldId id="299" r:id="R18a575333bd54cdc"/>
    <p:sldId id="300" r:id="R46c6349970594d54"/>
    <p:sldId id="301" r:id="R1095080a5db04934"/>
    <p:sldId id="302" r:id="R8ec412ca02cc4f0b"/>
    <p:sldId id="303" r:id="Ra1b6ffb29a1848bb"/>
    <p:sldId id="304" r:id="R408e92e3881f4522"/>
    <p:sldId id="305" r:id="R0a1da378c1c84010"/>
    <p:sldId id="306" r:id="Ree804cf222ed4149"/>
    <p:sldId id="307" r:id="R71a03e5a9e5940c1"/>
    <p:sldId id="308" r:id="Ra80b048af4ac421b"/>
    <p:sldId id="309" r:id="R5f9f9e35353949c0"/>
    <p:sldId id="310" r:id="Ree0e3a9e56e24f95"/>
    <p:sldId id="311" r:id="R16213d4cc93548b0"/>
    <p:sldId id="312" r:id="Rc01db26d31ee4e61"/>
    <p:sldId id="313" r:id="R2d098129a0734864"/>
    <p:sldId id="314" r:id="R6d1f9bf8bebb49a2"/>
    <p:sldId id="315" r:id="Rca251529ed19425e"/>
    <p:sldId id="316" r:id="Rf205d99f2eba4505"/>
    <p:sldId id="317" r:id="Rf49600c50cb74d85"/>
    <p:sldId id="318" r:id="R081774ec36aa4271"/>
    <p:sldId id="319" r:id="Rba36d8b8524b4aa2"/>
    <p:sldId id="320" r:id="R787e4e326239496a"/>
    <p:sldId id="321" r:id="Rc68054c07c224a84"/>
    <p:sldId id="322" r:id="Rdfdca6a8297b40c1"/>
    <p:sldId id="323" r:id="Ra5e36b473ef3413d"/>
    <p:sldId id="324" r:id="Ra29a446086a047f9"/>
    <p:sldId id="325" r:id="Rd826b6356c874d79"/>
    <p:sldId id="326" r:id="Rd97acc1b334641c6"/>
    <p:sldId id="327" r:id="R005919bcb4664270"/>
    <p:sldId id="328" r:id="R81b332b23a734b4c"/>
    <p:sldId id="329" r:id="R36bd02764c9342c0"/>
    <p:sldId id="330" r:id="R18ab4e7f88c744cf"/>
    <p:sldId id="331" r:id="R68942695dc5b4cc9"/>
    <p:sldId id="332" r:id="Rdb973c1eccdd467b"/>
    <p:sldId id="333" r:id="Rb5619e21ae074cb8"/>
    <p:sldId id="334" r:id="R5ad18ed574b5450f"/>
    <p:sldId id="335" r:id="R5e0f9659f4ae454c"/>
    <p:sldId id="336" r:id="Rd570036cfda940af"/>
    <p:sldId id="337" r:id="Rc58218ec32744886"/>
    <p:sldId id="338" r:id="R4a2ffd82d08c43b1"/>
    <p:sldId id="339" r:id="Rb581ea9040cc422d"/>
    <p:sldId id="340" r:id="R0aba2efb896c4c21"/>
    <p:sldId id="341" r:id="R5fdd3f1b15924ca3"/>
    <p:sldId id="342" r:id="R09f5b663f4194c66"/>
    <p:sldId id="343" r:id="Rdf4ca9fb06864cac"/>
    <p:sldId id="344" r:id="Rd57fb51b2d524e33"/>
    <p:sldId id="345" r:id="R56609982d1a043ff"/>
    <p:sldId id="346" r:id="R3c849aa801ae4eb6"/>
    <p:sldId id="347" r:id="R58ead7c1da1e4b57"/>
    <p:sldId id="348" r:id="R7b8e7f964cea48f6"/>
    <p:sldId id="349" r:id="Ra9e6295b5e304ed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1606" autoAdjust="0"/>
  </p:normalViewPr>
  <p:slideViewPr>
    <p:cSldViewPr snapToGrid="0">
      <p:cViewPr varScale="1">
        <p:scale>
          <a:sx n="58" d="100"/>
          <a:sy n="58" d="100"/>
        </p:scale>
        <p:origin x="1526" y="48"/>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notesMaster" Target="/ppt/notesMasters/notesMaster1.xml" Id="R923b77d925594007" /><Relationship Type="http://schemas.openxmlformats.org/officeDocument/2006/relationships/presProps" Target="/ppt/presProps.xml" Id="R9256e62777a54dde" /><Relationship Type="http://schemas.openxmlformats.org/officeDocument/2006/relationships/viewProps" Target="/ppt/viewProps.xml" Id="Ra7e50c0225b8405e" /><Relationship Type="http://schemas.openxmlformats.org/officeDocument/2006/relationships/slideMaster" Target="/ppt/slideMasters/slideMaster1.xml" Id="R4637d5d6965c4d3b" /><Relationship Type="http://schemas.openxmlformats.org/officeDocument/2006/relationships/theme" Target="/ppt/slideMasters/theme/theme2.xml" Id="R5bd236a72ff44b60" /><Relationship Type="http://schemas.openxmlformats.org/officeDocument/2006/relationships/slideMaster" Target="/ppt/slideMasters/slideMaster2.xml" Id="R833d7600ca834b77" /><Relationship Type="http://schemas.openxmlformats.org/officeDocument/2006/relationships/slideMaster" Target="/ppt/slideMasters/slideMaster3.xml" Id="R6ae5932f2d3547ac" /><Relationship Type="http://schemas.openxmlformats.org/officeDocument/2006/relationships/slideMaster" Target="/ppt/slideMasters/slideMaster4.xml" Id="Rc156c08c6e014708" /><Relationship Type="http://schemas.openxmlformats.org/officeDocument/2006/relationships/slideMaster" Target="/ppt/slideMasters/slideMaster5.xml" Id="R311a8d9b6d0b45a0" /><Relationship Type="http://schemas.openxmlformats.org/officeDocument/2006/relationships/slide" Target="/ppt/slides/slide1.xml" Id="R8bb0904b408a426d" /><Relationship Type="http://schemas.openxmlformats.org/officeDocument/2006/relationships/slide" Target="/ppt/slides/slide2.xml" Id="R54bf17ebfe0a42b4" /><Relationship Type="http://schemas.openxmlformats.org/officeDocument/2006/relationships/slide" Target="/ppt/slides/slide3.xml" Id="Reb0eb69e34274e99" /><Relationship Type="http://schemas.openxmlformats.org/officeDocument/2006/relationships/slide" Target="/ppt/slides/slide4.xml" Id="R83b74de41f8b4f23" /><Relationship Type="http://schemas.openxmlformats.org/officeDocument/2006/relationships/slide" Target="/ppt/slides/slide5.xml" Id="R7f13eb43012d44f2" /><Relationship Type="http://schemas.openxmlformats.org/officeDocument/2006/relationships/slide" Target="/ppt/slides/slide6.xml" Id="Re74cd43d2b424a53" /><Relationship Type="http://schemas.openxmlformats.org/officeDocument/2006/relationships/slide" Target="/ppt/slides/slide7.xml" Id="Ree55c5e71f1c4563" /><Relationship Type="http://schemas.openxmlformats.org/officeDocument/2006/relationships/slide" Target="/ppt/slides/slide8.xml" Id="Rfd9d21ce60f64251" /><Relationship Type="http://schemas.openxmlformats.org/officeDocument/2006/relationships/slide" Target="/ppt/slides/slide9.xml" Id="R8cada1e949ae446c" /><Relationship Type="http://schemas.openxmlformats.org/officeDocument/2006/relationships/slide" Target="/ppt/slides/slide10.xml" Id="R7fd4c17b0a9a44b7" /><Relationship Type="http://schemas.openxmlformats.org/officeDocument/2006/relationships/slide" Target="/ppt/slides/slide11.xml" Id="R54d62cf5ffa74299" /><Relationship Type="http://schemas.openxmlformats.org/officeDocument/2006/relationships/slide" Target="/ppt/slides/slide12.xml" Id="R029434f3b6914fba" /><Relationship Type="http://schemas.openxmlformats.org/officeDocument/2006/relationships/slide" Target="/ppt/slides/slide13.xml" Id="Ra46b78c4e55e41be" /><Relationship Type="http://schemas.openxmlformats.org/officeDocument/2006/relationships/slide" Target="/ppt/slides/slide14.xml" Id="Rd15f4823eca344ed" /><Relationship Type="http://schemas.openxmlformats.org/officeDocument/2006/relationships/slide" Target="/ppt/slides/slide15.xml" Id="R3b32308ac93845b5" /><Relationship Type="http://schemas.openxmlformats.org/officeDocument/2006/relationships/slide" Target="/ppt/slides/slide16.xml" Id="R0c5be9c52a03456a" /><Relationship Type="http://schemas.openxmlformats.org/officeDocument/2006/relationships/slide" Target="/ppt/slides/slide17.xml" Id="R4ff9100b214a4610" /><Relationship Type="http://schemas.openxmlformats.org/officeDocument/2006/relationships/slide" Target="/ppt/slides/slide18.xml" Id="Re066630a3a0241eb" /><Relationship Type="http://schemas.openxmlformats.org/officeDocument/2006/relationships/slide" Target="/ppt/slides/slide19.xml" Id="Rf9b9ae32b4334551" /><Relationship Type="http://schemas.openxmlformats.org/officeDocument/2006/relationships/slide" Target="/ppt/slides/slide20.xml" Id="R5fb57f2580e74ba3" /><Relationship Type="http://schemas.openxmlformats.org/officeDocument/2006/relationships/slide" Target="/ppt/slides/slide21.xml" Id="R64a24108104342a3" /><Relationship Type="http://schemas.openxmlformats.org/officeDocument/2006/relationships/slide" Target="/ppt/slides/slide22.xml" Id="R79fb88f4f6f54cd4" /><Relationship Type="http://schemas.openxmlformats.org/officeDocument/2006/relationships/slide" Target="/ppt/slides/slide23.xml" Id="R93516791c6184747" /><Relationship Type="http://schemas.openxmlformats.org/officeDocument/2006/relationships/slide" Target="/ppt/slides/slide24.xml" Id="R71406b343f7c470e" /><Relationship Type="http://schemas.openxmlformats.org/officeDocument/2006/relationships/slide" Target="/ppt/slides/slide25.xml" Id="Rf9d797acd8ff4c70" /><Relationship Type="http://schemas.openxmlformats.org/officeDocument/2006/relationships/slide" Target="/ppt/slides/slide26.xml" Id="R8f525d7a2df147bb" /><Relationship Type="http://schemas.openxmlformats.org/officeDocument/2006/relationships/slide" Target="/ppt/slides/slide27.xml" Id="R679280be9c484e8d" /><Relationship Type="http://schemas.openxmlformats.org/officeDocument/2006/relationships/slide" Target="/ppt/slides/slide28.xml" Id="R1abfe1ff350548fd" /><Relationship Type="http://schemas.openxmlformats.org/officeDocument/2006/relationships/slide" Target="/ppt/slides/slide29.xml" Id="R1c17377198c240cb" /><Relationship Type="http://schemas.openxmlformats.org/officeDocument/2006/relationships/slide" Target="/ppt/slides/slide30.xml" Id="R4226bc0df1004d6c" /><Relationship Type="http://schemas.openxmlformats.org/officeDocument/2006/relationships/slide" Target="/ppt/slides/slide31.xml" Id="R538ca1cab05d4f6f" /><Relationship Type="http://schemas.openxmlformats.org/officeDocument/2006/relationships/slide" Target="/ppt/slides/slide32.xml" Id="R4720d81cf95f4b4e" /><Relationship Type="http://schemas.openxmlformats.org/officeDocument/2006/relationships/tableStyles" Target="/ppt/tableStyles.xml" Id="R736cdd24e4224bf2" /><Relationship Type="http://schemas.openxmlformats.org/officeDocument/2006/relationships/slide" Target="/ppt/slides/slide33.xml" Id="Rf8af02e121f84455" /><Relationship Type="http://schemas.openxmlformats.org/officeDocument/2006/relationships/slide" Target="/ppt/slides/slide34.xml" Id="R2aad76eca3a44a23" /><Relationship Type="http://schemas.openxmlformats.org/officeDocument/2006/relationships/slide" Target="/ppt/slides/slide35.xml" Id="Rdfa1795a7a14486b" /><Relationship Type="http://schemas.openxmlformats.org/officeDocument/2006/relationships/slide" Target="/ppt/slides/slide36.xml" Id="Rae16aa388c724db6" /><Relationship Type="http://schemas.openxmlformats.org/officeDocument/2006/relationships/slide" Target="/ppt/slides/slide37.xml" Id="R661b10cbe4a440ba" /><Relationship Type="http://schemas.openxmlformats.org/officeDocument/2006/relationships/slide" Target="/ppt/slides/slide38.xml" Id="R00e6fdd7da584fbf" /><Relationship Type="http://schemas.openxmlformats.org/officeDocument/2006/relationships/slide" Target="/ppt/slides/slide39.xml" Id="Rb41100a1af01448b" /><Relationship Type="http://schemas.openxmlformats.org/officeDocument/2006/relationships/slide" Target="/ppt/slides/slide40.xml" Id="R1f5663043b434040" /><Relationship Type="http://schemas.openxmlformats.org/officeDocument/2006/relationships/slide" Target="/ppt/slides/slide41.xml" Id="Rad14b385e53d4542" /><Relationship Type="http://schemas.openxmlformats.org/officeDocument/2006/relationships/slide" Target="/ppt/slides/slide42.xml" Id="Ra776a50aa9fc4a1a" /><Relationship Type="http://schemas.openxmlformats.org/officeDocument/2006/relationships/slide" Target="/ppt/slides/slide43.xml" Id="Re45fb5cd766f473a" /><Relationship Type="http://schemas.openxmlformats.org/officeDocument/2006/relationships/slide" Target="/ppt/slides/slide44.xml" Id="R18a575333bd54cdc" /><Relationship Type="http://schemas.openxmlformats.org/officeDocument/2006/relationships/slide" Target="/ppt/slides/slide45.xml" Id="R46c6349970594d54" /><Relationship Type="http://schemas.openxmlformats.org/officeDocument/2006/relationships/slide" Target="/ppt/slides/slide46.xml" Id="R1095080a5db04934" /><Relationship Type="http://schemas.openxmlformats.org/officeDocument/2006/relationships/slide" Target="/ppt/slides/slide47.xml" Id="R8ec412ca02cc4f0b" /><Relationship Type="http://schemas.openxmlformats.org/officeDocument/2006/relationships/slide" Target="/ppt/slides/slide48.xml" Id="Ra1b6ffb29a1848bb" /><Relationship Type="http://schemas.openxmlformats.org/officeDocument/2006/relationships/slide" Target="/ppt/slides/slide49.xml" Id="R408e92e3881f4522" /><Relationship Type="http://schemas.openxmlformats.org/officeDocument/2006/relationships/slide" Target="/ppt/slides/slide50.xml" Id="R0a1da378c1c84010" /><Relationship Type="http://schemas.openxmlformats.org/officeDocument/2006/relationships/slide" Target="/ppt/slides/slide51.xml" Id="Ree804cf222ed4149" /><Relationship Type="http://schemas.openxmlformats.org/officeDocument/2006/relationships/slide" Target="/ppt/slides/slide52.xml" Id="R71a03e5a9e5940c1" /><Relationship Type="http://schemas.openxmlformats.org/officeDocument/2006/relationships/slide" Target="/ppt/slides/slide53.xml" Id="Ra80b048af4ac421b" /><Relationship Type="http://schemas.openxmlformats.org/officeDocument/2006/relationships/slide" Target="/ppt/slides/slide54.xml" Id="R5f9f9e35353949c0" /><Relationship Type="http://schemas.openxmlformats.org/officeDocument/2006/relationships/slide" Target="/ppt/slides/slide55.xml" Id="Ree0e3a9e56e24f95" /><Relationship Type="http://schemas.openxmlformats.org/officeDocument/2006/relationships/slide" Target="/ppt/slides/slide56.xml" Id="R16213d4cc93548b0" /><Relationship Type="http://schemas.openxmlformats.org/officeDocument/2006/relationships/slide" Target="/ppt/slides/slide57.xml" Id="Rc01db26d31ee4e61" /><Relationship Type="http://schemas.openxmlformats.org/officeDocument/2006/relationships/slide" Target="/ppt/slides/slide58.xml" Id="R2d098129a0734864" /><Relationship Type="http://schemas.openxmlformats.org/officeDocument/2006/relationships/slide" Target="/ppt/slides/slide59.xml" Id="R6d1f9bf8bebb49a2" /><Relationship Type="http://schemas.openxmlformats.org/officeDocument/2006/relationships/slide" Target="/ppt/slides/slide60.xml" Id="Rca251529ed19425e" /><Relationship Type="http://schemas.openxmlformats.org/officeDocument/2006/relationships/slide" Target="/ppt/slides/slide61.xml" Id="Rf205d99f2eba4505" /><Relationship Type="http://schemas.openxmlformats.org/officeDocument/2006/relationships/slide" Target="/ppt/slides/slide62.xml" Id="Rf49600c50cb74d85" /><Relationship Type="http://schemas.openxmlformats.org/officeDocument/2006/relationships/slide" Target="/ppt/slides/slide63.xml" Id="R081774ec36aa4271" /><Relationship Type="http://schemas.openxmlformats.org/officeDocument/2006/relationships/slide" Target="/ppt/slides/slide64.xml" Id="Rba36d8b8524b4aa2" /><Relationship Type="http://schemas.openxmlformats.org/officeDocument/2006/relationships/slide" Target="/ppt/slides/slide65.xml" Id="R787e4e326239496a" /><Relationship Type="http://schemas.openxmlformats.org/officeDocument/2006/relationships/slide" Target="/ppt/slides/slide66.xml" Id="Rc68054c07c224a84" /><Relationship Type="http://schemas.openxmlformats.org/officeDocument/2006/relationships/slide" Target="/ppt/slides/slide67.xml" Id="Rdfdca6a8297b40c1" /><Relationship Type="http://schemas.openxmlformats.org/officeDocument/2006/relationships/slide" Target="/ppt/slides/slide68.xml" Id="Ra5e36b473ef3413d" /><Relationship Type="http://schemas.openxmlformats.org/officeDocument/2006/relationships/slide" Target="/ppt/slides/slide69.xml" Id="Ra29a446086a047f9" /><Relationship Type="http://schemas.openxmlformats.org/officeDocument/2006/relationships/slide" Target="/ppt/slides/slide70.xml" Id="Rd826b6356c874d79" /><Relationship Type="http://schemas.openxmlformats.org/officeDocument/2006/relationships/slide" Target="/ppt/slides/slide71.xml" Id="Rd97acc1b334641c6" /><Relationship Type="http://schemas.openxmlformats.org/officeDocument/2006/relationships/slide" Target="/ppt/slides/slide72.xml" Id="R005919bcb4664270" /><Relationship Type="http://schemas.openxmlformats.org/officeDocument/2006/relationships/slide" Target="/ppt/slides/slide73.xml" Id="R81b332b23a734b4c" /><Relationship Type="http://schemas.openxmlformats.org/officeDocument/2006/relationships/slide" Target="/ppt/slides/slide74.xml" Id="R36bd02764c9342c0" /><Relationship Type="http://schemas.openxmlformats.org/officeDocument/2006/relationships/slide" Target="/ppt/slides/slide75.xml" Id="R18ab4e7f88c744cf" /><Relationship Type="http://schemas.openxmlformats.org/officeDocument/2006/relationships/slide" Target="/ppt/slides/slide76.xml" Id="R68942695dc5b4cc9" /><Relationship Type="http://schemas.openxmlformats.org/officeDocument/2006/relationships/slide" Target="/ppt/slides/slide77.xml" Id="Rdb973c1eccdd467b" /><Relationship Type="http://schemas.openxmlformats.org/officeDocument/2006/relationships/slide" Target="/ppt/slides/slide78.xml" Id="Rb5619e21ae074cb8" /><Relationship Type="http://schemas.openxmlformats.org/officeDocument/2006/relationships/slide" Target="/ppt/slides/slide79.xml" Id="R5ad18ed574b5450f" /><Relationship Type="http://schemas.openxmlformats.org/officeDocument/2006/relationships/slideMaster" Target="/ppt/slideMasters/slideMaster6.xml" Id="Ra3861a1b2bf64ec9" /><Relationship Type="http://schemas.openxmlformats.org/officeDocument/2006/relationships/slide" Target="/ppt/slides/slide80.xml" Id="R5e0f9659f4ae454c" /><Relationship Type="http://schemas.openxmlformats.org/officeDocument/2006/relationships/slide" Target="/ppt/slides/slide81.xml" Id="Rd570036cfda940af" /><Relationship Type="http://schemas.openxmlformats.org/officeDocument/2006/relationships/slide" Target="/ppt/slides/slide82.xml" Id="Rc58218ec32744886" /><Relationship Type="http://schemas.openxmlformats.org/officeDocument/2006/relationships/slide" Target="/ppt/slides/slide83.xml" Id="R4a2ffd82d08c43b1" /><Relationship Type="http://schemas.openxmlformats.org/officeDocument/2006/relationships/slide" Target="/ppt/slides/slide84.xml" Id="Rb581ea9040cc422d" /><Relationship Type="http://schemas.openxmlformats.org/officeDocument/2006/relationships/slide" Target="/ppt/slides/slide85.xml" Id="R0aba2efb896c4c21" /><Relationship Type="http://schemas.openxmlformats.org/officeDocument/2006/relationships/slide" Target="/ppt/slides/slide86.xml" Id="R5fdd3f1b15924ca3" /><Relationship Type="http://schemas.openxmlformats.org/officeDocument/2006/relationships/slide" Target="/ppt/slides/slide87.xml" Id="R09f5b663f4194c66" /><Relationship Type="http://schemas.openxmlformats.org/officeDocument/2006/relationships/slide" Target="/ppt/slides/slide88.xml" Id="Rdf4ca9fb06864cac" /><Relationship Type="http://schemas.openxmlformats.org/officeDocument/2006/relationships/slide" Target="/ppt/slides/slide89.xml" Id="Rd57fb51b2d524e33" /><Relationship Type="http://schemas.openxmlformats.org/officeDocument/2006/relationships/slide" Target="/ppt/slides/slide90.xml" Id="R56609982d1a043ff" /><Relationship Type="http://schemas.openxmlformats.org/officeDocument/2006/relationships/slide" Target="/ppt/slides/slide91.xml" Id="R3c849aa801ae4eb6" /><Relationship Type="http://schemas.openxmlformats.org/officeDocument/2006/relationships/slide" Target="/ppt/slides/slide92.xml" Id="R58ead7c1da1e4b57" /><Relationship Type="http://schemas.openxmlformats.org/officeDocument/2006/relationships/slide" Target="/ppt/slides/slide93.xml" Id="R7b8e7f964cea48f6" /><Relationship Type="http://schemas.openxmlformats.org/officeDocument/2006/relationships/slide" Target="/ppt/slides/slide94.xml" Id="Ra9e6295b5e304ed2" /></Relationships>
</file>

<file path=ppt/graphics/colors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graphic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graphic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graphic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graphic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graphic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graphic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graphic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graphics/data1.xml><?xml version="1.0" encoding="utf-8"?>
<dgm:dataModel xmlns:dgm="http://schemas.openxmlformats.org/drawingml/2006/diagram" xmlns:a="http://schemas.openxmlformats.org/drawingml/2006/main">
  <dgm:ptLst>
    <dgm:pt modelId="{A6DC7B81-268E-4A65-8AE3-1022DDB2E596}" type="doc">
      <dgm:prSet loTypeId="urn:microsoft.com/office/officeart/2008/layout/VerticalCurvedList" loCatId="list" qsTypeId="urn:microsoft.com/office/officeart/2005/8/quickstyle/3d3" qsCatId="3D" csTypeId="urn:microsoft.com/office/officeart/2005/8/colors/accent3_5" csCatId="accent3" phldr="1"/>
      <dgm:spPr/>
      <dgm:t>
        <a:bodyPr/>
        <a:lstStyle/>
        <a:p>
          <a:endParaRPr lang="en-GB"/>
        </a:p>
      </dgm:t>
    </dgm:pt>
    <dgm:pt modelId="{0D71A2C9-7335-43F6-8745-6C53ECF19C1A}">
      <dgm:prSet phldrT="[Text]"/>
      <dgm:spPr>
        <a:solidFill>
          <a:srgbClr val="3CABA4"/>
        </a:solidFill>
        <a:ln w="0">
          <a:solidFill>
            <a:schemeClr val="dk1"/>
          </a:solidFill>
        </a:ln>
      </dgm:spPr>
      <dgm:t>
        <a:bodyPr/>
        <a:lstStyle/>
        <a:p>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Presentation Overview</a:t>
          </a:r>
          <a:endParaRPr lang="en-GB"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C7AC96F2-C012-4F42-B91F-B51EE4A4A5CB}" type="parTrans" cxnId="{0C9DA30F-9134-4A37-B196-C7608014B14B}">
      <dgm:prSet/>
      <dgm:spPr/>
      <dgm:t>
        <a:bodyPr/>
        <a:lstStyle/>
        <a:p>
          <a:endParaRPr lang="en-GB"/>
        </a:p>
      </dgm:t>
    </dgm:pt>
    <dgm:pt modelId="{452043E2-FAA0-4B46-BC4A-3650F53500AA}" type="sibTrans" cxnId="{0C9DA30F-9134-4A37-B196-C7608014B14B}">
      <dgm:prSet/>
      <dgm:spPr/>
      <dgm:t>
        <a:bodyPr/>
        <a:lstStyle/>
        <a:p>
          <a:endParaRPr lang="en-GB"/>
        </a:p>
      </dgm:t>
    </dgm:pt>
    <dgm:pt modelId="{C1D1AE76-F6E7-47A6-B119-6C11F081C2C7}">
      <dgm:prSet/>
      <dgm:spPr>
        <a:solidFill>
          <a:srgbClr val="3CABA4"/>
        </a:solidFill>
        <a:ln w="0">
          <a:solidFill>
            <a:schemeClr val="dk1"/>
          </a:solidFill>
        </a:ln>
      </dgm:spPr>
      <dgm:t>
        <a:bodyPr/>
        <a:lstStyle/>
        <a:p>
          <a:r>
            <a:rPr lang="en-GB" b="1" dirty="0">
              <a:solidFill>
                <a:schemeClr val="tx1"/>
              </a:solidFill>
              <a:latin typeface="Tahoma" panose="020B0604030504040204" pitchFamily="34" charset="0"/>
              <a:ea typeface="Tahoma" panose="020B0604030504040204" pitchFamily="34" charset="0"/>
              <a:cs typeface="Tahoma" panose="020B0604030504040204" pitchFamily="34" charset="0"/>
            </a:rPr>
            <a:t>What -Introduction </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6E50D1F3-D964-46C2-8C55-8FC84B49EAD6}" type="parTrans" cxnId="{61543B24-7E97-4F2E-B1BC-A11698AABF5D}">
      <dgm:prSet/>
      <dgm:spPr/>
      <dgm:t>
        <a:bodyPr/>
        <a:lstStyle/>
        <a:p>
          <a:endParaRPr lang="en-GB"/>
        </a:p>
      </dgm:t>
    </dgm:pt>
    <dgm:pt modelId="{C5C4410F-CF8A-4010-BB59-3D789F52133A}" type="sibTrans" cxnId="{61543B24-7E97-4F2E-B1BC-A11698AABF5D}">
      <dgm:prSet/>
      <dgm:spPr/>
      <dgm:t>
        <a:bodyPr/>
        <a:lstStyle/>
        <a:p>
          <a:endParaRPr lang="en-GB"/>
        </a:p>
      </dgm:t>
    </dgm:pt>
    <dgm:pt modelId="{C0799C02-2014-49D5-902A-6B3950139F17}">
      <dgm:prSet/>
      <dgm:spPr>
        <a:solidFill>
          <a:srgbClr val="3CABA4"/>
        </a:solidFill>
        <a:ln w="0">
          <a:solidFill>
            <a:schemeClr val="dk1"/>
          </a:solidFill>
        </a:ln>
      </dgm:spPr>
      <dgm:t>
        <a:bodyPr/>
        <a:lstStyle/>
        <a:p>
          <a:r>
            <a:rPr lang="en-GB" b="1" dirty="0">
              <a:solidFill>
                <a:schemeClr val="tx1"/>
              </a:solidFill>
              <a:latin typeface="Tahoma" panose="020B0604030504040204" pitchFamily="34" charset="0"/>
              <a:ea typeface="Tahoma" panose="020B0604030504040204" pitchFamily="34" charset="0"/>
              <a:cs typeface="Tahoma" panose="020B0604030504040204" pitchFamily="34" charset="0"/>
            </a:rPr>
            <a:t>Why-Literature Review</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901FA942-9817-431B-8396-46AB52394DF9}" type="parTrans" cxnId="{3D5B1C1C-0E2C-430D-915A-A77E51BBFBEF}">
      <dgm:prSet/>
      <dgm:spPr/>
      <dgm:t>
        <a:bodyPr/>
        <a:lstStyle/>
        <a:p>
          <a:endParaRPr lang="en-GB"/>
        </a:p>
      </dgm:t>
    </dgm:pt>
    <dgm:pt modelId="{2A14D948-6F72-439F-AE7E-DA40E9AEC9D8}" type="sibTrans" cxnId="{3D5B1C1C-0E2C-430D-915A-A77E51BBFBEF}">
      <dgm:prSet/>
      <dgm:spPr/>
      <dgm:t>
        <a:bodyPr/>
        <a:lstStyle/>
        <a:p>
          <a:endParaRPr lang="en-GB"/>
        </a:p>
      </dgm:t>
    </dgm:pt>
    <dgm:pt modelId="{A0886544-C64D-48D3-9729-B06FB68E8462}">
      <dgm:prSet/>
      <dgm:spPr>
        <a:solidFill>
          <a:srgbClr val="3CABA4"/>
        </a:solidFill>
        <a:ln w="0">
          <a:solidFill>
            <a:schemeClr val="dk1"/>
          </a:solidFill>
        </a:ln>
      </dgm:spPr>
      <dgm:t>
        <a:bodyPr/>
        <a:lstStyle/>
        <a:p>
          <a:r>
            <a:rPr lang="en-GB" b="1" dirty="0">
              <a:solidFill>
                <a:schemeClr val="tx1"/>
              </a:solidFill>
              <a:latin typeface="Tahoma" panose="020B0604030504040204" pitchFamily="34" charset="0"/>
              <a:ea typeface="Tahoma" panose="020B0604030504040204" pitchFamily="34" charset="0"/>
              <a:cs typeface="Tahoma" panose="020B0604030504040204" pitchFamily="34" charset="0"/>
            </a:rPr>
            <a:t>How-Methodology </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C54CA3C0-06D5-4FA3-812E-172927098B0F}" type="parTrans" cxnId="{5E2665DA-2EB8-45C9-9870-FC6520EBFA1D}">
      <dgm:prSet/>
      <dgm:spPr/>
      <dgm:t>
        <a:bodyPr/>
        <a:lstStyle/>
        <a:p>
          <a:endParaRPr lang="en-GB"/>
        </a:p>
      </dgm:t>
    </dgm:pt>
    <dgm:pt modelId="{3DC616DD-D59A-41B1-BA90-187251349555}" type="sibTrans" cxnId="{5E2665DA-2EB8-45C9-9870-FC6520EBFA1D}">
      <dgm:prSet/>
      <dgm:spPr/>
      <dgm:t>
        <a:bodyPr/>
        <a:lstStyle/>
        <a:p>
          <a:endParaRPr lang="en-GB"/>
        </a:p>
      </dgm:t>
    </dgm:pt>
    <dgm:pt modelId="{344EA5E8-AE9F-49F0-9880-D3EA75DF80FE}">
      <dgm:prSet/>
      <dgm:spPr>
        <a:solidFill>
          <a:srgbClr val="3CABA4"/>
        </a:solidFill>
        <a:ln w="0">
          <a:solidFill>
            <a:schemeClr val="dk1"/>
          </a:solidFill>
        </a:ln>
      </dgm:spPr>
      <dgm:t>
        <a:bodyPr/>
        <a:lstStyle/>
        <a:p>
          <a:r>
            <a:rPr lang="en-GB" b="1" dirty="0">
              <a:solidFill>
                <a:schemeClr val="tx1"/>
              </a:solidFill>
              <a:latin typeface="Tahoma" panose="020B0604030504040204" pitchFamily="34" charset="0"/>
              <a:ea typeface="Tahoma" panose="020B0604030504040204" pitchFamily="34" charset="0"/>
              <a:cs typeface="Tahoma" panose="020B0604030504040204" pitchFamily="34" charset="0"/>
            </a:rPr>
            <a:t>So What-Conclusion</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20047817-D4F7-488B-A5A7-0E9862A2EDE4}" type="parTrans" cxnId="{524F5F31-8E5C-40DD-A5BA-1032C4466E50}">
      <dgm:prSet/>
      <dgm:spPr/>
      <dgm:t>
        <a:bodyPr/>
        <a:lstStyle/>
        <a:p>
          <a:endParaRPr lang="en-GB"/>
        </a:p>
      </dgm:t>
    </dgm:pt>
    <dgm:pt modelId="{E7699E12-AFBE-4A93-9B49-24B030752E06}" type="sibTrans" cxnId="{524F5F31-8E5C-40DD-A5BA-1032C4466E50}">
      <dgm:prSet/>
      <dgm:spPr/>
      <dgm:t>
        <a:bodyPr/>
        <a:lstStyle/>
        <a:p>
          <a:endParaRPr lang="en-GB"/>
        </a:p>
      </dgm:t>
    </dgm:pt>
    <dgm:pt modelId="{58A18FDC-5B9E-4123-8F80-20515023DECF}">
      <dgm:prSet/>
      <dgm:spPr>
        <a:solidFill>
          <a:srgbClr val="3CABA4"/>
        </a:solidFill>
        <a:ln w="0">
          <a:solidFill>
            <a:schemeClr val="dk1"/>
          </a:solidFill>
        </a:ln>
      </dgm:spPr>
      <dgm:t>
        <a:bodyPr/>
        <a:lstStyle/>
        <a:p>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References </a:t>
          </a:r>
        </a:p>
      </dgm:t>
    </dgm:pt>
    <dgm:pt modelId="{F729FDE8-97CF-44E3-AB6B-77C407567900}" type="parTrans" cxnId="{867F47EA-22BA-4057-989F-65D99DBBBC06}">
      <dgm:prSet/>
      <dgm:spPr/>
      <dgm:t>
        <a:bodyPr/>
        <a:lstStyle/>
        <a:p>
          <a:endParaRPr lang="en-GB"/>
        </a:p>
      </dgm:t>
    </dgm:pt>
    <dgm:pt modelId="{C27C39EF-0D63-4C91-BB1E-587AE82BB9DF}" type="sibTrans" cxnId="{867F47EA-22BA-4057-989F-65D99DBBBC06}">
      <dgm:prSet/>
      <dgm:spPr/>
      <dgm:t>
        <a:bodyPr/>
        <a:lstStyle/>
        <a:p>
          <a:endParaRPr lang="en-GB"/>
        </a:p>
      </dgm:t>
    </dgm:pt>
    <dgm:pt modelId="{7DE9E911-5DA2-479D-BF26-3EB9CEDE6068}">
      <dgm:prSet/>
      <dgm:spPr>
        <a:solidFill>
          <a:srgbClr val="3CABA4"/>
        </a:solidFill>
        <a:ln w="0">
          <a:solidFill>
            <a:schemeClr val="dk1"/>
          </a:solidFill>
        </a:ln>
      </dgm:spPr>
      <dgm:t>
        <a:bodyPr/>
        <a:lstStyle/>
        <a:p>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Contribution, Feedback and Thoughts </a:t>
          </a:r>
        </a:p>
      </dgm:t>
    </dgm:pt>
    <dgm:pt modelId="{FB30E572-AF18-4295-AC7B-08A1089F7EE0}" type="parTrans" cxnId="{BD551D16-01D0-4CED-B671-7625A2685AA3}">
      <dgm:prSet/>
      <dgm:spPr/>
      <dgm:t>
        <a:bodyPr/>
        <a:lstStyle/>
        <a:p>
          <a:endParaRPr lang="en-GB"/>
        </a:p>
      </dgm:t>
    </dgm:pt>
    <dgm:pt modelId="{3A1F9DD1-C17C-4409-9D30-8CD4AE7D51A7}" type="sibTrans" cxnId="{BD551D16-01D0-4CED-B671-7625A2685AA3}">
      <dgm:prSet/>
      <dgm:spPr/>
      <dgm:t>
        <a:bodyPr/>
        <a:lstStyle/>
        <a:p>
          <a:endParaRPr lang="en-GB"/>
        </a:p>
      </dgm:t>
    </dgm:pt>
    <dgm:pt modelId="{25EA9A64-F311-4D07-85A6-F4DDDB5C7B8A}">
      <dgm:prSet/>
      <dgm:spPr>
        <a:solidFill>
          <a:srgbClr val="3CABA4"/>
        </a:solidFill>
        <a:ln w="0">
          <a:solidFill>
            <a:schemeClr val="dk1"/>
          </a:solidFill>
        </a:ln>
      </dgm:spPr>
      <dgm:t>
        <a:bodyPr/>
        <a:lstStyle/>
        <a:p>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dgm:t>
    </dgm:pt>
    <dgm:pt modelId="{B9D2F8DF-5195-4987-87B2-0458ED492694}" type="parTrans" cxnId="{30C971AE-2069-4102-8624-FA458E2D9440}">
      <dgm:prSet/>
      <dgm:spPr/>
      <dgm:t>
        <a:bodyPr/>
        <a:lstStyle/>
        <a:p>
          <a:endParaRPr lang="en-GB"/>
        </a:p>
      </dgm:t>
    </dgm:pt>
    <dgm:pt modelId="{D08ED513-FDF1-4685-ADD9-A7F07A622BB4}" type="sibTrans" cxnId="{30C971AE-2069-4102-8624-FA458E2D9440}">
      <dgm:prSet/>
      <dgm:spPr/>
      <dgm:t>
        <a:bodyPr/>
        <a:lstStyle/>
        <a:p>
          <a:endParaRPr lang="en-GB"/>
        </a:p>
      </dgm:t>
    </dgm:pt>
    <dgm:pt modelId="{AD41231F-FCC5-4892-BE6F-F54D4099C9E1}" type="pres">
      <dgm:prSet presAssocID="{A6DC7B81-268E-4A65-8AE3-1022DDB2E596}" presName="Name0" presStyleCnt="0">
        <dgm:presLayoutVars>
          <dgm:chMax val="7"/>
          <dgm:chPref val="7"/>
          <dgm:dir/>
        </dgm:presLayoutVars>
      </dgm:prSet>
      <dgm:spPr/>
    </dgm:pt>
    <dgm:pt modelId="{061CF75B-CFD6-4464-937D-8D8C6653CFFC}" type="pres">
      <dgm:prSet presAssocID="{A6DC7B81-268E-4A65-8AE3-1022DDB2E596}" presName="Name1" presStyleCnt="0"/>
      <dgm:spPr/>
    </dgm:pt>
    <dgm:pt modelId="{231700D6-E52A-44B6-AFFA-2175DA5B229C}" type="pres">
      <dgm:prSet presAssocID="{A6DC7B81-268E-4A65-8AE3-1022DDB2E596}" presName="cycle" presStyleCnt="0"/>
      <dgm:spPr/>
    </dgm:pt>
    <dgm:pt modelId="{0A2E4996-DDC8-4322-9112-3BC8896B2ABE}" type="pres">
      <dgm:prSet presAssocID="{A6DC7B81-268E-4A65-8AE3-1022DDB2E596}" presName="srcNode" presStyleLbl="node1" presStyleIdx="0" presStyleCnt="7"/>
      <dgm:spPr/>
    </dgm:pt>
    <dgm:pt modelId="{7F950250-4E81-4A10-9C4D-BB6E29B779D4}" type="pres">
      <dgm:prSet presAssocID="{A6DC7B81-268E-4A65-8AE3-1022DDB2E596}" presName="conn" presStyleLbl="parChTrans1D2" presStyleIdx="0" presStyleCnt="1"/>
      <dgm:spPr/>
    </dgm:pt>
    <dgm:pt modelId="{9D6CC92F-800C-4F8E-8581-DFC04A83954F}" type="pres">
      <dgm:prSet presAssocID="{A6DC7B81-268E-4A65-8AE3-1022DDB2E596}" presName="extraNode" presStyleLbl="node1" presStyleIdx="0" presStyleCnt="7"/>
      <dgm:spPr/>
    </dgm:pt>
    <dgm:pt modelId="{F338E6D8-2191-4C7A-901B-D61429C4BC20}" type="pres">
      <dgm:prSet presAssocID="{A6DC7B81-268E-4A65-8AE3-1022DDB2E596}" presName="dstNode" presStyleLbl="node1" presStyleIdx="0" presStyleCnt="7"/>
      <dgm:spPr/>
    </dgm:pt>
    <dgm:pt modelId="{0360548C-EE2B-45A4-A1C0-E2934C422909}" type="pres">
      <dgm:prSet presAssocID="{0D71A2C9-7335-43F6-8745-6C53ECF19C1A}" presName="text_1" presStyleLbl="node1" presStyleIdx="0" presStyleCnt="7">
        <dgm:presLayoutVars>
          <dgm:bulletEnabled val="1"/>
        </dgm:presLayoutVars>
      </dgm:prSet>
      <dgm:spPr/>
    </dgm:pt>
    <dgm:pt modelId="{5B5107B9-B566-4F49-9F09-17F976668663}" type="pres">
      <dgm:prSet presAssocID="{0D71A2C9-7335-43F6-8745-6C53ECF19C1A}" presName="accent_1" presStyleCnt="0"/>
      <dgm:spPr/>
    </dgm:pt>
    <dgm:pt modelId="{CB5CDCDC-ADD2-49C3-8A01-03A5275B854E}" type="pres">
      <dgm:prSet presAssocID="{0D71A2C9-7335-43F6-8745-6C53ECF19C1A}" presName="accentRepeatNode" presStyleLbl="solidFgAcc1" presStyleIdx="0" presStyleCnt="7"/>
      <dgm:spPr/>
    </dgm:pt>
    <dgm:pt modelId="{19D747E4-2B25-43C8-8738-9DF9815D4AE8}" type="pres">
      <dgm:prSet presAssocID="{C1D1AE76-F6E7-47A6-B119-6C11F081C2C7}" presName="text_2" presStyleLbl="node1" presStyleIdx="1" presStyleCnt="7">
        <dgm:presLayoutVars>
          <dgm:bulletEnabled val="1"/>
        </dgm:presLayoutVars>
      </dgm:prSet>
      <dgm:spPr/>
    </dgm:pt>
    <dgm:pt modelId="{2359875E-79F8-490F-B164-C63FAA65B527}" type="pres">
      <dgm:prSet presAssocID="{C1D1AE76-F6E7-47A6-B119-6C11F081C2C7}" presName="accent_2" presStyleCnt="0"/>
      <dgm:spPr/>
    </dgm:pt>
    <dgm:pt modelId="{D1845E05-1160-4CE3-A037-9AD9AC7181AC}" type="pres">
      <dgm:prSet presAssocID="{C1D1AE76-F6E7-47A6-B119-6C11F081C2C7}" presName="accentRepeatNode" presStyleLbl="solidFgAcc1" presStyleIdx="1" presStyleCnt="7"/>
      <dgm:spPr/>
    </dgm:pt>
    <dgm:pt modelId="{2D036CFF-A1C1-4037-AF7E-E5611360088A}" type="pres">
      <dgm:prSet presAssocID="{C0799C02-2014-49D5-902A-6B3950139F17}" presName="text_3" presStyleLbl="node1" presStyleIdx="2" presStyleCnt="7">
        <dgm:presLayoutVars>
          <dgm:bulletEnabled val="1"/>
        </dgm:presLayoutVars>
      </dgm:prSet>
      <dgm:spPr/>
    </dgm:pt>
    <dgm:pt modelId="{711FDBB8-85F3-4D46-B9E0-73E47533113B}" type="pres">
      <dgm:prSet presAssocID="{C0799C02-2014-49D5-902A-6B3950139F17}" presName="accent_3" presStyleCnt="0"/>
      <dgm:spPr/>
    </dgm:pt>
    <dgm:pt modelId="{FEE41308-15CB-4509-A9D6-67DC6483E820}" type="pres">
      <dgm:prSet presAssocID="{C0799C02-2014-49D5-902A-6B3950139F17}" presName="accentRepeatNode" presStyleLbl="solidFgAcc1" presStyleIdx="2" presStyleCnt="7"/>
      <dgm:spPr/>
    </dgm:pt>
    <dgm:pt modelId="{AC003076-ED9D-4EDB-8E93-0FA4321902DF}" type="pres">
      <dgm:prSet presAssocID="{A0886544-C64D-48D3-9729-B06FB68E8462}" presName="text_4" presStyleLbl="node1" presStyleIdx="3" presStyleCnt="7">
        <dgm:presLayoutVars>
          <dgm:bulletEnabled val="1"/>
        </dgm:presLayoutVars>
      </dgm:prSet>
      <dgm:spPr/>
    </dgm:pt>
    <dgm:pt modelId="{62EF844B-8E9C-4AEF-A7E3-8F313D64C7B4}" type="pres">
      <dgm:prSet presAssocID="{A0886544-C64D-48D3-9729-B06FB68E8462}" presName="accent_4" presStyleCnt="0"/>
      <dgm:spPr/>
    </dgm:pt>
    <dgm:pt modelId="{D8AAEB34-C3DD-40F4-A475-41A0E3F286F7}" type="pres">
      <dgm:prSet presAssocID="{A0886544-C64D-48D3-9729-B06FB68E8462}" presName="accentRepeatNode" presStyleLbl="solidFgAcc1" presStyleIdx="3" presStyleCnt="7"/>
      <dgm:spPr/>
    </dgm:pt>
    <dgm:pt modelId="{9BAC007B-7BDB-40ED-B023-02E793936468}" type="pres">
      <dgm:prSet presAssocID="{344EA5E8-AE9F-49F0-9880-D3EA75DF80FE}" presName="text_5" presStyleLbl="node1" presStyleIdx="4" presStyleCnt="7">
        <dgm:presLayoutVars>
          <dgm:bulletEnabled val="1"/>
        </dgm:presLayoutVars>
      </dgm:prSet>
      <dgm:spPr/>
    </dgm:pt>
    <dgm:pt modelId="{3048AF21-A341-40B2-9B17-CA427F0D33D8}" type="pres">
      <dgm:prSet presAssocID="{344EA5E8-AE9F-49F0-9880-D3EA75DF80FE}" presName="accent_5" presStyleCnt="0"/>
      <dgm:spPr/>
    </dgm:pt>
    <dgm:pt modelId="{0FB18697-9626-4189-A9C8-3CA674E069CD}" type="pres">
      <dgm:prSet presAssocID="{344EA5E8-AE9F-49F0-9880-D3EA75DF80FE}" presName="accentRepeatNode" presStyleLbl="solidFgAcc1" presStyleIdx="4" presStyleCnt="7"/>
      <dgm:spPr/>
    </dgm:pt>
    <dgm:pt modelId="{D835206A-2407-4921-8643-6AD65C88B06F}" type="pres">
      <dgm:prSet presAssocID="{58A18FDC-5B9E-4123-8F80-20515023DECF}" presName="text_6" presStyleLbl="node1" presStyleIdx="5" presStyleCnt="7">
        <dgm:presLayoutVars>
          <dgm:bulletEnabled val="1"/>
        </dgm:presLayoutVars>
      </dgm:prSet>
      <dgm:spPr/>
    </dgm:pt>
    <dgm:pt modelId="{AF062F32-F2F8-4214-9346-5A3B70C36D9E}" type="pres">
      <dgm:prSet presAssocID="{58A18FDC-5B9E-4123-8F80-20515023DECF}" presName="accent_6" presStyleCnt="0"/>
      <dgm:spPr/>
    </dgm:pt>
    <dgm:pt modelId="{CDE13C2B-9C13-4016-9C98-A7465363A45B}" type="pres">
      <dgm:prSet presAssocID="{58A18FDC-5B9E-4123-8F80-20515023DECF}" presName="accentRepeatNode" presStyleLbl="solidFgAcc1" presStyleIdx="5" presStyleCnt="7"/>
      <dgm:spPr/>
    </dgm:pt>
    <dgm:pt modelId="{80B198E6-515F-4A32-AE2D-2DE7029279E1}" type="pres">
      <dgm:prSet presAssocID="{7DE9E911-5DA2-479D-BF26-3EB9CEDE6068}" presName="text_7" presStyleLbl="node1" presStyleIdx="6" presStyleCnt="7">
        <dgm:presLayoutVars>
          <dgm:bulletEnabled val="1"/>
        </dgm:presLayoutVars>
      </dgm:prSet>
      <dgm:spPr/>
    </dgm:pt>
    <dgm:pt modelId="{9CE8CD71-807D-468D-9CCE-288D3F1FA573}" type="pres">
      <dgm:prSet presAssocID="{7DE9E911-5DA2-479D-BF26-3EB9CEDE6068}" presName="accent_7" presStyleCnt="0"/>
      <dgm:spPr/>
    </dgm:pt>
    <dgm:pt modelId="{E6BEE98E-BB3C-4D39-96A6-B8F87A827279}" type="pres">
      <dgm:prSet presAssocID="{7DE9E911-5DA2-479D-BF26-3EB9CEDE6068}" presName="accentRepeatNode" presStyleLbl="solidFgAcc1" presStyleIdx="6" presStyleCnt="7"/>
      <dgm:spPr/>
    </dgm:pt>
  </dgm:ptLst>
  <dgm:cxnLst>
    <dgm:cxn modelId="{0C9DA30F-9134-4A37-B196-C7608014B14B}" srcId="{A6DC7B81-268E-4A65-8AE3-1022DDB2E596}" destId="{0D71A2C9-7335-43F6-8745-6C53ECF19C1A}" srcOrd="0" destOrd="0" parTransId="{C7AC96F2-C012-4F42-B91F-B51EE4A4A5CB}" sibTransId="{452043E2-FAA0-4B46-BC4A-3650F53500AA}"/>
    <dgm:cxn modelId="{BD551D16-01D0-4CED-B671-7625A2685AA3}" srcId="{A6DC7B81-268E-4A65-8AE3-1022DDB2E596}" destId="{7DE9E911-5DA2-479D-BF26-3EB9CEDE6068}" srcOrd="6" destOrd="0" parTransId="{FB30E572-AF18-4295-AC7B-08A1089F7EE0}" sibTransId="{3A1F9DD1-C17C-4409-9D30-8CD4AE7D51A7}"/>
    <dgm:cxn modelId="{3D5B1C1C-0E2C-430D-915A-A77E51BBFBEF}" srcId="{A6DC7B81-268E-4A65-8AE3-1022DDB2E596}" destId="{C0799C02-2014-49D5-902A-6B3950139F17}" srcOrd="2" destOrd="0" parTransId="{901FA942-9817-431B-8396-46AB52394DF9}" sibTransId="{2A14D948-6F72-439F-AE7E-DA40E9AEC9D8}"/>
    <dgm:cxn modelId="{61543B24-7E97-4F2E-B1BC-A11698AABF5D}" srcId="{A6DC7B81-268E-4A65-8AE3-1022DDB2E596}" destId="{C1D1AE76-F6E7-47A6-B119-6C11F081C2C7}" srcOrd="1" destOrd="0" parTransId="{6E50D1F3-D964-46C2-8C55-8FC84B49EAD6}" sibTransId="{C5C4410F-CF8A-4010-BB59-3D789F52133A}"/>
    <dgm:cxn modelId="{524F5F31-8E5C-40DD-A5BA-1032C4466E50}" srcId="{A6DC7B81-268E-4A65-8AE3-1022DDB2E596}" destId="{344EA5E8-AE9F-49F0-9880-D3EA75DF80FE}" srcOrd="4" destOrd="0" parTransId="{20047817-D4F7-488B-A5A7-0E9862A2EDE4}" sibTransId="{E7699E12-AFBE-4A93-9B49-24B030752E06}"/>
    <dgm:cxn modelId="{7B689869-29C9-4605-AAAC-1EE08FC69A9E}" type="presOf" srcId="{0D71A2C9-7335-43F6-8745-6C53ECF19C1A}" destId="{0360548C-EE2B-45A4-A1C0-E2934C422909}" srcOrd="0" destOrd="0" presId="urn:microsoft.com/office/officeart/2008/layout/VerticalCurvedList"/>
    <dgm:cxn modelId="{90CBB589-D7BA-408C-B3BE-6498D3044D06}" type="presOf" srcId="{344EA5E8-AE9F-49F0-9880-D3EA75DF80FE}" destId="{9BAC007B-7BDB-40ED-B023-02E793936468}" srcOrd="0" destOrd="0" presId="urn:microsoft.com/office/officeart/2008/layout/VerticalCurvedList"/>
    <dgm:cxn modelId="{F936A597-8C5B-458E-8389-A820675B2EE2}" type="presOf" srcId="{C1D1AE76-F6E7-47A6-B119-6C11F081C2C7}" destId="{19D747E4-2B25-43C8-8738-9DF9815D4AE8}" srcOrd="0" destOrd="0" presId="urn:microsoft.com/office/officeart/2008/layout/VerticalCurvedList"/>
    <dgm:cxn modelId="{97D98D9F-F3E7-480E-B80F-903C246FDA23}" type="presOf" srcId="{7DE9E911-5DA2-479D-BF26-3EB9CEDE6068}" destId="{80B198E6-515F-4A32-AE2D-2DE7029279E1}" srcOrd="0" destOrd="0" presId="urn:microsoft.com/office/officeart/2008/layout/VerticalCurvedList"/>
    <dgm:cxn modelId="{46FD9DA4-E556-49DD-80CF-8C1D2292D2D4}" type="presOf" srcId="{A0886544-C64D-48D3-9729-B06FB68E8462}" destId="{AC003076-ED9D-4EDB-8E93-0FA4321902DF}" srcOrd="0" destOrd="0" presId="urn:microsoft.com/office/officeart/2008/layout/VerticalCurvedList"/>
    <dgm:cxn modelId="{7A008CAA-3B6C-4D33-9EC2-0226581E2C87}" type="presOf" srcId="{452043E2-FAA0-4B46-BC4A-3650F53500AA}" destId="{7F950250-4E81-4A10-9C4D-BB6E29B779D4}" srcOrd="0" destOrd="0" presId="urn:microsoft.com/office/officeart/2008/layout/VerticalCurvedList"/>
    <dgm:cxn modelId="{30C971AE-2069-4102-8624-FA458E2D9440}" srcId="{A6DC7B81-268E-4A65-8AE3-1022DDB2E596}" destId="{25EA9A64-F311-4D07-85A6-F4DDDB5C7B8A}" srcOrd="7" destOrd="0" parTransId="{B9D2F8DF-5195-4987-87B2-0458ED492694}" sibTransId="{D08ED513-FDF1-4685-ADD9-A7F07A622BB4}"/>
    <dgm:cxn modelId="{4FB2E0B6-74C2-445C-9A6D-7575D0932301}" type="presOf" srcId="{C0799C02-2014-49D5-902A-6B3950139F17}" destId="{2D036CFF-A1C1-4037-AF7E-E5611360088A}" srcOrd="0" destOrd="0" presId="urn:microsoft.com/office/officeart/2008/layout/VerticalCurvedList"/>
    <dgm:cxn modelId="{5E2665DA-2EB8-45C9-9870-FC6520EBFA1D}" srcId="{A6DC7B81-268E-4A65-8AE3-1022DDB2E596}" destId="{A0886544-C64D-48D3-9729-B06FB68E8462}" srcOrd="3" destOrd="0" parTransId="{C54CA3C0-06D5-4FA3-812E-172927098B0F}" sibTransId="{3DC616DD-D59A-41B1-BA90-187251349555}"/>
    <dgm:cxn modelId="{10575CE4-DE90-4BD6-889B-B530ADC2BE82}" type="presOf" srcId="{58A18FDC-5B9E-4123-8F80-20515023DECF}" destId="{D835206A-2407-4921-8643-6AD65C88B06F}" srcOrd="0" destOrd="0" presId="urn:microsoft.com/office/officeart/2008/layout/VerticalCurvedList"/>
    <dgm:cxn modelId="{867F47EA-22BA-4057-989F-65D99DBBBC06}" srcId="{A6DC7B81-268E-4A65-8AE3-1022DDB2E596}" destId="{58A18FDC-5B9E-4123-8F80-20515023DECF}" srcOrd="5" destOrd="0" parTransId="{F729FDE8-97CF-44E3-AB6B-77C407567900}" sibTransId="{C27C39EF-0D63-4C91-BB1E-587AE82BB9DF}"/>
    <dgm:cxn modelId="{E1C19FFB-C3D3-4C7B-A2FD-EDB6CF947F01}" type="presOf" srcId="{A6DC7B81-268E-4A65-8AE3-1022DDB2E596}" destId="{AD41231F-FCC5-4892-BE6F-F54D4099C9E1}" srcOrd="0" destOrd="0" presId="urn:microsoft.com/office/officeart/2008/layout/VerticalCurvedList"/>
    <dgm:cxn modelId="{CEFA6C32-F170-467D-8948-F61FB18F7DF7}" type="presParOf" srcId="{AD41231F-FCC5-4892-BE6F-F54D4099C9E1}" destId="{061CF75B-CFD6-4464-937D-8D8C6653CFFC}" srcOrd="0" destOrd="0" presId="urn:microsoft.com/office/officeart/2008/layout/VerticalCurvedList"/>
    <dgm:cxn modelId="{CB964350-B7DA-459C-AA45-1ECCABBF14E2}" type="presParOf" srcId="{061CF75B-CFD6-4464-937D-8D8C6653CFFC}" destId="{231700D6-E52A-44B6-AFFA-2175DA5B229C}" srcOrd="0" destOrd="0" presId="urn:microsoft.com/office/officeart/2008/layout/VerticalCurvedList"/>
    <dgm:cxn modelId="{04485FE8-F09A-4D37-AD06-939DB34FDF52}" type="presParOf" srcId="{231700D6-E52A-44B6-AFFA-2175DA5B229C}" destId="{0A2E4996-DDC8-4322-9112-3BC8896B2ABE}" srcOrd="0" destOrd="0" presId="urn:microsoft.com/office/officeart/2008/layout/VerticalCurvedList"/>
    <dgm:cxn modelId="{77E04E7B-40AD-48D5-953B-AF208E6F2029}" type="presParOf" srcId="{231700D6-E52A-44B6-AFFA-2175DA5B229C}" destId="{7F950250-4E81-4A10-9C4D-BB6E29B779D4}" srcOrd="1" destOrd="0" presId="urn:microsoft.com/office/officeart/2008/layout/VerticalCurvedList"/>
    <dgm:cxn modelId="{244F9121-405D-49B2-87B0-955560E31703}" type="presParOf" srcId="{231700D6-E52A-44B6-AFFA-2175DA5B229C}" destId="{9D6CC92F-800C-4F8E-8581-DFC04A83954F}" srcOrd="2" destOrd="0" presId="urn:microsoft.com/office/officeart/2008/layout/VerticalCurvedList"/>
    <dgm:cxn modelId="{FD6520DE-04F1-4F10-8BE3-2FB8D99A174F}" type="presParOf" srcId="{231700D6-E52A-44B6-AFFA-2175DA5B229C}" destId="{F338E6D8-2191-4C7A-901B-D61429C4BC20}" srcOrd="3" destOrd="0" presId="urn:microsoft.com/office/officeart/2008/layout/VerticalCurvedList"/>
    <dgm:cxn modelId="{8911750F-78EB-4637-B8DA-3C7C96155540}" type="presParOf" srcId="{061CF75B-CFD6-4464-937D-8D8C6653CFFC}" destId="{0360548C-EE2B-45A4-A1C0-E2934C422909}" srcOrd="1" destOrd="0" presId="urn:microsoft.com/office/officeart/2008/layout/VerticalCurvedList"/>
    <dgm:cxn modelId="{F2051A16-DB1B-4FC0-A5D7-45A3A27259F3}" type="presParOf" srcId="{061CF75B-CFD6-4464-937D-8D8C6653CFFC}" destId="{5B5107B9-B566-4F49-9F09-17F976668663}" srcOrd="2" destOrd="0" presId="urn:microsoft.com/office/officeart/2008/layout/VerticalCurvedList"/>
    <dgm:cxn modelId="{F6792450-1635-4D15-9862-380564A082C9}" type="presParOf" srcId="{5B5107B9-B566-4F49-9F09-17F976668663}" destId="{CB5CDCDC-ADD2-49C3-8A01-03A5275B854E}" srcOrd="0" destOrd="0" presId="urn:microsoft.com/office/officeart/2008/layout/VerticalCurvedList"/>
    <dgm:cxn modelId="{45D1ADB8-19A7-42BC-B3DB-0BC91B1F759A}" type="presParOf" srcId="{061CF75B-CFD6-4464-937D-8D8C6653CFFC}" destId="{19D747E4-2B25-43C8-8738-9DF9815D4AE8}" srcOrd="3" destOrd="0" presId="urn:microsoft.com/office/officeart/2008/layout/VerticalCurvedList"/>
    <dgm:cxn modelId="{912AE885-9D33-462A-A277-5BA248E40D4E}" type="presParOf" srcId="{061CF75B-CFD6-4464-937D-8D8C6653CFFC}" destId="{2359875E-79F8-490F-B164-C63FAA65B527}" srcOrd="4" destOrd="0" presId="urn:microsoft.com/office/officeart/2008/layout/VerticalCurvedList"/>
    <dgm:cxn modelId="{6BA2F577-4A39-4788-862A-61392A53EAA9}" type="presParOf" srcId="{2359875E-79F8-490F-B164-C63FAA65B527}" destId="{D1845E05-1160-4CE3-A037-9AD9AC7181AC}" srcOrd="0" destOrd="0" presId="urn:microsoft.com/office/officeart/2008/layout/VerticalCurvedList"/>
    <dgm:cxn modelId="{1500DCBB-F895-4070-8D65-3958B7BBF9B2}" type="presParOf" srcId="{061CF75B-CFD6-4464-937D-8D8C6653CFFC}" destId="{2D036CFF-A1C1-4037-AF7E-E5611360088A}" srcOrd="5" destOrd="0" presId="urn:microsoft.com/office/officeart/2008/layout/VerticalCurvedList"/>
    <dgm:cxn modelId="{0D8D98AA-8544-4D81-85B4-88404F86C6AF}" type="presParOf" srcId="{061CF75B-CFD6-4464-937D-8D8C6653CFFC}" destId="{711FDBB8-85F3-4D46-B9E0-73E47533113B}" srcOrd="6" destOrd="0" presId="urn:microsoft.com/office/officeart/2008/layout/VerticalCurvedList"/>
    <dgm:cxn modelId="{BABCFB94-9AEF-4290-A70C-161539897E0F}" type="presParOf" srcId="{711FDBB8-85F3-4D46-B9E0-73E47533113B}" destId="{FEE41308-15CB-4509-A9D6-67DC6483E820}" srcOrd="0" destOrd="0" presId="urn:microsoft.com/office/officeart/2008/layout/VerticalCurvedList"/>
    <dgm:cxn modelId="{2DBB8675-8043-407A-B86D-4A2193F4752F}" type="presParOf" srcId="{061CF75B-CFD6-4464-937D-8D8C6653CFFC}" destId="{AC003076-ED9D-4EDB-8E93-0FA4321902DF}" srcOrd="7" destOrd="0" presId="urn:microsoft.com/office/officeart/2008/layout/VerticalCurvedList"/>
    <dgm:cxn modelId="{A8A25ED2-3850-4BDE-B360-395C8B533B84}" type="presParOf" srcId="{061CF75B-CFD6-4464-937D-8D8C6653CFFC}" destId="{62EF844B-8E9C-4AEF-A7E3-8F313D64C7B4}" srcOrd="8" destOrd="0" presId="urn:microsoft.com/office/officeart/2008/layout/VerticalCurvedList"/>
    <dgm:cxn modelId="{271A7C4D-2329-4C60-8B79-1F5FC6596247}" type="presParOf" srcId="{62EF844B-8E9C-4AEF-A7E3-8F313D64C7B4}" destId="{D8AAEB34-C3DD-40F4-A475-41A0E3F286F7}" srcOrd="0" destOrd="0" presId="urn:microsoft.com/office/officeart/2008/layout/VerticalCurvedList"/>
    <dgm:cxn modelId="{8833B4AD-19C6-45EC-8D56-628176898B24}" type="presParOf" srcId="{061CF75B-CFD6-4464-937D-8D8C6653CFFC}" destId="{9BAC007B-7BDB-40ED-B023-02E793936468}" srcOrd="9" destOrd="0" presId="urn:microsoft.com/office/officeart/2008/layout/VerticalCurvedList"/>
    <dgm:cxn modelId="{955748E3-9F23-4007-8FA3-11CD01426EE3}" type="presParOf" srcId="{061CF75B-CFD6-4464-937D-8D8C6653CFFC}" destId="{3048AF21-A341-40B2-9B17-CA427F0D33D8}" srcOrd="10" destOrd="0" presId="urn:microsoft.com/office/officeart/2008/layout/VerticalCurvedList"/>
    <dgm:cxn modelId="{7985CF7F-4668-41B3-9D5E-87F9102242C0}" type="presParOf" srcId="{3048AF21-A341-40B2-9B17-CA427F0D33D8}" destId="{0FB18697-9626-4189-A9C8-3CA674E069CD}" srcOrd="0" destOrd="0" presId="urn:microsoft.com/office/officeart/2008/layout/VerticalCurvedList"/>
    <dgm:cxn modelId="{3DAC45C0-A181-49A5-ACB6-41FEF56A4068}" type="presParOf" srcId="{061CF75B-CFD6-4464-937D-8D8C6653CFFC}" destId="{D835206A-2407-4921-8643-6AD65C88B06F}" srcOrd="11" destOrd="0" presId="urn:microsoft.com/office/officeart/2008/layout/VerticalCurvedList"/>
    <dgm:cxn modelId="{5C62B975-8A93-44E6-AA62-99229C9E224E}" type="presParOf" srcId="{061CF75B-CFD6-4464-937D-8D8C6653CFFC}" destId="{AF062F32-F2F8-4214-9346-5A3B70C36D9E}" srcOrd="12" destOrd="0" presId="urn:microsoft.com/office/officeart/2008/layout/VerticalCurvedList"/>
    <dgm:cxn modelId="{8801BCCD-C06E-4113-953A-84A7600A3019}" type="presParOf" srcId="{AF062F32-F2F8-4214-9346-5A3B70C36D9E}" destId="{CDE13C2B-9C13-4016-9C98-A7465363A45B}" srcOrd="0" destOrd="0" presId="urn:microsoft.com/office/officeart/2008/layout/VerticalCurvedList"/>
    <dgm:cxn modelId="{9CF88D37-CA9D-41E7-ACFB-F174CE0EBDE4}" type="presParOf" srcId="{061CF75B-CFD6-4464-937D-8D8C6653CFFC}" destId="{80B198E6-515F-4A32-AE2D-2DE7029279E1}" srcOrd="13" destOrd="0" presId="urn:microsoft.com/office/officeart/2008/layout/VerticalCurvedList"/>
    <dgm:cxn modelId="{830FF0AE-F1FB-4CB0-A1F2-B575A5854593}" type="presParOf" srcId="{061CF75B-CFD6-4464-937D-8D8C6653CFFC}" destId="{9CE8CD71-807D-468D-9CCE-288D3F1FA573}" srcOrd="14" destOrd="0" presId="urn:microsoft.com/office/officeart/2008/layout/VerticalCurvedList"/>
    <dgm:cxn modelId="{36EF4010-FEF4-434E-A358-AD5EBB08C700}" type="presParOf" srcId="{9CE8CD71-807D-468D-9CCE-288D3F1FA573}" destId="{E6BEE98E-BB3C-4D39-96A6-B8F87A82727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graphics/data2.xml><?xml version="1.0" encoding="utf-8"?>
<dgm:dataModel xmlns:dgm="http://schemas.openxmlformats.org/drawingml/2006/diagram" xmlns:a="http://schemas.openxmlformats.org/drawingml/2006/main">
  <dgm:ptLst>
    <dgm:pt modelId="{11512727-8860-49FE-B898-E4F94BFD54ED}" type="doc">
      <dgm:prSet loTypeId="urn:microsoft.com/office/officeart/2008/layout/LinedList" loCatId="process" qsTypeId="urn:microsoft.com/office/officeart/2005/8/quickstyle/simple1" qsCatId="simple" csTypeId="urn:microsoft.com/office/officeart/2005/8/colors/colorful1" csCatId="colorful" phldr="1"/>
      <dgm:spPr/>
      <dgm:t>
        <a:bodyPr/>
        <a:lstStyle/>
        <a:p>
          <a:endParaRPr lang="fr-FR"/>
        </a:p>
      </dgm:t>
    </dgm:pt>
    <dgm:pt modelId="{B2883DA6-40C5-4E36-BA5E-6E93D456C81C}">
      <dgm:prSet custT="1"/>
      <dgm:spPr/>
      <dgm:t>
        <a:bodyPr/>
        <a:lstStyle/>
        <a:p>
          <a:endParaRPr lang="fr-FR" sz="1800" kern="1200" dirty="0">
            <a:solidFill>
              <a:prstClr val="black">
                <a:hueOff val="0"/>
                <a:satOff val="0"/>
                <a:lumOff val="0"/>
                <a:alphaOff val="0"/>
              </a:prstClr>
            </a:solidFill>
            <a:latin typeface="Corbel" panose="020B0503020204020204" pitchFamily="34" charset="0"/>
            <a:ea typeface="+mn-ea"/>
            <a:cs typeface="Calibri" panose="020F0502020204030204" pitchFamily="34" charset="0"/>
          </a:endParaRPr>
        </a:p>
        <a:p>
          <a:r>
            <a:rPr lang="fr-FR" sz="1800" kern="1200" dirty="0">
              <a:solidFill>
                <a:prstClr val="black">
                  <a:hueOff val="0"/>
                  <a:satOff val="0"/>
                  <a:lumOff val="0"/>
                  <a:alphaOff val="0"/>
                </a:prstClr>
              </a:solidFill>
              <a:latin typeface="Corbel" panose="020B0503020204020204" pitchFamily="34" charset="0"/>
              <a:ea typeface="+mn-ea"/>
              <a:cs typeface="Calibri" panose="020F0502020204030204" pitchFamily="34" charset="0"/>
            </a:rPr>
            <a:t>Ethnography of the "Auchan stays" mobilisations </a:t>
          </a:r>
        </a:p>
      </dgm:t>
    </dgm:pt>
    <dgm:pt modelId="{17C53A1A-9937-4C9C-A6D2-6B3416D76521}" type="parTrans" cxnId="{44944D1B-BD7D-49C9-9277-0A423209F5DA}">
      <dgm:prSet/>
      <dgm:spPr/>
      <dgm:t>
        <a:bodyPr/>
        <a:lstStyle/>
        <a:p>
          <a:endParaRPr lang="fr-FR" sz="1800">
            <a:latin typeface="Corbel" panose="020B0503020204020204" pitchFamily="34" charset="0"/>
            <a:cs typeface="Calibri" panose="020F0502020204030204" pitchFamily="34" charset="0"/>
          </a:endParaRPr>
        </a:p>
      </dgm:t>
    </dgm:pt>
    <dgm:pt modelId="{810AF039-BB58-43A8-BFC1-4D35C7DF7F65}" type="sibTrans" cxnId="{44944D1B-BD7D-49C9-9277-0A423209F5DA}">
      <dgm:prSet/>
      <dgm:spPr/>
      <dgm:t>
        <a:bodyPr/>
        <a:lstStyle/>
        <a:p>
          <a:endParaRPr lang="fr-FR" sz="1800">
            <a:latin typeface="Corbel" panose="020B0503020204020204" pitchFamily="34" charset="0"/>
            <a:cs typeface="Calibri" panose="020F0502020204030204" pitchFamily="34" charset="0"/>
          </a:endParaRPr>
        </a:p>
      </dgm:t>
    </dgm:pt>
    <dgm:pt modelId="{6AF79769-E5D4-45A8-A61B-94755AC291AD}">
      <dgm:prSet custT="1"/>
      <dgm:spPr/>
      <dgm:t>
        <a:bodyPr/>
        <a:lstStyle/>
        <a:p>
          <a:endParaRPr lang="fr-FR" sz="1800" cap="none" dirty="0">
            <a:latin typeface="Corbel" panose="020B0503020204020204" pitchFamily="34" charset="0"/>
            <a:cs typeface="Calibri" panose="020F0502020204030204" pitchFamily="34" charset="0"/>
          </a:endParaRPr>
        </a:p>
        <a:p>
          <a:r>
            <a:rPr lang="fr-FR" sz="1800" cap="none" dirty="0">
              <a:latin typeface="Corbel" panose="020B0503020204020204" pitchFamily="34" charset="0"/>
              <a:cs typeface="Calibri" panose="020F0502020204030204" pitchFamily="34" charset="0"/>
            </a:rPr>
            <a:t>Premises - "Auchan" in Senegal: a controversial multinational?</a:t>
          </a:r>
          <a:endParaRPr lang="fr-FR" sz="1800" dirty="0">
            <a:latin typeface="Corbel" panose="020B0503020204020204" pitchFamily="34" charset="0"/>
            <a:cs typeface="Calibri" panose="020F0502020204030204" pitchFamily="34" charset="0"/>
          </a:endParaRPr>
        </a:p>
      </dgm:t>
    </dgm:pt>
    <dgm:pt modelId="{029FEC0B-B0CD-44A4-8C6C-7FA0324E2034}" type="parTrans" cxnId="{11BE4790-331B-4141-80A0-36DC472F162A}">
      <dgm:prSet/>
      <dgm:spPr/>
      <dgm:t>
        <a:bodyPr/>
        <a:lstStyle/>
        <a:p>
          <a:endParaRPr lang="fr-FR" sz="1800">
            <a:latin typeface="Corbel" panose="020B0503020204020204" pitchFamily="34" charset="0"/>
            <a:cs typeface="Calibri" panose="020F0502020204030204" pitchFamily="34" charset="0"/>
          </a:endParaRPr>
        </a:p>
      </dgm:t>
    </dgm:pt>
    <dgm:pt modelId="{DE363E7C-1A58-45C8-99D5-A029F091FE3C}" type="sibTrans" cxnId="{11BE4790-331B-4141-80A0-36DC472F162A}">
      <dgm:prSet/>
      <dgm:spPr/>
      <dgm:t>
        <a:bodyPr/>
        <a:lstStyle/>
        <a:p>
          <a:endParaRPr lang="fr-FR" sz="1800">
            <a:latin typeface="Corbel" panose="020B0503020204020204" pitchFamily="34" charset="0"/>
            <a:cs typeface="Calibri" panose="020F0502020204030204" pitchFamily="34" charset="0"/>
          </a:endParaRPr>
        </a:p>
      </dgm:t>
    </dgm:pt>
    <dgm:pt modelId="{2B212BE2-EDB3-4EA7-B339-7F87A965C852}">
      <dgm:prSet custT="1"/>
      <dgm:spPr/>
      <dgm:t>
        <a:bodyPr/>
        <a:lstStyle/>
        <a:p>
          <a:endParaRPr lang="fr-FR" sz="1800" kern="1200" dirty="0">
            <a:solidFill>
              <a:prstClr val="black">
                <a:hueOff val="0"/>
                <a:satOff val="0"/>
                <a:lumOff val="0"/>
                <a:alphaOff val="0"/>
              </a:prstClr>
            </a:solidFill>
            <a:latin typeface="Corbel" panose="020B0503020204020204" pitchFamily="34" charset="0"/>
            <a:ea typeface="+mn-ea"/>
            <a:cs typeface="Calibri" panose="020F0502020204030204" pitchFamily="34" charset="0"/>
          </a:endParaRPr>
        </a:p>
        <a:p>
          <a:r>
            <a:rPr lang="fr-FR" sz="1800" kern="1200" dirty="0">
              <a:solidFill>
                <a:prstClr val="black">
                  <a:hueOff val="0"/>
                  <a:satOff val="0"/>
                  <a:lumOff val="0"/>
                  <a:alphaOff val="0"/>
                </a:prstClr>
              </a:solidFill>
              <a:latin typeface="Corbel" panose="020B0503020204020204" pitchFamily="34" charset="0"/>
              <a:ea typeface="+mn-ea"/>
              <a:cs typeface="Calibri" panose="020F0502020204030204" pitchFamily="34" charset="0"/>
            </a:rPr>
            <a:t>Ethnography of the "Auchan dégage" mobilisations </a:t>
          </a:r>
        </a:p>
      </dgm:t>
    </dgm:pt>
    <dgm:pt modelId="{283AFFD8-F17E-4D50-B7D1-97ED52F754F7}" type="parTrans" cxnId="{6A56C17D-F565-4A74-897A-0EC5E871BA63}">
      <dgm:prSet/>
      <dgm:spPr/>
      <dgm:t>
        <a:bodyPr/>
        <a:lstStyle/>
        <a:p>
          <a:endParaRPr lang="fr-FR" sz="1800">
            <a:latin typeface="Corbel" panose="020B0503020204020204" pitchFamily="34" charset="0"/>
            <a:cs typeface="Calibri" panose="020F0502020204030204" pitchFamily="34" charset="0"/>
          </a:endParaRPr>
        </a:p>
      </dgm:t>
    </dgm:pt>
    <dgm:pt modelId="{73999F41-8623-4DA8-B969-78BFCDF41F28}" type="sibTrans" cxnId="{6A56C17D-F565-4A74-897A-0EC5E871BA63}">
      <dgm:prSet/>
      <dgm:spPr/>
      <dgm:t>
        <a:bodyPr/>
        <a:lstStyle/>
        <a:p>
          <a:endParaRPr lang="fr-FR" sz="1800">
            <a:latin typeface="Corbel" panose="020B0503020204020204" pitchFamily="34" charset="0"/>
            <a:cs typeface="Calibri" panose="020F0502020204030204" pitchFamily="34" charset="0"/>
          </a:endParaRPr>
        </a:p>
      </dgm:t>
    </dgm:pt>
    <dgm:pt modelId="{DE127F9F-1799-AE4C-8BC9-B14B1F2E56EB}">
      <dgm:prSet custT="1"/>
      <dgm:spPr/>
      <dgm:t>
        <a:bodyPr/>
        <a:lstStyle/>
        <a:p>
          <a:endParaRPr lang="fr-FR" sz="1800" dirty="0">
            <a:latin typeface="Corbel" panose="020B0503020204020204" pitchFamily="34" charset="0"/>
            <a:cs typeface="Calibri" panose="020F0502020204030204" pitchFamily="34" charset="0"/>
          </a:endParaRPr>
        </a:p>
        <a:p>
          <a:r>
            <a:rPr lang="fr-FR" sz="1800" dirty="0">
              <a:latin typeface="Corbel" panose="020B0503020204020204" pitchFamily="34" charset="0"/>
              <a:cs typeface="Calibri" panose="020F0502020204030204" pitchFamily="34" charset="0"/>
            </a:rPr>
            <a:t>Conclusion </a:t>
          </a:r>
        </a:p>
      </dgm:t>
    </dgm:pt>
    <dgm:pt modelId="{DD590070-3D3E-9641-A220-7387AE3FCECF}" type="parTrans" cxnId="{10DB613D-FFC3-FD4B-9A60-EB3C139411D6}">
      <dgm:prSet/>
      <dgm:spPr/>
      <dgm:t>
        <a:bodyPr/>
        <a:lstStyle/>
        <a:p>
          <a:endParaRPr lang="fr-FR" sz="1800">
            <a:latin typeface="Corbel" panose="020B0503020204020204" pitchFamily="34" charset="0"/>
          </a:endParaRPr>
        </a:p>
      </dgm:t>
    </dgm:pt>
    <dgm:pt modelId="{A74EC7D2-D6BC-7948-8C6F-D641DBAF107F}" type="sibTrans" cxnId="{10DB613D-FFC3-FD4B-9A60-EB3C139411D6}">
      <dgm:prSet/>
      <dgm:spPr/>
      <dgm:t>
        <a:bodyPr/>
        <a:lstStyle/>
        <a:p>
          <a:endParaRPr lang="fr-FR" sz="1800">
            <a:latin typeface="Corbel" panose="020B0503020204020204" pitchFamily="34" charset="0"/>
          </a:endParaRPr>
        </a:p>
      </dgm:t>
    </dgm:pt>
    <dgm:pt modelId="{5926C84E-5C46-0147-A168-4047450AADD9}" type="pres">
      <dgm:prSet presAssocID="{11512727-8860-49FE-B898-E4F94BFD54ED}" presName="vert0" presStyleCnt="0">
        <dgm:presLayoutVars>
          <dgm:dir/>
          <dgm:animOne val="branch"/>
          <dgm:animLvl val="lvl"/>
        </dgm:presLayoutVars>
      </dgm:prSet>
      <dgm:spPr/>
    </dgm:pt>
    <dgm:pt modelId="{622ACC95-C00C-3549-9B31-467BC701A0C3}" type="pres">
      <dgm:prSet presAssocID="{6AF79769-E5D4-45A8-A61B-94755AC291AD}" presName="thickLine" presStyleLbl="alignNode1" presStyleIdx="0" presStyleCnt="4"/>
      <dgm:spPr/>
    </dgm:pt>
    <dgm:pt modelId="{D418B057-0AAC-AC48-87BF-014C40FAB94A}" type="pres">
      <dgm:prSet presAssocID="{6AF79769-E5D4-45A8-A61B-94755AC291AD}" presName="horz1" presStyleCnt="0"/>
      <dgm:spPr/>
    </dgm:pt>
    <dgm:pt modelId="{B3A82733-9380-7A40-B892-3348CC2F9DBE}" type="pres">
      <dgm:prSet presAssocID="{6AF79769-E5D4-45A8-A61B-94755AC291AD}" presName="tx1" presStyleLbl="revTx" presStyleIdx="0" presStyleCnt="4"/>
      <dgm:spPr/>
    </dgm:pt>
    <dgm:pt modelId="{D98BF5A2-14E8-D745-A282-7E453E0AC637}" type="pres">
      <dgm:prSet presAssocID="{6AF79769-E5D4-45A8-A61B-94755AC291AD}" presName="vert1" presStyleCnt="0"/>
      <dgm:spPr/>
    </dgm:pt>
    <dgm:pt modelId="{4014695F-4E66-D949-84F8-B39B7F78B9AA}" type="pres">
      <dgm:prSet presAssocID="{2B212BE2-EDB3-4EA7-B339-7F87A965C852}" presName="thickLine" presStyleLbl="alignNode1" presStyleIdx="1" presStyleCnt="4"/>
      <dgm:spPr/>
    </dgm:pt>
    <dgm:pt modelId="{AF61D2DF-66D0-FE4F-8B3B-44F272BA13A3}" type="pres">
      <dgm:prSet presAssocID="{2B212BE2-EDB3-4EA7-B339-7F87A965C852}" presName="horz1" presStyleCnt="0"/>
      <dgm:spPr/>
    </dgm:pt>
    <dgm:pt modelId="{55584336-F128-0340-9562-06AA3D587005}" type="pres">
      <dgm:prSet presAssocID="{2B212BE2-EDB3-4EA7-B339-7F87A965C852}" presName="tx1" presStyleLbl="revTx" presStyleIdx="1" presStyleCnt="4"/>
      <dgm:spPr/>
    </dgm:pt>
    <dgm:pt modelId="{6028A90B-ADD3-C140-BF34-B06FCE6E9B0E}" type="pres">
      <dgm:prSet presAssocID="{2B212BE2-EDB3-4EA7-B339-7F87A965C852}" presName="vert1" presStyleCnt="0"/>
      <dgm:spPr/>
    </dgm:pt>
    <dgm:pt modelId="{5B75B982-750F-7A42-BDA1-1A32A172CB1E}" type="pres">
      <dgm:prSet presAssocID="{B2883DA6-40C5-4E36-BA5E-6E93D456C81C}" presName="thickLine" presStyleLbl="alignNode1" presStyleIdx="2" presStyleCnt="4"/>
      <dgm:spPr/>
    </dgm:pt>
    <dgm:pt modelId="{D68B34A3-7178-8D4F-BC54-E18A76799ADC}" type="pres">
      <dgm:prSet presAssocID="{B2883DA6-40C5-4E36-BA5E-6E93D456C81C}" presName="horz1" presStyleCnt="0"/>
      <dgm:spPr/>
    </dgm:pt>
    <dgm:pt modelId="{5CA54F16-12D2-F94C-9EFD-E8287CBA96D6}" type="pres">
      <dgm:prSet presAssocID="{B2883DA6-40C5-4E36-BA5E-6E93D456C81C}" presName="tx1" presStyleLbl="revTx" presStyleIdx="2" presStyleCnt="4"/>
      <dgm:spPr/>
    </dgm:pt>
    <dgm:pt modelId="{41B33488-66D8-A04A-9B35-5D7029F65DBB}" type="pres">
      <dgm:prSet presAssocID="{B2883DA6-40C5-4E36-BA5E-6E93D456C81C}" presName="vert1" presStyleCnt="0"/>
      <dgm:spPr/>
    </dgm:pt>
    <dgm:pt modelId="{FDC3BDBA-E7FC-5947-97C4-325EF38932F2}" type="pres">
      <dgm:prSet presAssocID="{DE127F9F-1799-AE4C-8BC9-B14B1F2E56EB}" presName="thickLine" presStyleLbl="alignNode1" presStyleIdx="3" presStyleCnt="4"/>
      <dgm:spPr/>
    </dgm:pt>
    <dgm:pt modelId="{51B485C6-5F9B-0342-9454-E17DCB90174D}" type="pres">
      <dgm:prSet presAssocID="{DE127F9F-1799-AE4C-8BC9-B14B1F2E56EB}" presName="horz1" presStyleCnt="0"/>
      <dgm:spPr/>
    </dgm:pt>
    <dgm:pt modelId="{3470C5B6-E07B-7047-8799-E66AAD83CDA8}" type="pres">
      <dgm:prSet presAssocID="{DE127F9F-1799-AE4C-8BC9-B14B1F2E56EB}" presName="tx1" presStyleLbl="revTx" presStyleIdx="3" presStyleCnt="4"/>
      <dgm:spPr/>
    </dgm:pt>
    <dgm:pt modelId="{4D69C866-4A14-B741-BDE7-ECB052C8B4B9}" type="pres">
      <dgm:prSet presAssocID="{DE127F9F-1799-AE4C-8BC9-B14B1F2E56EB}" presName="vert1" presStyleCnt="0"/>
      <dgm:spPr/>
    </dgm:pt>
  </dgm:ptLst>
  <dgm:cxnLst>
    <dgm:cxn modelId="{D375AE11-F17F-7F4F-9FCF-504809FC3492}" type="presOf" srcId="{DE127F9F-1799-AE4C-8BC9-B14B1F2E56EB}" destId="{3470C5B6-E07B-7047-8799-E66AAD83CDA8}" srcOrd="0" destOrd="0" presId="urn:microsoft.com/office/officeart/2008/layout/LinedList"/>
    <dgm:cxn modelId="{44944D1B-BD7D-49C9-9277-0A423209F5DA}" srcId="{11512727-8860-49FE-B898-E4F94BFD54ED}" destId="{B2883DA6-40C5-4E36-BA5E-6E93D456C81C}" srcOrd="2" destOrd="0" parTransId="{17C53A1A-9937-4C9C-A6D2-6B3416D76521}" sibTransId="{810AF039-BB58-43A8-BFC1-4D35C7DF7F65}"/>
    <dgm:cxn modelId="{59728C1E-DFD4-7C41-89F7-2578FF8025DB}" type="presOf" srcId="{2B212BE2-EDB3-4EA7-B339-7F87A965C852}" destId="{55584336-F128-0340-9562-06AA3D587005}" srcOrd="0" destOrd="0" presId="urn:microsoft.com/office/officeart/2008/layout/LinedList"/>
    <dgm:cxn modelId="{D003B12A-DC82-294F-B30D-E77CB51F659D}" type="presOf" srcId="{6AF79769-E5D4-45A8-A61B-94755AC291AD}" destId="{B3A82733-9380-7A40-B892-3348CC2F9DBE}" srcOrd="0" destOrd="0" presId="urn:microsoft.com/office/officeart/2008/layout/LinedList"/>
    <dgm:cxn modelId="{10DB613D-FFC3-FD4B-9A60-EB3C139411D6}" srcId="{11512727-8860-49FE-B898-E4F94BFD54ED}" destId="{DE127F9F-1799-AE4C-8BC9-B14B1F2E56EB}" srcOrd="3" destOrd="0" parTransId="{DD590070-3D3E-9641-A220-7387AE3FCECF}" sibTransId="{A74EC7D2-D6BC-7948-8C6F-D641DBAF107F}"/>
    <dgm:cxn modelId="{DAE8F03D-8F3C-BC42-8BC8-DA434B95D68D}" type="presOf" srcId="{B2883DA6-40C5-4E36-BA5E-6E93D456C81C}" destId="{5CA54F16-12D2-F94C-9EFD-E8287CBA96D6}" srcOrd="0" destOrd="0" presId="urn:microsoft.com/office/officeart/2008/layout/LinedList"/>
    <dgm:cxn modelId="{6A56C17D-F565-4A74-897A-0EC5E871BA63}" srcId="{11512727-8860-49FE-B898-E4F94BFD54ED}" destId="{2B212BE2-EDB3-4EA7-B339-7F87A965C852}" srcOrd="1" destOrd="0" parTransId="{283AFFD8-F17E-4D50-B7D1-97ED52F754F7}" sibTransId="{73999F41-8623-4DA8-B969-78BFCDF41F28}"/>
    <dgm:cxn modelId="{11BE4790-331B-4141-80A0-36DC472F162A}" srcId="{11512727-8860-49FE-B898-E4F94BFD54ED}" destId="{6AF79769-E5D4-45A8-A61B-94755AC291AD}" srcOrd="0" destOrd="0" parTransId="{029FEC0B-B0CD-44A4-8C6C-7FA0324E2034}" sibTransId="{DE363E7C-1A58-45C8-99D5-A029F091FE3C}"/>
    <dgm:cxn modelId="{0F59FBD2-A8B7-B849-A3B0-649197DB2BB1}" type="presOf" srcId="{11512727-8860-49FE-B898-E4F94BFD54ED}" destId="{5926C84E-5C46-0147-A168-4047450AADD9}" srcOrd="0" destOrd="0" presId="urn:microsoft.com/office/officeart/2008/layout/LinedList"/>
    <dgm:cxn modelId="{110663BB-59D9-D74F-8D91-5C09D7848995}" type="presParOf" srcId="{5926C84E-5C46-0147-A168-4047450AADD9}" destId="{622ACC95-C00C-3549-9B31-467BC701A0C3}" srcOrd="0" destOrd="0" presId="urn:microsoft.com/office/officeart/2008/layout/LinedList"/>
    <dgm:cxn modelId="{EA832964-BD0C-1D4D-9005-62F246CD3E78}" type="presParOf" srcId="{5926C84E-5C46-0147-A168-4047450AADD9}" destId="{D418B057-0AAC-AC48-87BF-014C40FAB94A}" srcOrd="1" destOrd="0" presId="urn:microsoft.com/office/officeart/2008/layout/LinedList"/>
    <dgm:cxn modelId="{F4185365-6A5E-BB41-B665-B19BC921C95E}" type="presParOf" srcId="{D418B057-0AAC-AC48-87BF-014C40FAB94A}" destId="{B3A82733-9380-7A40-B892-3348CC2F9DBE}" srcOrd="0" destOrd="0" presId="urn:microsoft.com/office/officeart/2008/layout/LinedList"/>
    <dgm:cxn modelId="{8F9C6FEF-AD08-0A4F-849B-792E61E20FA2}" type="presParOf" srcId="{D418B057-0AAC-AC48-87BF-014C40FAB94A}" destId="{D98BF5A2-14E8-D745-A282-7E453E0AC637}" srcOrd="1" destOrd="0" presId="urn:microsoft.com/office/officeart/2008/layout/LinedList"/>
    <dgm:cxn modelId="{477B2C17-0787-114B-BFD4-4E51E4CDA0F8}" type="presParOf" srcId="{5926C84E-5C46-0147-A168-4047450AADD9}" destId="{4014695F-4E66-D949-84F8-B39B7F78B9AA}" srcOrd="2" destOrd="0" presId="urn:microsoft.com/office/officeart/2008/layout/LinedList"/>
    <dgm:cxn modelId="{9EC542E6-A928-4F44-A40C-7CB84CBA6F40}" type="presParOf" srcId="{5926C84E-5C46-0147-A168-4047450AADD9}" destId="{AF61D2DF-66D0-FE4F-8B3B-44F272BA13A3}" srcOrd="3" destOrd="0" presId="urn:microsoft.com/office/officeart/2008/layout/LinedList"/>
    <dgm:cxn modelId="{FE287195-B7F1-094B-B119-7803EE4A3027}" type="presParOf" srcId="{AF61D2DF-66D0-FE4F-8B3B-44F272BA13A3}" destId="{55584336-F128-0340-9562-06AA3D587005}" srcOrd="0" destOrd="0" presId="urn:microsoft.com/office/officeart/2008/layout/LinedList"/>
    <dgm:cxn modelId="{9B8D07EA-6A8F-C04B-B9CA-2F6136453506}" type="presParOf" srcId="{AF61D2DF-66D0-FE4F-8B3B-44F272BA13A3}" destId="{6028A90B-ADD3-C140-BF34-B06FCE6E9B0E}" srcOrd="1" destOrd="0" presId="urn:microsoft.com/office/officeart/2008/layout/LinedList"/>
    <dgm:cxn modelId="{A3D919BF-3C14-C246-A862-8B605BC3F2EE}" type="presParOf" srcId="{5926C84E-5C46-0147-A168-4047450AADD9}" destId="{5B75B982-750F-7A42-BDA1-1A32A172CB1E}" srcOrd="4" destOrd="0" presId="urn:microsoft.com/office/officeart/2008/layout/LinedList"/>
    <dgm:cxn modelId="{36D3652A-083F-4048-8164-7F8026E2DCF1}" type="presParOf" srcId="{5926C84E-5C46-0147-A168-4047450AADD9}" destId="{D68B34A3-7178-8D4F-BC54-E18A76799ADC}" srcOrd="5" destOrd="0" presId="urn:microsoft.com/office/officeart/2008/layout/LinedList"/>
    <dgm:cxn modelId="{A5F1086D-E5E5-A043-9A3D-9A065F7E867A}" type="presParOf" srcId="{D68B34A3-7178-8D4F-BC54-E18A76799ADC}" destId="{5CA54F16-12D2-F94C-9EFD-E8287CBA96D6}" srcOrd="0" destOrd="0" presId="urn:microsoft.com/office/officeart/2008/layout/LinedList"/>
    <dgm:cxn modelId="{2E6EB2F7-D696-E247-A5DD-469737C521B1}" type="presParOf" srcId="{D68B34A3-7178-8D4F-BC54-E18A76799ADC}" destId="{41B33488-66D8-A04A-9B35-5D7029F65DBB}" srcOrd="1" destOrd="0" presId="urn:microsoft.com/office/officeart/2008/layout/LinedList"/>
    <dgm:cxn modelId="{FB467DAC-615B-BD48-8B2D-1641781721A1}" type="presParOf" srcId="{5926C84E-5C46-0147-A168-4047450AADD9}" destId="{FDC3BDBA-E7FC-5947-97C4-325EF38932F2}" srcOrd="6" destOrd="0" presId="urn:microsoft.com/office/officeart/2008/layout/LinedList"/>
    <dgm:cxn modelId="{FB32465F-8DEE-4C4E-BA80-B3C32FE72B2A}" type="presParOf" srcId="{5926C84E-5C46-0147-A168-4047450AADD9}" destId="{51B485C6-5F9B-0342-9454-E17DCB90174D}" srcOrd="7" destOrd="0" presId="urn:microsoft.com/office/officeart/2008/layout/LinedList"/>
    <dgm:cxn modelId="{E975E6F4-046B-5544-9778-16A34D290F2E}" type="presParOf" srcId="{51B485C6-5F9B-0342-9454-E17DCB90174D}" destId="{3470C5B6-E07B-7047-8799-E66AAD83CDA8}" srcOrd="0" destOrd="0" presId="urn:microsoft.com/office/officeart/2008/layout/LinedList"/>
    <dgm:cxn modelId="{F1FAFA56-6848-5D47-9FAE-01736E720291}" type="presParOf" srcId="{51B485C6-5F9B-0342-9454-E17DCB90174D}" destId="{4D69C866-4A14-B741-BDE7-ECB052C8B4B9}" srcOrd="1" destOrd="0" presId="urn:microsoft.com/office/officeart/2008/layout/Lin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graphics/data3.xml><?xml version="1.0" encoding="utf-8"?>
<dgm:dataModel xmlns:dgm="http://schemas.openxmlformats.org/drawingml/2006/diagram" xmlns:a="http://schemas.openxmlformats.org/drawingml/2006/main">
  <dgm:ptLst>
    <dgm:pt modelId="{C14B5473-C07C-594A-95D6-9C7736D279F3}" type="doc">
      <dgm:prSet loTypeId="urn:microsoft.com/office/officeart/2005/8/layout/chevron2" loCatId="relationship" qsTypeId="urn:microsoft.com/office/officeart/2005/8/quickstyle/simple1" qsCatId="simple" csTypeId="urn:microsoft.com/office/officeart/2005/8/colors/colorful4" csCatId="colorful" phldr="1"/>
      <dgm:spPr/>
      <dgm:t>
        <a:bodyPr/>
        <a:lstStyle/>
        <a:p>
          <a:endParaRPr lang="fr-FR"/>
        </a:p>
      </dgm:t>
    </dgm:pt>
    <dgm:pt modelId="{F8A2640E-DA3E-594E-8447-81E85DAC3FDA}">
      <dgm:prSet custT="1"/>
      <dgm:spPr/>
      <dgm:t>
        <a:bodyPr/>
        <a:lstStyle/>
        <a:p>
          <a:r>
            <a:rPr lang="fr-FR" sz="1600" b="1" dirty="0">
              <a:latin typeface="Corbel" panose="020B0503020204020204" pitchFamily="34" charset="0"/>
            </a:rPr>
            <a:t>Associations</a:t>
          </a:r>
        </a:p>
      </dgm:t>
    </dgm:pt>
    <dgm:pt modelId="{E094CD9D-A02E-6C40-B4C7-3F0140D9354D}" type="parTrans" cxnId="{08D3CB3D-63BC-F144-8CEA-CB309A1DE19A}">
      <dgm:prSet/>
      <dgm:spPr/>
      <dgm:t>
        <a:bodyPr/>
        <a:lstStyle/>
        <a:p>
          <a:endParaRPr lang="fr-FR" sz="2000">
            <a:latin typeface="Corbel" panose="020B0503020204020204" pitchFamily="34" charset="0"/>
          </a:endParaRPr>
        </a:p>
      </dgm:t>
    </dgm:pt>
    <dgm:pt modelId="{23F7E48E-138B-9541-8B98-381A5E335104}" type="sibTrans" cxnId="{08D3CB3D-63BC-F144-8CEA-CB309A1DE19A}">
      <dgm:prSet/>
      <dgm:spPr/>
      <dgm:t>
        <a:bodyPr/>
        <a:lstStyle/>
        <a:p>
          <a:endParaRPr lang="fr-FR" sz="2000">
            <a:latin typeface="Corbel" panose="020B0503020204020204" pitchFamily="34" charset="0"/>
          </a:endParaRPr>
        </a:p>
      </dgm:t>
    </dgm:pt>
    <dgm:pt modelId="{DAEE746A-DB85-D74E-9903-C736CF9CEB7C}">
      <dgm:prSet custT="1"/>
      <dgm:spPr/>
      <dgm:t>
        <a:bodyPr/>
        <a:lstStyle/>
        <a:p>
          <a:pPr algn="just"/>
          <a:r>
            <a:rPr lang="fr-FR" sz="1200" dirty="0">
              <a:solidFill>
                <a:schemeClr val="tx1"/>
              </a:solidFill>
              <a:latin typeface="Corbel" panose="020B0503020204020204" pitchFamily="34" charset="0"/>
            </a:rPr>
            <a:t>ADEC = Association for the Defence of Consumers </a:t>
          </a:r>
        </a:p>
      </dgm:t>
    </dgm:pt>
    <dgm:pt modelId="{6F14D66D-BFCD-C04A-B785-0A3C6E56343F}" type="parTrans" cxnId="{DCD8564B-FA73-3D49-9095-57DB0D29C009}">
      <dgm:prSet/>
      <dgm:spPr/>
      <dgm:t>
        <a:bodyPr/>
        <a:lstStyle/>
        <a:p>
          <a:endParaRPr lang="fr-FR" sz="2000">
            <a:latin typeface="Corbel" panose="020B0503020204020204" pitchFamily="34" charset="0"/>
          </a:endParaRPr>
        </a:p>
      </dgm:t>
    </dgm:pt>
    <dgm:pt modelId="{FEEDC47D-47EB-A74F-940D-D2BBF684D357}" type="sibTrans" cxnId="{DCD8564B-FA73-3D49-9095-57DB0D29C009}">
      <dgm:prSet/>
      <dgm:spPr/>
      <dgm:t>
        <a:bodyPr/>
        <a:lstStyle/>
        <a:p>
          <a:endParaRPr lang="fr-FR" sz="2000">
            <a:latin typeface="Corbel" panose="020B0503020204020204" pitchFamily="34" charset="0"/>
          </a:endParaRPr>
        </a:p>
      </dgm:t>
    </dgm:pt>
    <dgm:pt modelId="{918EAF67-9123-D84C-97C5-2608596FBA39}">
      <dgm:prSet custT="1"/>
      <dgm:spPr/>
      <dgm:t>
        <a:bodyPr/>
        <a:lstStyle/>
        <a:p>
          <a:pPr algn="just"/>
          <a:r>
            <a:rPr lang="fr-FR" sz="1200" dirty="0">
              <a:solidFill>
                <a:schemeClr val="tx1"/>
              </a:solidFill>
              <a:latin typeface="Corbel" panose="020B0503020204020204" pitchFamily="34" charset="0"/>
            </a:rPr>
            <a:t>ASDEC = Senegalese Association for the Defence of the Environment and Consumers</a:t>
          </a:r>
        </a:p>
      </dgm:t>
    </dgm:pt>
    <dgm:pt modelId="{0A791384-3E45-864A-B24F-BF407044CE27}" type="parTrans" cxnId="{FDEEC627-6FCC-6C42-B6C5-FEE945EE7EC6}">
      <dgm:prSet/>
      <dgm:spPr/>
      <dgm:t>
        <a:bodyPr/>
        <a:lstStyle/>
        <a:p>
          <a:endParaRPr lang="fr-FR" sz="2000">
            <a:latin typeface="Corbel" panose="020B0503020204020204" pitchFamily="34" charset="0"/>
          </a:endParaRPr>
        </a:p>
      </dgm:t>
    </dgm:pt>
    <dgm:pt modelId="{9B2BBB64-C98B-3A4D-9765-213C94D1CA98}" type="sibTrans" cxnId="{FDEEC627-6FCC-6C42-B6C5-FEE945EE7EC6}">
      <dgm:prSet/>
      <dgm:spPr/>
      <dgm:t>
        <a:bodyPr/>
        <a:lstStyle/>
        <a:p>
          <a:endParaRPr lang="fr-FR" sz="2000">
            <a:latin typeface="Corbel" panose="020B0503020204020204" pitchFamily="34" charset="0"/>
          </a:endParaRPr>
        </a:p>
      </dgm:t>
    </dgm:pt>
    <dgm:pt modelId="{6902AB34-8FC0-1442-A6EF-EC39A3EA11B2}">
      <dgm:prSet custT="1"/>
      <dgm:spPr/>
      <dgm:t>
        <a:bodyPr/>
        <a:lstStyle/>
        <a:p>
          <a:pPr algn="just"/>
          <a:r>
            <a:rPr lang="fr-FR" sz="1200" dirty="0">
              <a:solidFill>
                <a:schemeClr val="tx1"/>
              </a:solidFill>
              <a:latin typeface="Corbel" panose="020B0503020204020204" pitchFamily="34" charset="0"/>
            </a:rPr>
            <a:t>FOJCOSEN = Forum of Young Consumers of Senegal </a:t>
          </a:r>
        </a:p>
      </dgm:t>
    </dgm:pt>
    <dgm:pt modelId="{1C44667C-9A8F-FF49-9FA6-31C415B51E71}" type="parTrans" cxnId="{14CE3E2C-9AED-0F42-995B-DC0E81266DC2}">
      <dgm:prSet/>
      <dgm:spPr/>
      <dgm:t>
        <a:bodyPr/>
        <a:lstStyle/>
        <a:p>
          <a:endParaRPr lang="fr-FR" sz="2000">
            <a:latin typeface="Corbel" panose="020B0503020204020204" pitchFamily="34" charset="0"/>
          </a:endParaRPr>
        </a:p>
      </dgm:t>
    </dgm:pt>
    <dgm:pt modelId="{8D74429E-5990-FB4E-9AA9-AC4DA87A96F0}" type="sibTrans" cxnId="{14CE3E2C-9AED-0F42-995B-DC0E81266DC2}">
      <dgm:prSet/>
      <dgm:spPr/>
      <dgm:t>
        <a:bodyPr/>
        <a:lstStyle/>
        <a:p>
          <a:endParaRPr lang="fr-FR" sz="2000">
            <a:latin typeface="Corbel" panose="020B0503020204020204" pitchFamily="34" charset="0"/>
          </a:endParaRPr>
        </a:p>
      </dgm:t>
    </dgm:pt>
    <dgm:pt modelId="{9C1B8B41-BCA5-AE44-A962-5A896D1359D6}">
      <dgm:prSet custT="1"/>
      <dgm:spPr/>
      <dgm:t>
        <a:bodyPr/>
        <a:lstStyle/>
        <a:p>
          <a:pPr algn="just"/>
          <a:r>
            <a:rPr lang="fr-FR" sz="1200" dirty="0">
              <a:solidFill>
                <a:schemeClr val="tx1"/>
              </a:solidFill>
              <a:latin typeface="Corbel" panose="020B0503020204020204" pitchFamily="34" charset="0"/>
            </a:rPr>
            <a:t>FRAPP = Front for a Popular and Pan-African Anti-Imperialist Revolution  </a:t>
          </a:r>
        </a:p>
      </dgm:t>
    </dgm:pt>
    <dgm:pt modelId="{6B11D7F3-320D-804E-B139-4D88ECC1A1EB}" type="parTrans" cxnId="{1D0939D5-4D24-1943-8A42-69D9FE6F61DE}">
      <dgm:prSet/>
      <dgm:spPr/>
      <dgm:t>
        <a:bodyPr/>
        <a:lstStyle/>
        <a:p>
          <a:endParaRPr lang="fr-FR" sz="2000">
            <a:latin typeface="Corbel" panose="020B0503020204020204" pitchFamily="34" charset="0"/>
          </a:endParaRPr>
        </a:p>
      </dgm:t>
    </dgm:pt>
    <dgm:pt modelId="{0F7176D4-9875-434D-B253-B593D64EF3FB}" type="sibTrans" cxnId="{1D0939D5-4D24-1943-8A42-69D9FE6F61DE}">
      <dgm:prSet/>
      <dgm:spPr/>
      <dgm:t>
        <a:bodyPr/>
        <a:lstStyle/>
        <a:p>
          <a:endParaRPr lang="fr-FR" sz="2000">
            <a:latin typeface="Corbel" panose="020B0503020204020204" pitchFamily="34" charset="0"/>
          </a:endParaRPr>
        </a:p>
      </dgm:t>
    </dgm:pt>
    <dgm:pt modelId="{3DB087EB-E148-3D40-A427-CCAF60D40DC8}">
      <dgm:prSet custT="1"/>
      <dgm:spPr/>
      <dgm:t>
        <a:bodyPr/>
        <a:lstStyle/>
        <a:p>
          <a:pPr algn="just"/>
          <a:r>
            <a:rPr lang="fr-FR" sz="1200" dirty="0">
              <a:solidFill>
                <a:schemeClr val="tx1"/>
              </a:solidFill>
              <a:latin typeface="Corbel" panose="020B0503020204020204" pitchFamily="34" charset="0"/>
            </a:rPr>
            <a:t>SOS consumers </a:t>
          </a:r>
        </a:p>
      </dgm:t>
    </dgm:pt>
    <dgm:pt modelId="{14DC5D12-8112-DF4E-BB74-371EE0749398}" type="parTrans" cxnId="{91F1302C-7A48-614A-A294-3B02CC84E715}">
      <dgm:prSet/>
      <dgm:spPr/>
      <dgm:t>
        <a:bodyPr/>
        <a:lstStyle/>
        <a:p>
          <a:endParaRPr lang="fr-FR" sz="2000">
            <a:latin typeface="Corbel" panose="020B0503020204020204" pitchFamily="34" charset="0"/>
          </a:endParaRPr>
        </a:p>
      </dgm:t>
    </dgm:pt>
    <dgm:pt modelId="{836D640D-5DF7-EA47-B2FE-2E0D09E233F8}" type="sibTrans" cxnId="{91F1302C-7A48-614A-A294-3B02CC84E715}">
      <dgm:prSet/>
      <dgm:spPr/>
      <dgm:t>
        <a:bodyPr/>
        <a:lstStyle/>
        <a:p>
          <a:endParaRPr lang="fr-FR" sz="2000">
            <a:latin typeface="Corbel" panose="020B0503020204020204" pitchFamily="34" charset="0"/>
          </a:endParaRPr>
        </a:p>
      </dgm:t>
    </dgm:pt>
    <dgm:pt modelId="{431A0C4E-9957-AD4E-88D9-8DAD40D0337A}">
      <dgm:prSet custT="1"/>
      <dgm:spPr/>
      <dgm:t>
        <a:bodyPr/>
        <a:lstStyle/>
        <a:p>
          <a:pPr marL="0" lvl="0" indent="0" algn="ctr" defTabSz="889000">
            <a:lnSpc>
              <a:spcPct val="90000"/>
            </a:lnSpc>
            <a:spcBef>
              <a:spcPct val="0"/>
            </a:spcBef>
            <a:spcAft>
              <a:spcPct val="35000"/>
            </a:spcAft>
            <a:buNone/>
          </a:pPr>
          <a:r>
            <a:rPr lang="fr-FR" sz="1600" b="1" kern="1200" dirty="0">
              <a:solidFill>
                <a:prstClr val="white"/>
              </a:solidFill>
              <a:latin typeface="Corbel" panose="020B0503020204020204" pitchFamily="34" charset="0"/>
              <a:ea typeface="+mn-ea"/>
              <a:cs typeface="+mn-cs"/>
            </a:rPr>
            <a:t>Employers' organisations </a:t>
          </a:r>
        </a:p>
      </dgm:t>
    </dgm:pt>
    <dgm:pt modelId="{DABE5277-1178-0944-B077-5A8DF8B103F8}" type="parTrans" cxnId="{C087F756-CF01-CE41-B372-FCCFDCC91358}">
      <dgm:prSet/>
      <dgm:spPr/>
      <dgm:t>
        <a:bodyPr/>
        <a:lstStyle/>
        <a:p>
          <a:endParaRPr lang="fr-FR" sz="2000">
            <a:latin typeface="Corbel" panose="020B0503020204020204" pitchFamily="34" charset="0"/>
          </a:endParaRPr>
        </a:p>
      </dgm:t>
    </dgm:pt>
    <dgm:pt modelId="{B7536688-80B5-3C44-A383-46CBB904651B}" type="sibTrans" cxnId="{C087F756-CF01-CE41-B372-FCCFDCC91358}">
      <dgm:prSet/>
      <dgm:spPr/>
      <dgm:t>
        <a:bodyPr/>
        <a:lstStyle/>
        <a:p>
          <a:endParaRPr lang="fr-FR" sz="2000">
            <a:latin typeface="Corbel" panose="020B0503020204020204" pitchFamily="34" charset="0"/>
          </a:endParaRPr>
        </a:p>
      </dgm:t>
    </dgm:pt>
    <dgm:pt modelId="{052E867D-72F4-D040-B879-C0AB6E858F6C}">
      <dgm:prSet custT="1"/>
      <dgm:spPr/>
      <dgm:t>
        <a:bodyPr/>
        <a:lstStyle/>
        <a:p>
          <a:pPr algn="just"/>
          <a:r>
            <a:rPr lang="fr-FR" sz="1200" dirty="0">
              <a:solidFill>
                <a:schemeClr val="tx1"/>
              </a:solidFill>
              <a:latin typeface="Corbel" panose="020B0503020204020204" pitchFamily="34" charset="0"/>
            </a:rPr>
            <a:t>CNP = Senegalese National Employers' Council </a:t>
          </a:r>
        </a:p>
      </dgm:t>
    </dgm:pt>
    <dgm:pt modelId="{2E547BA3-B554-A244-80B2-81624C0EAB33}" type="parTrans" cxnId="{D4168227-1792-9142-B4FD-E72686874793}">
      <dgm:prSet/>
      <dgm:spPr/>
      <dgm:t>
        <a:bodyPr/>
        <a:lstStyle/>
        <a:p>
          <a:endParaRPr lang="fr-FR" sz="2000">
            <a:latin typeface="Corbel" panose="020B0503020204020204" pitchFamily="34" charset="0"/>
          </a:endParaRPr>
        </a:p>
      </dgm:t>
    </dgm:pt>
    <dgm:pt modelId="{C356EF2F-EF36-2541-A950-352463728F81}" type="sibTrans" cxnId="{D4168227-1792-9142-B4FD-E72686874793}">
      <dgm:prSet/>
      <dgm:spPr/>
      <dgm:t>
        <a:bodyPr/>
        <a:lstStyle/>
        <a:p>
          <a:endParaRPr lang="fr-FR" sz="2000">
            <a:latin typeface="Corbel" panose="020B0503020204020204" pitchFamily="34" charset="0"/>
          </a:endParaRPr>
        </a:p>
      </dgm:t>
    </dgm:pt>
    <dgm:pt modelId="{131C3D7D-4DCC-2148-BA3F-C62A955C7A24}">
      <dgm:prSet custT="1"/>
      <dgm:spPr/>
      <dgm:t>
        <a:bodyPr/>
        <a:lstStyle/>
        <a:p>
          <a:pPr algn="just"/>
          <a:r>
            <a:rPr lang="fr-FR" sz="1200" dirty="0">
              <a:solidFill>
                <a:schemeClr val="tx1"/>
              </a:solidFill>
              <a:latin typeface="Corbel" panose="020B0503020204020204" pitchFamily="34" charset="0"/>
            </a:rPr>
            <a:t>COCOGES = Collectif des Femmes Commerçantes du Groupement Économique Sénégal (Collective of Women Traders of the Senegalese Economic Grouping)</a:t>
          </a:r>
        </a:p>
      </dgm:t>
    </dgm:pt>
    <dgm:pt modelId="{BADB1E46-1403-3B4B-9CBC-C36D11524F66}" type="parTrans" cxnId="{704192DF-E254-9C45-AE0A-FFB466EFB669}">
      <dgm:prSet/>
      <dgm:spPr/>
      <dgm:t>
        <a:bodyPr/>
        <a:lstStyle/>
        <a:p>
          <a:endParaRPr lang="fr-FR" sz="2000">
            <a:latin typeface="Corbel" panose="020B0503020204020204" pitchFamily="34" charset="0"/>
          </a:endParaRPr>
        </a:p>
      </dgm:t>
    </dgm:pt>
    <dgm:pt modelId="{E8778CE7-C59C-734C-BA30-CB8CABFE1292}" type="sibTrans" cxnId="{704192DF-E254-9C45-AE0A-FFB466EFB669}">
      <dgm:prSet/>
      <dgm:spPr/>
      <dgm:t>
        <a:bodyPr/>
        <a:lstStyle/>
        <a:p>
          <a:endParaRPr lang="fr-FR" sz="2000">
            <a:latin typeface="Corbel" panose="020B0503020204020204" pitchFamily="34" charset="0"/>
          </a:endParaRPr>
        </a:p>
      </dgm:t>
    </dgm:pt>
    <dgm:pt modelId="{217A240F-DA33-A84A-A1DD-1F660A3DBBA9}">
      <dgm:prSet custT="1"/>
      <dgm:spPr/>
      <dgm:t>
        <a:bodyPr/>
        <a:lstStyle/>
        <a:p>
          <a:pPr algn="just"/>
          <a:r>
            <a:rPr lang="fr-FR" sz="1200" dirty="0">
              <a:solidFill>
                <a:schemeClr val="tx1"/>
              </a:solidFill>
              <a:latin typeface="Corbel" panose="020B0503020204020204" pitchFamily="34" charset="0"/>
            </a:rPr>
            <a:t>JOLIBA = Youth Working Freely for the Interest and Welfare of Africa </a:t>
          </a:r>
        </a:p>
      </dgm:t>
    </dgm:pt>
    <dgm:pt modelId="{EA924664-CE62-C040-9D06-B35FDE654310}" type="parTrans" cxnId="{4F69D1EF-43EA-4942-8979-E00A6EC65F3D}">
      <dgm:prSet/>
      <dgm:spPr/>
      <dgm:t>
        <a:bodyPr/>
        <a:lstStyle/>
        <a:p>
          <a:endParaRPr lang="fr-FR" sz="2000">
            <a:latin typeface="Corbel" panose="020B0503020204020204" pitchFamily="34" charset="0"/>
          </a:endParaRPr>
        </a:p>
      </dgm:t>
    </dgm:pt>
    <dgm:pt modelId="{F306E89A-90EB-814A-A1A8-07D433DB6195}" type="sibTrans" cxnId="{4F69D1EF-43EA-4942-8979-E00A6EC65F3D}">
      <dgm:prSet/>
      <dgm:spPr/>
      <dgm:t>
        <a:bodyPr/>
        <a:lstStyle/>
        <a:p>
          <a:endParaRPr lang="fr-FR" sz="2000">
            <a:latin typeface="Corbel" panose="020B0503020204020204" pitchFamily="34" charset="0"/>
          </a:endParaRPr>
        </a:p>
      </dgm:t>
    </dgm:pt>
    <dgm:pt modelId="{E7430538-DB4A-094A-9244-322DFA21274B}">
      <dgm:prSet custT="1"/>
      <dgm:spPr/>
      <dgm:t>
        <a:bodyPr/>
        <a:lstStyle/>
        <a:p>
          <a:pPr algn="just"/>
          <a:r>
            <a:rPr lang="fr-FR" sz="1200" dirty="0">
              <a:solidFill>
                <a:schemeClr val="tx1"/>
              </a:solidFill>
              <a:latin typeface="Corbel" panose="020B0503020204020204" pitchFamily="34" charset="0"/>
            </a:rPr>
            <a:t>MDES = Mouvement des Entreprises du Sénégal </a:t>
          </a:r>
        </a:p>
      </dgm:t>
    </dgm:pt>
    <dgm:pt modelId="{910C2C74-0DEB-2A4D-A7EC-9339341AE74E}" type="parTrans" cxnId="{438BC26C-2C72-6C47-879B-C47DC9BB8572}">
      <dgm:prSet/>
      <dgm:spPr/>
      <dgm:t>
        <a:bodyPr/>
        <a:lstStyle/>
        <a:p>
          <a:endParaRPr lang="fr-FR" sz="2000">
            <a:latin typeface="Corbel" panose="020B0503020204020204" pitchFamily="34" charset="0"/>
          </a:endParaRPr>
        </a:p>
      </dgm:t>
    </dgm:pt>
    <dgm:pt modelId="{A8EE27C8-1BB1-214D-AE1F-00110DEE345F}" type="sibTrans" cxnId="{438BC26C-2C72-6C47-879B-C47DC9BB8572}">
      <dgm:prSet/>
      <dgm:spPr/>
      <dgm:t>
        <a:bodyPr/>
        <a:lstStyle/>
        <a:p>
          <a:endParaRPr lang="fr-FR" sz="2000">
            <a:latin typeface="Corbel" panose="020B0503020204020204" pitchFamily="34" charset="0"/>
          </a:endParaRPr>
        </a:p>
      </dgm:t>
    </dgm:pt>
    <dgm:pt modelId="{CAEBCD85-A204-9D41-B51F-05BA71C551C2}">
      <dgm:prSet custT="1"/>
      <dgm:spPr/>
      <dgm:t>
        <a:bodyPr/>
        <a:lstStyle/>
        <a:p>
          <a:pPr algn="just"/>
          <a:r>
            <a:rPr lang="fr-FR" sz="1200" dirty="0">
              <a:solidFill>
                <a:schemeClr val="tx1"/>
              </a:solidFill>
              <a:latin typeface="Corbel" panose="020B0503020204020204" pitchFamily="34" charset="0"/>
            </a:rPr>
            <a:t>SEN BIO </a:t>
          </a:r>
        </a:p>
      </dgm:t>
    </dgm:pt>
    <dgm:pt modelId="{1D5E7C75-8F8B-2F4C-AD5B-6785A9D0236B}" type="parTrans" cxnId="{21D4026A-0A0E-524F-8C93-EC851AAD562E}">
      <dgm:prSet/>
      <dgm:spPr/>
      <dgm:t>
        <a:bodyPr/>
        <a:lstStyle/>
        <a:p>
          <a:endParaRPr lang="fr-FR" sz="2000">
            <a:latin typeface="Corbel" panose="020B0503020204020204" pitchFamily="34" charset="0"/>
          </a:endParaRPr>
        </a:p>
      </dgm:t>
    </dgm:pt>
    <dgm:pt modelId="{3C504315-68A8-7146-9DF0-D3C7D4D554F4}" type="sibTrans" cxnId="{21D4026A-0A0E-524F-8C93-EC851AAD562E}">
      <dgm:prSet/>
      <dgm:spPr/>
      <dgm:t>
        <a:bodyPr/>
        <a:lstStyle/>
        <a:p>
          <a:endParaRPr lang="fr-FR" sz="2000">
            <a:latin typeface="Corbel" panose="020B0503020204020204" pitchFamily="34" charset="0"/>
          </a:endParaRPr>
        </a:p>
      </dgm:t>
    </dgm:pt>
    <dgm:pt modelId="{77942CD4-CE79-644A-B710-69A5CD434B68}">
      <dgm:prSet custT="1"/>
      <dgm:spPr/>
      <dgm:t>
        <a:bodyPr/>
        <a:lstStyle/>
        <a:p>
          <a:pPr algn="just"/>
          <a:r>
            <a:rPr lang="fr-FR" sz="1200" dirty="0">
              <a:solidFill>
                <a:schemeClr val="tx1"/>
              </a:solidFill>
              <a:latin typeface="Corbel" panose="020B0503020204020204" pitchFamily="34" charset="0"/>
            </a:rPr>
            <a:t>UCMC = Union des Commerçants du Marché Castors (Castors Market Traders' Union) </a:t>
          </a:r>
        </a:p>
      </dgm:t>
    </dgm:pt>
    <dgm:pt modelId="{B8DA1086-FAE5-0042-A677-39921D2E959A}" type="parTrans" cxnId="{2FE63D2E-3045-B948-BDE2-9E9CE1449647}">
      <dgm:prSet/>
      <dgm:spPr/>
      <dgm:t>
        <a:bodyPr/>
        <a:lstStyle/>
        <a:p>
          <a:endParaRPr lang="fr-FR" sz="2000">
            <a:latin typeface="Corbel" panose="020B0503020204020204" pitchFamily="34" charset="0"/>
          </a:endParaRPr>
        </a:p>
      </dgm:t>
    </dgm:pt>
    <dgm:pt modelId="{E814F545-0DF9-034C-9B64-A8FFCD6D9996}" type="sibTrans" cxnId="{2FE63D2E-3045-B948-BDE2-9E9CE1449647}">
      <dgm:prSet/>
      <dgm:spPr/>
      <dgm:t>
        <a:bodyPr/>
        <a:lstStyle/>
        <a:p>
          <a:endParaRPr lang="fr-FR" sz="2000">
            <a:latin typeface="Corbel" panose="020B0503020204020204" pitchFamily="34" charset="0"/>
          </a:endParaRPr>
        </a:p>
      </dgm:t>
    </dgm:pt>
    <dgm:pt modelId="{D98382BC-E925-5C48-9657-877A745C5181}">
      <dgm:prSet custT="1"/>
      <dgm:spPr/>
      <dgm:t>
        <a:bodyPr/>
        <a:lstStyle/>
        <a:p>
          <a:pPr algn="just"/>
          <a:r>
            <a:rPr lang="fr-FR" sz="1200" dirty="0">
              <a:solidFill>
                <a:schemeClr val="tx1"/>
              </a:solidFill>
              <a:latin typeface="Corbel" panose="020B0503020204020204" pitchFamily="34" charset="0"/>
            </a:rPr>
            <a:t>UNACOIS = National Union of Merchants and Industrialists of Senegal</a:t>
          </a:r>
        </a:p>
      </dgm:t>
    </dgm:pt>
    <dgm:pt modelId="{8B89BE43-4911-0045-B8DF-4A7F86054373}" type="parTrans" cxnId="{FB04D622-3CCD-0341-B147-B837529F4DED}">
      <dgm:prSet/>
      <dgm:spPr/>
      <dgm:t>
        <a:bodyPr/>
        <a:lstStyle/>
        <a:p>
          <a:endParaRPr lang="fr-FR" sz="2000">
            <a:latin typeface="Corbel" panose="020B0503020204020204" pitchFamily="34" charset="0"/>
          </a:endParaRPr>
        </a:p>
      </dgm:t>
    </dgm:pt>
    <dgm:pt modelId="{E4D3FACC-927F-1144-B33C-72864036A906}" type="sibTrans" cxnId="{FB04D622-3CCD-0341-B147-B837529F4DED}">
      <dgm:prSet/>
      <dgm:spPr/>
      <dgm:t>
        <a:bodyPr/>
        <a:lstStyle/>
        <a:p>
          <a:endParaRPr lang="fr-FR" sz="2000">
            <a:latin typeface="Corbel" panose="020B0503020204020204" pitchFamily="34" charset="0"/>
          </a:endParaRPr>
        </a:p>
      </dgm:t>
    </dgm:pt>
    <dgm:pt modelId="{3CA500EF-EF42-7F4E-8197-6E91BDB169B9}">
      <dgm:prSet custT="1"/>
      <dgm:spPr/>
      <dgm:t>
        <a:bodyPr/>
        <a:lstStyle/>
        <a:p>
          <a:pPr algn="just"/>
          <a:r>
            <a:rPr lang="fr-FR" sz="1200" dirty="0">
              <a:solidFill>
                <a:schemeClr val="tx1"/>
              </a:solidFill>
              <a:latin typeface="Corbel" panose="020B0503020204020204" pitchFamily="34" charset="0"/>
            </a:rPr>
            <a:t>UNCCIAS = National Union of Chambers of Commerce, Industry and Agriculture of Senegal</a:t>
          </a:r>
        </a:p>
      </dgm:t>
    </dgm:pt>
    <dgm:pt modelId="{A794C8AA-A7FF-534A-B173-088FB2535A42}" type="parTrans" cxnId="{C43A158C-A9AC-5C46-9C94-2DE2B323B370}">
      <dgm:prSet/>
      <dgm:spPr/>
      <dgm:t>
        <a:bodyPr/>
        <a:lstStyle/>
        <a:p>
          <a:endParaRPr lang="fr-FR" sz="2000">
            <a:latin typeface="Corbel" panose="020B0503020204020204" pitchFamily="34" charset="0"/>
          </a:endParaRPr>
        </a:p>
      </dgm:t>
    </dgm:pt>
    <dgm:pt modelId="{A226CAC2-0631-EB4C-B273-4B7095810A83}" type="sibTrans" cxnId="{C43A158C-A9AC-5C46-9C94-2DE2B323B370}">
      <dgm:prSet/>
      <dgm:spPr/>
      <dgm:t>
        <a:bodyPr/>
        <a:lstStyle/>
        <a:p>
          <a:endParaRPr lang="fr-FR" sz="2000">
            <a:latin typeface="Corbel" panose="020B0503020204020204" pitchFamily="34" charset="0"/>
          </a:endParaRPr>
        </a:p>
      </dgm:t>
    </dgm:pt>
    <dgm:pt modelId="{E314E1A0-5DF1-EB4D-825E-51A0F5E61AC6}" type="pres">
      <dgm:prSet presAssocID="{C14B5473-C07C-594A-95D6-9C7736D279F3}" presName="linearFlow" presStyleCnt="0">
        <dgm:presLayoutVars>
          <dgm:dir/>
          <dgm:animLvl val="lvl"/>
          <dgm:resizeHandles val="exact"/>
        </dgm:presLayoutVars>
      </dgm:prSet>
      <dgm:spPr/>
    </dgm:pt>
    <dgm:pt modelId="{A8BF4064-AF2B-5149-880A-DFBCDB05FFB9}" type="pres">
      <dgm:prSet presAssocID="{F8A2640E-DA3E-594E-8447-81E85DAC3FDA}" presName="composite" presStyleCnt="0"/>
      <dgm:spPr/>
    </dgm:pt>
    <dgm:pt modelId="{FC67B4A6-1E2E-384B-BB47-42C426244744}" type="pres">
      <dgm:prSet presAssocID="{F8A2640E-DA3E-594E-8447-81E85DAC3FDA}" presName="parentText" presStyleLbl="alignNode1" presStyleIdx="0" presStyleCnt="2" custLinFactNeighborX="1260">
        <dgm:presLayoutVars>
          <dgm:chMax val="1"/>
          <dgm:bulletEnabled val="1"/>
        </dgm:presLayoutVars>
      </dgm:prSet>
      <dgm:spPr/>
    </dgm:pt>
    <dgm:pt modelId="{0A6C8FB2-5928-5B4A-B7BE-305471E3E641}" type="pres">
      <dgm:prSet presAssocID="{F8A2640E-DA3E-594E-8447-81E85DAC3FDA}" presName="descendantText" presStyleLbl="alignAcc1" presStyleIdx="0" presStyleCnt="2">
        <dgm:presLayoutVars>
          <dgm:bulletEnabled val="1"/>
        </dgm:presLayoutVars>
      </dgm:prSet>
      <dgm:spPr/>
    </dgm:pt>
    <dgm:pt modelId="{9FC66355-ADDC-0C47-B2C3-282C8FA7C20A}" type="pres">
      <dgm:prSet presAssocID="{23F7E48E-138B-9541-8B98-381A5E335104}" presName="sp" presStyleCnt="0"/>
      <dgm:spPr/>
    </dgm:pt>
    <dgm:pt modelId="{9DB1E005-50F4-0E40-92D6-DE803B495F0E}" type="pres">
      <dgm:prSet presAssocID="{431A0C4E-9957-AD4E-88D9-8DAD40D0337A}" presName="composite" presStyleCnt="0"/>
      <dgm:spPr/>
    </dgm:pt>
    <dgm:pt modelId="{C8E5CE43-2178-A345-8245-42CC292C52A9}" type="pres">
      <dgm:prSet presAssocID="{431A0C4E-9957-AD4E-88D9-8DAD40D0337A}" presName="parentText" presStyleLbl="alignNode1" presStyleIdx="1" presStyleCnt="2">
        <dgm:presLayoutVars>
          <dgm:chMax val="1"/>
          <dgm:bulletEnabled val="1"/>
        </dgm:presLayoutVars>
      </dgm:prSet>
      <dgm:spPr/>
    </dgm:pt>
    <dgm:pt modelId="{3A929A70-1A2F-EF4C-9676-9435C6E13F29}" type="pres">
      <dgm:prSet presAssocID="{431A0C4E-9957-AD4E-88D9-8DAD40D0337A}" presName="descendantText" presStyleLbl="alignAcc1" presStyleIdx="1" presStyleCnt="2" custScaleY="125039">
        <dgm:presLayoutVars>
          <dgm:bulletEnabled val="1"/>
        </dgm:presLayoutVars>
      </dgm:prSet>
      <dgm:spPr/>
    </dgm:pt>
  </dgm:ptLst>
  <dgm:cxnLst>
    <dgm:cxn modelId="{9E422001-6918-7E4A-A4DF-54F72DFD225D}" type="presOf" srcId="{F8A2640E-DA3E-594E-8447-81E85DAC3FDA}" destId="{FC67B4A6-1E2E-384B-BB47-42C426244744}" srcOrd="0" destOrd="0" presId="urn:microsoft.com/office/officeart/2005/8/layout/chevron2"/>
    <dgm:cxn modelId="{589C1B1F-DDE7-DD4D-8F41-A7248F96455F}" type="presOf" srcId="{918EAF67-9123-D84C-97C5-2608596FBA39}" destId="{0A6C8FB2-5928-5B4A-B7BE-305471E3E641}" srcOrd="0" destOrd="1" presId="urn:microsoft.com/office/officeart/2005/8/layout/chevron2"/>
    <dgm:cxn modelId="{FB04D622-3CCD-0341-B147-B837529F4DED}" srcId="{431A0C4E-9957-AD4E-88D9-8DAD40D0337A}" destId="{D98382BC-E925-5C48-9657-877A745C5181}" srcOrd="6" destOrd="0" parTransId="{8B89BE43-4911-0045-B8DF-4A7F86054373}" sibTransId="{E4D3FACC-927F-1144-B33C-72864036A906}"/>
    <dgm:cxn modelId="{D4168227-1792-9142-B4FD-E72686874793}" srcId="{431A0C4E-9957-AD4E-88D9-8DAD40D0337A}" destId="{052E867D-72F4-D040-B879-C0AB6E858F6C}" srcOrd="0" destOrd="0" parTransId="{2E547BA3-B554-A244-80B2-81624C0EAB33}" sibTransId="{C356EF2F-EF36-2541-A950-352463728F81}"/>
    <dgm:cxn modelId="{FDEEC627-6FCC-6C42-B6C5-FEE945EE7EC6}" srcId="{F8A2640E-DA3E-594E-8447-81E85DAC3FDA}" destId="{918EAF67-9123-D84C-97C5-2608596FBA39}" srcOrd="1" destOrd="0" parTransId="{0A791384-3E45-864A-B24F-BF407044CE27}" sibTransId="{9B2BBB64-C98B-3A4D-9765-213C94D1CA98}"/>
    <dgm:cxn modelId="{91F1302C-7A48-614A-A294-3B02CC84E715}" srcId="{F8A2640E-DA3E-594E-8447-81E85DAC3FDA}" destId="{3DB087EB-E148-3D40-A427-CCAF60D40DC8}" srcOrd="4" destOrd="0" parTransId="{14DC5D12-8112-DF4E-BB74-371EE0749398}" sibTransId="{836D640D-5DF7-EA47-B2FE-2E0D09E233F8}"/>
    <dgm:cxn modelId="{14CE3E2C-9AED-0F42-995B-DC0E81266DC2}" srcId="{F8A2640E-DA3E-594E-8447-81E85DAC3FDA}" destId="{6902AB34-8FC0-1442-A6EF-EC39A3EA11B2}" srcOrd="2" destOrd="0" parTransId="{1C44667C-9A8F-FF49-9FA6-31C415B51E71}" sibTransId="{8D74429E-5990-FB4E-9AA9-AC4DA87A96F0}"/>
    <dgm:cxn modelId="{2FE63D2E-3045-B948-BDE2-9E9CE1449647}" srcId="{431A0C4E-9957-AD4E-88D9-8DAD40D0337A}" destId="{77942CD4-CE79-644A-B710-69A5CD434B68}" srcOrd="5" destOrd="0" parTransId="{B8DA1086-FAE5-0042-A677-39921D2E959A}" sibTransId="{E814F545-0DF9-034C-9B64-A8FFCD6D9996}"/>
    <dgm:cxn modelId="{D9A4FA34-BC46-E344-A4C6-AD8EA6503D4A}" type="presOf" srcId="{3DB087EB-E148-3D40-A427-CCAF60D40DC8}" destId="{0A6C8FB2-5928-5B4A-B7BE-305471E3E641}" srcOrd="0" destOrd="4" presId="urn:microsoft.com/office/officeart/2005/8/layout/chevron2"/>
    <dgm:cxn modelId="{08D3CB3D-63BC-F144-8CEA-CB309A1DE19A}" srcId="{C14B5473-C07C-594A-95D6-9C7736D279F3}" destId="{F8A2640E-DA3E-594E-8447-81E85DAC3FDA}" srcOrd="0" destOrd="0" parTransId="{E094CD9D-A02E-6C40-B4C7-3F0140D9354D}" sibTransId="{23F7E48E-138B-9541-8B98-381A5E335104}"/>
    <dgm:cxn modelId="{98B8FA41-4FEB-0F4F-B2A6-E34729DEA19E}" type="presOf" srcId="{CAEBCD85-A204-9D41-B51F-05BA71C551C2}" destId="{3A929A70-1A2F-EF4C-9676-9435C6E13F29}" srcOrd="0" destOrd="4" presId="urn:microsoft.com/office/officeart/2005/8/layout/chevron2"/>
    <dgm:cxn modelId="{7228C343-78C9-A944-903A-58D381731B7E}" type="presOf" srcId="{6902AB34-8FC0-1442-A6EF-EC39A3EA11B2}" destId="{0A6C8FB2-5928-5B4A-B7BE-305471E3E641}" srcOrd="0" destOrd="2" presId="urn:microsoft.com/office/officeart/2005/8/layout/chevron2"/>
    <dgm:cxn modelId="{21D4026A-0A0E-524F-8C93-EC851AAD562E}" srcId="{431A0C4E-9957-AD4E-88D9-8DAD40D0337A}" destId="{CAEBCD85-A204-9D41-B51F-05BA71C551C2}" srcOrd="4" destOrd="0" parTransId="{1D5E7C75-8F8B-2F4C-AD5B-6785A9D0236B}" sibTransId="{3C504315-68A8-7146-9DF0-D3C7D4D554F4}"/>
    <dgm:cxn modelId="{DCD8564B-FA73-3D49-9095-57DB0D29C009}" srcId="{F8A2640E-DA3E-594E-8447-81E85DAC3FDA}" destId="{DAEE746A-DB85-D74E-9903-C736CF9CEB7C}" srcOrd="0" destOrd="0" parTransId="{6F14D66D-BFCD-C04A-B785-0A3C6E56343F}" sibTransId="{FEEDC47D-47EB-A74F-940D-D2BBF684D357}"/>
    <dgm:cxn modelId="{438BC26C-2C72-6C47-879B-C47DC9BB8572}" srcId="{431A0C4E-9957-AD4E-88D9-8DAD40D0337A}" destId="{E7430538-DB4A-094A-9244-322DFA21274B}" srcOrd="3" destOrd="0" parTransId="{910C2C74-0DEB-2A4D-A7EC-9339341AE74E}" sibTransId="{A8EE27C8-1BB1-214D-AE1F-00110DEE345F}"/>
    <dgm:cxn modelId="{F38CD76C-6315-6C4B-8021-EC014A3AAFEC}" type="presOf" srcId="{C14B5473-C07C-594A-95D6-9C7736D279F3}" destId="{E314E1A0-5DF1-EB4D-825E-51A0F5E61AC6}" srcOrd="0" destOrd="0" presId="urn:microsoft.com/office/officeart/2005/8/layout/chevron2"/>
    <dgm:cxn modelId="{F5082556-EC6D-904B-960B-6226CC73F450}" type="presOf" srcId="{D98382BC-E925-5C48-9657-877A745C5181}" destId="{3A929A70-1A2F-EF4C-9676-9435C6E13F29}" srcOrd="0" destOrd="6" presId="urn:microsoft.com/office/officeart/2005/8/layout/chevron2"/>
    <dgm:cxn modelId="{C087F756-CF01-CE41-B372-FCCFDCC91358}" srcId="{C14B5473-C07C-594A-95D6-9C7736D279F3}" destId="{431A0C4E-9957-AD4E-88D9-8DAD40D0337A}" srcOrd="1" destOrd="0" parTransId="{DABE5277-1178-0944-B077-5A8DF8B103F8}" sibTransId="{B7536688-80B5-3C44-A383-46CBB904651B}"/>
    <dgm:cxn modelId="{E6D9017D-09E8-F84F-A76F-9F993110F5BA}" type="presOf" srcId="{E7430538-DB4A-094A-9244-322DFA21274B}" destId="{3A929A70-1A2F-EF4C-9676-9435C6E13F29}" srcOrd="0" destOrd="3" presId="urn:microsoft.com/office/officeart/2005/8/layout/chevron2"/>
    <dgm:cxn modelId="{92A95782-7812-BB46-B040-FD1CFBC951F8}" type="presOf" srcId="{DAEE746A-DB85-D74E-9903-C736CF9CEB7C}" destId="{0A6C8FB2-5928-5B4A-B7BE-305471E3E641}" srcOrd="0" destOrd="0" presId="urn:microsoft.com/office/officeart/2005/8/layout/chevron2"/>
    <dgm:cxn modelId="{C43A158C-A9AC-5C46-9C94-2DE2B323B370}" srcId="{431A0C4E-9957-AD4E-88D9-8DAD40D0337A}" destId="{3CA500EF-EF42-7F4E-8197-6E91BDB169B9}" srcOrd="7" destOrd="0" parTransId="{A794C8AA-A7FF-534A-B173-088FB2535A42}" sibTransId="{A226CAC2-0631-EB4C-B273-4B7095810A83}"/>
    <dgm:cxn modelId="{5A223F95-E3AE-1B4C-B2DC-16634DD5193A}" type="presOf" srcId="{9C1B8B41-BCA5-AE44-A962-5A896D1359D6}" destId="{0A6C8FB2-5928-5B4A-B7BE-305471E3E641}" srcOrd="0" destOrd="3" presId="urn:microsoft.com/office/officeart/2005/8/layout/chevron2"/>
    <dgm:cxn modelId="{47594099-F486-CB44-BE0B-AA9A9E38251D}" type="presOf" srcId="{131C3D7D-4DCC-2148-BA3F-C62A955C7A24}" destId="{3A929A70-1A2F-EF4C-9676-9435C6E13F29}" srcOrd="0" destOrd="1" presId="urn:microsoft.com/office/officeart/2005/8/layout/chevron2"/>
    <dgm:cxn modelId="{FDD579AF-3FA9-7348-9D71-3C0E512A78F6}" type="presOf" srcId="{3CA500EF-EF42-7F4E-8197-6E91BDB169B9}" destId="{3A929A70-1A2F-EF4C-9676-9435C6E13F29}" srcOrd="0" destOrd="7" presId="urn:microsoft.com/office/officeart/2005/8/layout/chevron2"/>
    <dgm:cxn modelId="{47B3EBBD-D3D9-A748-ABA3-2A2D9154CCBC}" type="presOf" srcId="{431A0C4E-9957-AD4E-88D9-8DAD40D0337A}" destId="{C8E5CE43-2178-A345-8245-42CC292C52A9}" srcOrd="0" destOrd="0" presId="urn:microsoft.com/office/officeart/2005/8/layout/chevron2"/>
    <dgm:cxn modelId="{1D0939D5-4D24-1943-8A42-69D9FE6F61DE}" srcId="{F8A2640E-DA3E-594E-8447-81E85DAC3FDA}" destId="{9C1B8B41-BCA5-AE44-A962-5A896D1359D6}" srcOrd="3" destOrd="0" parTransId="{6B11D7F3-320D-804E-B139-4D88ECC1A1EB}" sibTransId="{0F7176D4-9875-434D-B253-B593D64EF3FB}"/>
    <dgm:cxn modelId="{9F97EDD9-1E93-5D41-8ABF-636459610505}" type="presOf" srcId="{77942CD4-CE79-644A-B710-69A5CD434B68}" destId="{3A929A70-1A2F-EF4C-9676-9435C6E13F29}" srcOrd="0" destOrd="5" presId="urn:microsoft.com/office/officeart/2005/8/layout/chevron2"/>
    <dgm:cxn modelId="{704192DF-E254-9C45-AE0A-FFB466EFB669}" srcId="{431A0C4E-9957-AD4E-88D9-8DAD40D0337A}" destId="{131C3D7D-4DCC-2148-BA3F-C62A955C7A24}" srcOrd="1" destOrd="0" parTransId="{BADB1E46-1403-3B4B-9CBC-C36D11524F66}" sibTransId="{E8778CE7-C59C-734C-BA30-CB8CABFE1292}"/>
    <dgm:cxn modelId="{E5BB3DE1-BB21-F84E-A28C-8C46F473CCDC}" type="presOf" srcId="{052E867D-72F4-D040-B879-C0AB6E858F6C}" destId="{3A929A70-1A2F-EF4C-9676-9435C6E13F29}" srcOrd="0" destOrd="0" presId="urn:microsoft.com/office/officeart/2005/8/layout/chevron2"/>
    <dgm:cxn modelId="{68B85AE6-C2BB-7F4E-A7D1-A43383755102}" type="presOf" srcId="{217A240F-DA33-A84A-A1DD-1F660A3DBBA9}" destId="{3A929A70-1A2F-EF4C-9676-9435C6E13F29}" srcOrd="0" destOrd="2" presId="urn:microsoft.com/office/officeart/2005/8/layout/chevron2"/>
    <dgm:cxn modelId="{4F69D1EF-43EA-4942-8979-E00A6EC65F3D}" srcId="{431A0C4E-9957-AD4E-88D9-8DAD40D0337A}" destId="{217A240F-DA33-A84A-A1DD-1F660A3DBBA9}" srcOrd="2" destOrd="0" parTransId="{EA924664-CE62-C040-9D06-B35FDE654310}" sibTransId="{F306E89A-90EB-814A-A1A8-07D433DB6195}"/>
    <dgm:cxn modelId="{5C0F5CCC-05FE-004B-90BA-96500750AA1E}" type="presParOf" srcId="{E314E1A0-5DF1-EB4D-825E-51A0F5E61AC6}" destId="{A8BF4064-AF2B-5149-880A-DFBCDB05FFB9}" srcOrd="0" destOrd="0" presId="urn:microsoft.com/office/officeart/2005/8/layout/chevron2"/>
    <dgm:cxn modelId="{3DFB0D5B-C5A3-0342-9A32-3F5682D55273}" type="presParOf" srcId="{A8BF4064-AF2B-5149-880A-DFBCDB05FFB9}" destId="{FC67B4A6-1E2E-384B-BB47-42C426244744}" srcOrd="0" destOrd="0" presId="urn:microsoft.com/office/officeart/2005/8/layout/chevron2"/>
    <dgm:cxn modelId="{BE1C430A-6099-6E46-9A9C-5474361226A5}" type="presParOf" srcId="{A8BF4064-AF2B-5149-880A-DFBCDB05FFB9}" destId="{0A6C8FB2-5928-5B4A-B7BE-305471E3E641}" srcOrd="1" destOrd="0" presId="urn:microsoft.com/office/officeart/2005/8/layout/chevron2"/>
    <dgm:cxn modelId="{3D862B7D-32D3-914B-942C-5A74C38CE09C}" type="presParOf" srcId="{E314E1A0-5DF1-EB4D-825E-51A0F5E61AC6}" destId="{9FC66355-ADDC-0C47-B2C3-282C8FA7C20A}" srcOrd="1" destOrd="0" presId="urn:microsoft.com/office/officeart/2005/8/layout/chevron2"/>
    <dgm:cxn modelId="{400682EE-D1AE-C14E-B306-85E700AE1C92}" type="presParOf" srcId="{E314E1A0-5DF1-EB4D-825E-51A0F5E61AC6}" destId="{9DB1E005-50F4-0E40-92D6-DE803B495F0E}" srcOrd="2" destOrd="0" presId="urn:microsoft.com/office/officeart/2005/8/layout/chevron2"/>
    <dgm:cxn modelId="{7A031E5E-C116-8045-BDE7-D9BCFF90F6CF}" type="presParOf" srcId="{9DB1E005-50F4-0E40-92D6-DE803B495F0E}" destId="{C8E5CE43-2178-A345-8245-42CC292C52A9}" srcOrd="0" destOrd="0" presId="urn:microsoft.com/office/officeart/2005/8/layout/chevron2"/>
    <dgm:cxn modelId="{24E1C6DF-171F-8549-AF38-7F6A0FD8EA2A}" type="presParOf" srcId="{9DB1E005-50F4-0E40-92D6-DE803B495F0E}" destId="{3A929A70-1A2F-EF4C-9676-9435C6E13F29}"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graphics/data4.xml><?xml version="1.0" encoding="utf-8"?>
<dgm:dataModel xmlns:dgm="http://schemas.openxmlformats.org/drawingml/2006/diagram" xmlns:a="http://schemas.openxmlformats.org/drawingml/2006/main">
  <dgm:ptLst>
    <dgm:pt modelId="{5B4F81B0-3576-B442-898E-79AE28A80F3B}" type="doc">
      <dgm:prSet loTypeId="urn:microsoft.com/office/officeart/2005/8/layout/arrow4" loCatId="process" qsTypeId="urn:microsoft.com/office/officeart/2005/8/quickstyle/simple1" qsCatId="simple" csTypeId="urn:microsoft.com/office/officeart/2005/8/colors/colorful4" csCatId="colorful" phldr="1"/>
      <dgm:spPr/>
      <dgm:t>
        <a:bodyPr/>
        <a:lstStyle/>
        <a:p>
          <a:endParaRPr lang="fr-FR"/>
        </a:p>
      </dgm:t>
    </dgm:pt>
    <dgm:pt modelId="{9189367C-7593-8143-8654-B01EEB7B0515}">
      <dgm:prSet custT="1"/>
      <dgm:spPr/>
      <dgm:t>
        <a:bodyPr/>
        <a:lstStyle/>
        <a:p>
          <a:r>
            <a:rPr lang="fr-FR" sz="1800" b="1" kern="1200" dirty="0">
              <a:solidFill>
                <a:srgbClr val="002060"/>
              </a:solidFill>
              <a:latin typeface="Corbel" panose="020B0503020204020204" pitchFamily="34" charset="0"/>
              <a:ea typeface="+mn-ea"/>
              <a:cs typeface="+mn-cs"/>
            </a:rPr>
            <a:t>Associations</a:t>
          </a:r>
          <a:r>
            <a:rPr lang="fr-FR" sz="2500" b="1" kern="1200" dirty="0">
              <a:solidFill>
                <a:srgbClr val="002060"/>
              </a:solidFill>
              <a:latin typeface="Corbel" panose="020B0503020204020204" pitchFamily="34" charset="0"/>
            </a:rPr>
            <a:t> </a:t>
          </a:r>
        </a:p>
      </dgm:t>
    </dgm:pt>
    <dgm:pt modelId="{D9225CDB-2CC9-724F-82B3-5192365F7E50}" type="parTrans" cxnId="{65CFACE8-B1BA-1245-9028-91E50A1E3863}">
      <dgm:prSet/>
      <dgm:spPr/>
      <dgm:t>
        <a:bodyPr/>
        <a:lstStyle/>
        <a:p>
          <a:endParaRPr lang="fr-FR">
            <a:solidFill>
              <a:srgbClr val="002060"/>
            </a:solidFill>
            <a:latin typeface="Corbel" panose="020B0503020204020204" pitchFamily="34" charset="0"/>
          </a:endParaRPr>
        </a:p>
      </dgm:t>
    </dgm:pt>
    <dgm:pt modelId="{94FA85D6-E833-FE4A-81DF-6F042FC0F850}" type="sibTrans" cxnId="{65CFACE8-B1BA-1245-9028-91E50A1E3863}">
      <dgm:prSet/>
      <dgm:spPr/>
      <dgm:t>
        <a:bodyPr/>
        <a:lstStyle/>
        <a:p>
          <a:endParaRPr lang="fr-FR">
            <a:solidFill>
              <a:srgbClr val="002060"/>
            </a:solidFill>
            <a:latin typeface="Corbel" panose="020B0503020204020204" pitchFamily="34" charset="0"/>
          </a:endParaRPr>
        </a:p>
      </dgm:t>
    </dgm:pt>
    <dgm:pt modelId="{1368F5B7-CB79-1F48-95A0-4080CB0E8946}">
      <dgm:prSet custT="1"/>
      <dgm:spPr/>
      <dgm:t>
        <a:bodyPr/>
        <a:lstStyle/>
        <a:p>
          <a:pPr algn="just"/>
          <a:r>
            <a:rPr lang="fr-FR" sz="1500" dirty="0">
              <a:latin typeface="Corbel" panose="020B0503020204020204" pitchFamily="34" charset="0"/>
            </a:rPr>
            <a:t>Food sovereignty, an issue requiring an organised collective approach, promotion of local development, activism for local consumption (ADEC, DSDEC, FOJCOSEN, SOS consommateurs, FRAPP)</a:t>
          </a:r>
        </a:p>
      </dgm:t>
    </dgm:pt>
    <dgm:pt modelId="{60B2C469-B29B-D345-A510-28CEFF8CDFC4}" type="parTrans" cxnId="{3D7A9EC4-428E-B541-AA45-E1354733765C}">
      <dgm:prSet/>
      <dgm:spPr/>
      <dgm:t>
        <a:bodyPr/>
        <a:lstStyle/>
        <a:p>
          <a:endParaRPr lang="fr-FR">
            <a:solidFill>
              <a:srgbClr val="002060"/>
            </a:solidFill>
            <a:latin typeface="Corbel" panose="020B0503020204020204" pitchFamily="34" charset="0"/>
          </a:endParaRPr>
        </a:p>
      </dgm:t>
    </dgm:pt>
    <dgm:pt modelId="{0ADE6E33-C3A9-C340-BDD7-9E5BF84EAD03}" type="sibTrans" cxnId="{3D7A9EC4-428E-B541-AA45-E1354733765C}">
      <dgm:prSet/>
      <dgm:spPr/>
      <dgm:t>
        <a:bodyPr/>
        <a:lstStyle/>
        <a:p>
          <a:endParaRPr lang="fr-FR">
            <a:solidFill>
              <a:srgbClr val="002060"/>
            </a:solidFill>
            <a:latin typeface="Corbel" panose="020B0503020204020204" pitchFamily="34" charset="0"/>
          </a:endParaRPr>
        </a:p>
      </dgm:t>
    </dgm:pt>
    <dgm:pt modelId="{8792AA7E-9B0F-5642-980F-B0F8514B6852}">
      <dgm:prSet custT="1"/>
      <dgm:spPr/>
      <dgm:t>
        <a:bodyPr/>
        <a:lstStyle/>
        <a:p>
          <a:pPr algn="just"/>
          <a:r>
            <a:rPr lang="fr-FR" sz="1500" dirty="0">
              <a:latin typeface="Corbel" panose="020B0503020204020204" pitchFamily="34" charset="0"/>
            </a:rPr>
            <a:t>Refusing to leave the food chain in the hands of foreign investors ("</a:t>
          </a:r>
          <a:r>
            <a:rPr lang="fr-FR" sz="1500" dirty="0" err="1">
              <a:latin typeface="Corbel" panose="020B0503020204020204" pitchFamily="34" charset="0"/>
            </a:rPr>
            <a:t>Doomi reew moy tabax reew</a:t>
          </a:r>
          <a:r>
            <a:rPr lang="fr-FR" sz="1500" dirty="0">
              <a:latin typeface="Corbel" panose="020B0503020204020204" pitchFamily="34" charset="0"/>
            </a:rPr>
            <a:t>"), fighting for the employability of young people and getting "Auchan" (FRAPP) out of business.</a:t>
          </a:r>
        </a:p>
      </dgm:t>
    </dgm:pt>
    <dgm:pt modelId="{B039EB94-0FB8-BD42-BABA-AFBC2D3CE7B2}" type="parTrans" cxnId="{1459C6DC-C9C9-4043-84DD-CE557D19A2D8}">
      <dgm:prSet/>
      <dgm:spPr/>
      <dgm:t>
        <a:bodyPr/>
        <a:lstStyle/>
        <a:p>
          <a:endParaRPr lang="fr-FR">
            <a:solidFill>
              <a:srgbClr val="002060"/>
            </a:solidFill>
            <a:latin typeface="Corbel" panose="020B0503020204020204" pitchFamily="34" charset="0"/>
          </a:endParaRPr>
        </a:p>
      </dgm:t>
    </dgm:pt>
    <dgm:pt modelId="{E75B8D68-8C1B-734F-84B0-B5CA0CC515AC}" type="sibTrans" cxnId="{1459C6DC-C9C9-4043-84DD-CE557D19A2D8}">
      <dgm:prSet/>
      <dgm:spPr/>
      <dgm:t>
        <a:bodyPr/>
        <a:lstStyle/>
        <a:p>
          <a:endParaRPr lang="fr-FR">
            <a:solidFill>
              <a:srgbClr val="002060"/>
            </a:solidFill>
            <a:latin typeface="Corbel" panose="020B0503020204020204" pitchFamily="34" charset="0"/>
          </a:endParaRPr>
        </a:p>
      </dgm:t>
    </dgm:pt>
    <dgm:pt modelId="{E7BFAFA8-DFAC-6D4E-8022-C84CB4B667D1}">
      <dgm:prSet custT="1"/>
      <dgm:spPr/>
      <dgm:t>
        <a:bodyPr/>
        <a:lstStyle/>
        <a:p>
          <a:pPr marL="0" lvl="0" indent="0" algn="l" defTabSz="800100">
            <a:lnSpc>
              <a:spcPct val="90000"/>
            </a:lnSpc>
            <a:spcBef>
              <a:spcPct val="0"/>
            </a:spcBef>
            <a:spcAft>
              <a:spcPct val="35000"/>
            </a:spcAft>
            <a:buNone/>
          </a:pPr>
          <a:r>
            <a:rPr lang="fr-FR" sz="1800" b="1" kern="1200" dirty="0">
              <a:solidFill>
                <a:srgbClr val="002060"/>
              </a:solidFill>
              <a:latin typeface="Corbel" panose="020B0503020204020204" pitchFamily="34" charset="0"/>
              <a:ea typeface="+mn-ea"/>
              <a:cs typeface="+mn-cs"/>
            </a:rPr>
            <a:t>Employers' organisations </a:t>
          </a:r>
        </a:p>
      </dgm:t>
    </dgm:pt>
    <dgm:pt modelId="{0FEEB326-8BE5-B147-8DC3-1C1B6001BDD4}" type="parTrans" cxnId="{011D365C-07B3-3C48-9366-493AD1D8B444}">
      <dgm:prSet/>
      <dgm:spPr/>
      <dgm:t>
        <a:bodyPr/>
        <a:lstStyle/>
        <a:p>
          <a:endParaRPr lang="fr-FR">
            <a:solidFill>
              <a:srgbClr val="002060"/>
            </a:solidFill>
            <a:latin typeface="Corbel" panose="020B0503020204020204" pitchFamily="34" charset="0"/>
          </a:endParaRPr>
        </a:p>
      </dgm:t>
    </dgm:pt>
    <dgm:pt modelId="{516CD37B-8A71-4A4D-BE25-855C71F45C84}" type="sibTrans" cxnId="{011D365C-07B3-3C48-9366-493AD1D8B444}">
      <dgm:prSet/>
      <dgm:spPr/>
      <dgm:t>
        <a:bodyPr/>
        <a:lstStyle/>
        <a:p>
          <a:endParaRPr lang="fr-FR">
            <a:solidFill>
              <a:srgbClr val="002060"/>
            </a:solidFill>
            <a:latin typeface="Corbel" panose="020B0503020204020204" pitchFamily="34" charset="0"/>
          </a:endParaRPr>
        </a:p>
      </dgm:t>
    </dgm:pt>
    <dgm:pt modelId="{64AF8CF6-E5CE-374E-8A12-FAA53BA16040}">
      <dgm:prSet custT="1"/>
      <dgm:spPr/>
      <dgm:t>
        <a:bodyPr/>
        <a:lstStyle/>
        <a:p>
          <a:pPr marL="114300" lvl="1" indent="0" algn="just" defTabSz="666750">
            <a:lnSpc>
              <a:spcPct val="90000"/>
            </a:lnSpc>
            <a:spcBef>
              <a:spcPct val="0"/>
            </a:spcBef>
            <a:spcAft>
              <a:spcPct val="15000"/>
            </a:spcAft>
          </a:pPr>
          <a:r>
            <a:rPr lang="fr-FR" sz="1500" kern="1200" dirty="0">
              <a:latin typeface="Corbel" panose="020B0503020204020204" pitchFamily="34" charset="0"/>
            </a:rPr>
            <a:t> Protection of small businesses (CCIAD, CNES, SNP, UNACOIS)</a:t>
          </a:r>
        </a:p>
      </dgm:t>
    </dgm:pt>
    <dgm:pt modelId="{067F6E57-5CD8-4F45-8155-ED6C7689F212}" type="parTrans" cxnId="{7A135F01-AEEB-F148-AC99-18EAC26B86C0}">
      <dgm:prSet/>
      <dgm:spPr/>
      <dgm:t>
        <a:bodyPr/>
        <a:lstStyle/>
        <a:p>
          <a:endParaRPr lang="fr-FR">
            <a:solidFill>
              <a:srgbClr val="002060"/>
            </a:solidFill>
            <a:latin typeface="Corbel" panose="020B0503020204020204" pitchFamily="34" charset="0"/>
          </a:endParaRPr>
        </a:p>
      </dgm:t>
    </dgm:pt>
    <dgm:pt modelId="{B4331D02-0A70-8342-8E42-15C601DD7D9F}" type="sibTrans" cxnId="{7A135F01-AEEB-F148-AC99-18EAC26B86C0}">
      <dgm:prSet/>
      <dgm:spPr/>
      <dgm:t>
        <a:bodyPr/>
        <a:lstStyle/>
        <a:p>
          <a:endParaRPr lang="fr-FR">
            <a:solidFill>
              <a:srgbClr val="002060"/>
            </a:solidFill>
            <a:latin typeface="Corbel" panose="020B0503020204020204" pitchFamily="34" charset="0"/>
          </a:endParaRPr>
        </a:p>
      </dgm:t>
    </dgm:pt>
    <dgm:pt modelId="{245B05EA-E8B6-1440-BD10-21D8903413A6}">
      <dgm:prSet custT="1"/>
      <dgm:spPr/>
      <dgm:t>
        <a:bodyPr/>
        <a:lstStyle/>
        <a:p>
          <a:pPr marL="114300" lvl="1" indent="0" algn="just" defTabSz="666750">
            <a:lnSpc>
              <a:spcPct val="90000"/>
            </a:lnSpc>
            <a:spcBef>
              <a:spcPct val="0"/>
            </a:spcBef>
            <a:spcAft>
              <a:spcPct val="15000"/>
            </a:spcAft>
          </a:pPr>
          <a:r>
            <a:rPr lang="fr-FR" sz="1500" kern="1200" dirty="0">
              <a:latin typeface="Corbel" panose="020B0503020204020204" pitchFamily="34" charset="0"/>
              <a:ea typeface="+mn-ea"/>
              <a:cs typeface="+mn-cs"/>
            </a:rPr>
            <a:t> Make the authorities understand that supermarkets are killing small local businesses to get them to react (Sen Bio, UCMC)</a:t>
          </a:r>
        </a:p>
      </dgm:t>
    </dgm:pt>
    <dgm:pt modelId="{79788541-1B3C-044B-BC92-DA4ADBF06F37}" type="parTrans" cxnId="{D21CCFA1-705A-5C4E-92BA-9883691B672B}">
      <dgm:prSet/>
      <dgm:spPr/>
      <dgm:t>
        <a:bodyPr/>
        <a:lstStyle/>
        <a:p>
          <a:endParaRPr lang="fr-FR">
            <a:solidFill>
              <a:srgbClr val="002060"/>
            </a:solidFill>
            <a:latin typeface="Corbel" panose="020B0503020204020204" pitchFamily="34" charset="0"/>
          </a:endParaRPr>
        </a:p>
      </dgm:t>
    </dgm:pt>
    <dgm:pt modelId="{03493BA0-1189-464C-AEFF-CAB2FDFF87CB}" type="sibTrans" cxnId="{D21CCFA1-705A-5C4E-92BA-9883691B672B}">
      <dgm:prSet/>
      <dgm:spPr/>
      <dgm:t>
        <a:bodyPr/>
        <a:lstStyle/>
        <a:p>
          <a:endParaRPr lang="fr-FR">
            <a:solidFill>
              <a:srgbClr val="002060"/>
            </a:solidFill>
            <a:latin typeface="Corbel" panose="020B0503020204020204" pitchFamily="34" charset="0"/>
          </a:endParaRPr>
        </a:p>
      </dgm:t>
    </dgm:pt>
    <dgm:pt modelId="{580EC075-DCCD-E648-AF70-7337D000A670}">
      <dgm:prSet custT="1"/>
      <dgm:spPr/>
      <dgm:t>
        <a:bodyPr/>
        <a:lstStyle/>
        <a:p>
          <a:pPr marL="114300" lvl="1" indent="0" algn="just" defTabSz="666750">
            <a:lnSpc>
              <a:spcPct val="90000"/>
            </a:lnSpc>
            <a:spcBef>
              <a:spcPct val="0"/>
            </a:spcBef>
            <a:spcAft>
              <a:spcPct val="15000"/>
            </a:spcAft>
          </a:pPr>
          <a:r>
            <a:rPr lang="fr-FR" sz="1500" kern="1200" dirty="0">
              <a:latin typeface="Corbel" panose="020B0503020204020204" pitchFamily="34" charset="0"/>
              <a:ea typeface="+mn-ea"/>
              <a:cs typeface="+mn-cs"/>
            </a:rPr>
            <a:t> Encouraging local producers and local consumption, eating organic (UNACOIS)</a:t>
          </a:r>
        </a:p>
      </dgm:t>
    </dgm:pt>
    <dgm:pt modelId="{00A253BA-99F2-284C-8388-F834D9658A7D}" type="parTrans" cxnId="{2B24425E-594F-C346-B671-A4C844455F66}">
      <dgm:prSet/>
      <dgm:spPr/>
      <dgm:t>
        <a:bodyPr/>
        <a:lstStyle/>
        <a:p>
          <a:endParaRPr lang="fr-FR">
            <a:solidFill>
              <a:srgbClr val="002060"/>
            </a:solidFill>
            <a:latin typeface="Corbel" panose="020B0503020204020204" pitchFamily="34" charset="0"/>
          </a:endParaRPr>
        </a:p>
      </dgm:t>
    </dgm:pt>
    <dgm:pt modelId="{A30AD7FC-1736-5747-AB25-A552C3D9C997}" type="sibTrans" cxnId="{2B24425E-594F-C346-B671-A4C844455F66}">
      <dgm:prSet/>
      <dgm:spPr/>
      <dgm:t>
        <a:bodyPr/>
        <a:lstStyle/>
        <a:p>
          <a:endParaRPr lang="fr-FR">
            <a:solidFill>
              <a:srgbClr val="002060"/>
            </a:solidFill>
            <a:latin typeface="Corbel" panose="020B0503020204020204" pitchFamily="34" charset="0"/>
          </a:endParaRPr>
        </a:p>
      </dgm:t>
    </dgm:pt>
    <dgm:pt modelId="{3B71F55E-52B3-774E-B490-16A3C0B686FA}" type="pres">
      <dgm:prSet presAssocID="{5B4F81B0-3576-B442-898E-79AE28A80F3B}" presName="compositeShape" presStyleCnt="0">
        <dgm:presLayoutVars>
          <dgm:chMax val="2"/>
          <dgm:dir/>
          <dgm:resizeHandles val="exact"/>
        </dgm:presLayoutVars>
      </dgm:prSet>
      <dgm:spPr/>
    </dgm:pt>
    <dgm:pt modelId="{97DC8D5E-EB2A-E342-B55A-597B9A815C76}" type="pres">
      <dgm:prSet presAssocID="{9189367C-7593-8143-8654-B01EEB7B0515}" presName="upArrow" presStyleLbl="node1" presStyleIdx="0" presStyleCnt="2"/>
      <dgm:spPr/>
    </dgm:pt>
    <dgm:pt modelId="{DB5C4553-0875-3346-90CB-6F58B5E890FC}" type="pres">
      <dgm:prSet presAssocID="{9189367C-7593-8143-8654-B01EEB7B0515}" presName="upArrowText" presStyleLbl="revTx" presStyleIdx="0" presStyleCnt="2">
        <dgm:presLayoutVars>
          <dgm:chMax val="0"/>
          <dgm:bulletEnabled val="1"/>
        </dgm:presLayoutVars>
      </dgm:prSet>
      <dgm:spPr/>
    </dgm:pt>
    <dgm:pt modelId="{F8EEF062-43C1-9D4A-9099-D288636D6C52}" type="pres">
      <dgm:prSet presAssocID="{E7BFAFA8-DFAC-6D4E-8022-C84CB4B667D1}" presName="downArrow" presStyleLbl="node1" presStyleIdx="1" presStyleCnt="2"/>
      <dgm:spPr/>
    </dgm:pt>
    <dgm:pt modelId="{A286A013-8AAC-F649-B2CA-628DEF780C46}" type="pres">
      <dgm:prSet presAssocID="{E7BFAFA8-DFAC-6D4E-8022-C84CB4B667D1}" presName="downArrowText" presStyleLbl="revTx" presStyleIdx="1" presStyleCnt="2">
        <dgm:presLayoutVars>
          <dgm:chMax val="0"/>
          <dgm:bulletEnabled val="1"/>
        </dgm:presLayoutVars>
      </dgm:prSet>
      <dgm:spPr/>
    </dgm:pt>
  </dgm:ptLst>
  <dgm:cxnLst>
    <dgm:cxn modelId="{7A135F01-AEEB-F148-AC99-18EAC26B86C0}" srcId="{E7BFAFA8-DFAC-6D4E-8022-C84CB4B667D1}" destId="{64AF8CF6-E5CE-374E-8A12-FAA53BA16040}" srcOrd="0" destOrd="0" parTransId="{067F6E57-5CD8-4F45-8155-ED6C7689F212}" sibTransId="{B4331D02-0A70-8342-8E42-15C601DD7D9F}"/>
    <dgm:cxn modelId="{9ADDBE2D-5A35-F047-A48E-B9B253030959}" type="presOf" srcId="{64AF8CF6-E5CE-374E-8A12-FAA53BA16040}" destId="{A286A013-8AAC-F649-B2CA-628DEF780C46}" srcOrd="0" destOrd="1" presId="urn:microsoft.com/office/officeart/2005/8/layout/arrow4"/>
    <dgm:cxn modelId="{011D365C-07B3-3C48-9366-493AD1D8B444}" srcId="{5B4F81B0-3576-B442-898E-79AE28A80F3B}" destId="{E7BFAFA8-DFAC-6D4E-8022-C84CB4B667D1}" srcOrd="1" destOrd="0" parTransId="{0FEEB326-8BE5-B147-8DC3-1C1B6001BDD4}" sibTransId="{516CD37B-8A71-4A4D-BE25-855C71F45C84}"/>
    <dgm:cxn modelId="{2B24425E-594F-C346-B671-A4C844455F66}" srcId="{E7BFAFA8-DFAC-6D4E-8022-C84CB4B667D1}" destId="{580EC075-DCCD-E648-AF70-7337D000A670}" srcOrd="2" destOrd="0" parTransId="{00A253BA-99F2-284C-8388-F834D9658A7D}" sibTransId="{A30AD7FC-1736-5747-AB25-A552C3D9C997}"/>
    <dgm:cxn modelId="{61D9BB44-FBA7-0344-AAA4-92BE38518B4C}" type="presOf" srcId="{8792AA7E-9B0F-5642-980F-B0F8514B6852}" destId="{DB5C4553-0875-3346-90CB-6F58B5E890FC}" srcOrd="0" destOrd="2" presId="urn:microsoft.com/office/officeart/2005/8/layout/arrow4"/>
    <dgm:cxn modelId="{9651014E-A9F4-E249-890F-AF22D4FC5B9E}" type="presOf" srcId="{580EC075-DCCD-E648-AF70-7337D000A670}" destId="{A286A013-8AAC-F649-B2CA-628DEF780C46}" srcOrd="0" destOrd="3" presId="urn:microsoft.com/office/officeart/2005/8/layout/arrow4"/>
    <dgm:cxn modelId="{192AA755-8EB6-744D-BBBB-D0CB713C1B10}" type="presOf" srcId="{9189367C-7593-8143-8654-B01EEB7B0515}" destId="{DB5C4553-0875-3346-90CB-6F58B5E890FC}" srcOrd="0" destOrd="0" presId="urn:microsoft.com/office/officeart/2005/8/layout/arrow4"/>
    <dgm:cxn modelId="{B7C59684-4235-9E4F-AD56-09102BDA248B}" type="presOf" srcId="{5B4F81B0-3576-B442-898E-79AE28A80F3B}" destId="{3B71F55E-52B3-774E-B490-16A3C0B686FA}" srcOrd="0" destOrd="0" presId="urn:microsoft.com/office/officeart/2005/8/layout/arrow4"/>
    <dgm:cxn modelId="{42C856A1-FCF9-4148-99B7-DCBB7851D0BD}" type="presOf" srcId="{1368F5B7-CB79-1F48-95A0-4080CB0E8946}" destId="{DB5C4553-0875-3346-90CB-6F58B5E890FC}" srcOrd="0" destOrd="1" presId="urn:microsoft.com/office/officeart/2005/8/layout/arrow4"/>
    <dgm:cxn modelId="{D21CCFA1-705A-5C4E-92BA-9883691B672B}" srcId="{E7BFAFA8-DFAC-6D4E-8022-C84CB4B667D1}" destId="{245B05EA-E8B6-1440-BD10-21D8903413A6}" srcOrd="1" destOrd="0" parTransId="{79788541-1B3C-044B-BC92-DA4ADBF06F37}" sibTransId="{03493BA0-1189-464C-AEFF-CAB2FDFF87CB}"/>
    <dgm:cxn modelId="{FD52FDB3-DA6E-934C-A775-CF78378205AF}" type="presOf" srcId="{245B05EA-E8B6-1440-BD10-21D8903413A6}" destId="{A286A013-8AAC-F649-B2CA-628DEF780C46}" srcOrd="0" destOrd="2" presId="urn:microsoft.com/office/officeart/2005/8/layout/arrow4"/>
    <dgm:cxn modelId="{3D7A9EC4-428E-B541-AA45-E1354733765C}" srcId="{9189367C-7593-8143-8654-B01EEB7B0515}" destId="{1368F5B7-CB79-1F48-95A0-4080CB0E8946}" srcOrd="0" destOrd="0" parTransId="{60B2C469-B29B-D345-A510-28CEFF8CDFC4}" sibTransId="{0ADE6E33-C3A9-C340-BDD7-9E5BF84EAD03}"/>
    <dgm:cxn modelId="{1459C6DC-C9C9-4043-84DD-CE557D19A2D8}" srcId="{9189367C-7593-8143-8654-B01EEB7B0515}" destId="{8792AA7E-9B0F-5642-980F-B0F8514B6852}" srcOrd="1" destOrd="0" parTransId="{B039EB94-0FB8-BD42-BABA-AFBC2D3CE7B2}" sibTransId="{E75B8D68-8C1B-734F-84B0-B5CA0CC515AC}"/>
    <dgm:cxn modelId="{60386DE2-F5E5-B144-86B5-ED599F8A2C11}" type="presOf" srcId="{E7BFAFA8-DFAC-6D4E-8022-C84CB4B667D1}" destId="{A286A013-8AAC-F649-B2CA-628DEF780C46}" srcOrd="0" destOrd="0" presId="urn:microsoft.com/office/officeart/2005/8/layout/arrow4"/>
    <dgm:cxn modelId="{65CFACE8-B1BA-1245-9028-91E50A1E3863}" srcId="{5B4F81B0-3576-B442-898E-79AE28A80F3B}" destId="{9189367C-7593-8143-8654-B01EEB7B0515}" srcOrd="0" destOrd="0" parTransId="{D9225CDB-2CC9-724F-82B3-5192365F7E50}" sibTransId="{94FA85D6-E833-FE4A-81DF-6F042FC0F850}"/>
    <dgm:cxn modelId="{86F605B7-3D8A-8E43-BBEA-27C4C34EEDDB}" type="presParOf" srcId="{3B71F55E-52B3-774E-B490-16A3C0B686FA}" destId="{97DC8D5E-EB2A-E342-B55A-597B9A815C76}" srcOrd="0" destOrd="0" presId="urn:microsoft.com/office/officeart/2005/8/layout/arrow4"/>
    <dgm:cxn modelId="{6038624B-4A6C-1B47-BBB3-FEBF43CAC3D3}" type="presParOf" srcId="{3B71F55E-52B3-774E-B490-16A3C0B686FA}" destId="{DB5C4553-0875-3346-90CB-6F58B5E890FC}" srcOrd="1" destOrd="0" presId="urn:microsoft.com/office/officeart/2005/8/layout/arrow4"/>
    <dgm:cxn modelId="{D34DC8DF-53B2-264B-8BD0-AC93B565188D}" type="presParOf" srcId="{3B71F55E-52B3-774E-B490-16A3C0B686FA}" destId="{F8EEF062-43C1-9D4A-9099-D288636D6C52}" srcOrd="2" destOrd="0" presId="urn:microsoft.com/office/officeart/2005/8/layout/arrow4"/>
    <dgm:cxn modelId="{0ACCC186-83C4-FB41-82B9-EA74AC4B2105}" type="presParOf" srcId="{3B71F55E-52B3-774E-B490-16A3C0B686FA}" destId="{A286A013-8AAC-F649-B2CA-628DEF780C46}" srcOrd="3" destOrd="0" presId="urn:microsoft.com/office/officeart/2005/8/layout/arrow4"/>
  </dgm:cxnLst>
  <dgm:bg/>
  <dgm:whole/>
  <dgm:extLst>
    <a:ext uri="http://schemas.microsoft.com/office/drawing/2008/diagram">
      <dsp:dataModelExt xmlns:dsp="http://schemas.microsoft.com/office/drawing/2008/diagram" relId="rId6" minVer="http://schemas.openxmlformats.org/drawingml/2006/diagram"/>
    </a:ext>
  </dgm:extLst>
</dgm:dataModel>
</file>

<file path=ppt/graphics/data5.xml><?xml version="1.0" encoding="utf-8"?>
<dgm:dataModel xmlns:dgm="http://schemas.openxmlformats.org/drawingml/2006/diagram" xmlns:a="http://schemas.openxmlformats.org/drawingml/2006/main">
  <dgm:ptLst>
    <dgm:pt modelId="{0713385F-99AE-4A4B-B25E-606753CC63D3}" type="doc">
      <dgm:prSet loTypeId="urn:microsoft.com/office/officeart/2005/8/layout/arrow3" loCatId="process" qsTypeId="urn:microsoft.com/office/officeart/2005/8/quickstyle/simple1" qsCatId="simple" csTypeId="urn:microsoft.com/office/officeart/2005/8/colors/colorful4" csCatId="colorful" phldr="1"/>
      <dgm:spPr/>
      <dgm:t>
        <a:bodyPr/>
        <a:lstStyle/>
        <a:p>
          <a:endParaRPr lang="fr-FR"/>
        </a:p>
      </dgm:t>
    </dgm:pt>
    <dgm:pt modelId="{633E7AB1-D8CC-7944-A583-1B5768C2B864}">
      <dgm:prSet/>
      <dgm:spPr/>
      <dgm:t>
        <a:bodyPr/>
        <a:lstStyle/>
        <a:p>
          <a:pPr algn="just"/>
          <a:r>
            <a:rPr lang="fr-FR" dirty="0">
              <a:latin typeface="Corbel" panose="020B0503020204020204" pitchFamily="34" charset="0"/>
              <a:cs typeface="Calibri" panose="020F0502020204030204" pitchFamily="34" charset="0"/>
            </a:rPr>
            <a:t>"Auchan dégage" = distrust, if not criticism, of these supermarket giants, accused of abusive commercial practices, unfair competition and aggressive pricing. </a:t>
          </a:r>
        </a:p>
      </dgm:t>
    </dgm:pt>
    <dgm:pt modelId="{00BD51D8-7DB1-B94E-BC5C-3E55B828182C}" type="parTrans" cxnId="{5B51F9EB-42D0-6244-AF4D-CCB4887795D9}">
      <dgm:prSet/>
      <dgm:spPr/>
      <dgm:t>
        <a:bodyPr/>
        <a:lstStyle/>
        <a:p>
          <a:endParaRPr lang="fr-FR">
            <a:latin typeface="Corbel" panose="020B0503020204020204" pitchFamily="34" charset="0"/>
            <a:cs typeface="Calibri" panose="020F0502020204030204" pitchFamily="34" charset="0"/>
          </a:endParaRPr>
        </a:p>
      </dgm:t>
    </dgm:pt>
    <dgm:pt modelId="{37AF4DEB-9F68-6A4D-91F6-E2F272BB1B0A}" type="sibTrans" cxnId="{5B51F9EB-42D0-6244-AF4D-CCB4887795D9}">
      <dgm:prSet/>
      <dgm:spPr/>
      <dgm:t>
        <a:bodyPr/>
        <a:lstStyle/>
        <a:p>
          <a:endParaRPr lang="fr-FR">
            <a:latin typeface="Corbel" panose="020B0503020204020204" pitchFamily="34" charset="0"/>
            <a:cs typeface="Calibri" panose="020F0502020204030204" pitchFamily="34" charset="0"/>
          </a:endParaRPr>
        </a:p>
      </dgm:t>
    </dgm:pt>
    <dgm:pt modelId="{5AB526A0-B9D0-794E-A634-D4F6A13449A3}">
      <dgm:prSet/>
      <dgm:spPr/>
      <dgm:t>
        <a:bodyPr/>
        <a:lstStyle/>
        <a:p>
          <a:pPr algn="just"/>
          <a:r>
            <a:rPr lang="fr-FR" dirty="0">
              <a:latin typeface="Corbel" panose="020B0503020204020204" pitchFamily="34" charset="0"/>
              <a:cs typeface="Calibri" panose="020F0502020204030204" pitchFamily="34" charset="0"/>
            </a:rPr>
            <a:t>Senegal = a cake to be shared by the giant French companies: "Auchan" in the food distribution sector, "Orange" in the telecommunications sector, "Eiffage" in the road construction sector and "Total" in the hydrocarbons sector. </a:t>
          </a:r>
        </a:p>
      </dgm:t>
    </dgm:pt>
    <dgm:pt modelId="{A882C80C-DB1E-0E4A-97AC-3BF9D1B309F5}" type="parTrans" cxnId="{A0C63FFA-A643-2348-9B23-E36DFFF708D4}">
      <dgm:prSet/>
      <dgm:spPr/>
      <dgm:t>
        <a:bodyPr/>
        <a:lstStyle/>
        <a:p>
          <a:endParaRPr lang="fr-FR">
            <a:latin typeface="Corbel" panose="020B0503020204020204" pitchFamily="34" charset="0"/>
            <a:cs typeface="Calibri" panose="020F0502020204030204" pitchFamily="34" charset="0"/>
          </a:endParaRPr>
        </a:p>
      </dgm:t>
    </dgm:pt>
    <dgm:pt modelId="{B023AB02-DC9F-2042-8E53-CE950532583D}" type="sibTrans" cxnId="{A0C63FFA-A643-2348-9B23-E36DFFF708D4}">
      <dgm:prSet/>
      <dgm:spPr/>
      <dgm:t>
        <a:bodyPr/>
        <a:lstStyle/>
        <a:p>
          <a:endParaRPr lang="fr-FR">
            <a:latin typeface="Corbel" panose="020B0503020204020204" pitchFamily="34" charset="0"/>
            <a:cs typeface="Calibri" panose="020F0502020204030204" pitchFamily="34" charset="0"/>
          </a:endParaRPr>
        </a:p>
      </dgm:t>
    </dgm:pt>
    <dgm:pt modelId="{27FD64FE-008A-5B49-AC81-9E8E1B95A2DB}">
      <dgm:prSet/>
      <dgm:spPr/>
      <dgm:t>
        <a:bodyPr/>
        <a:lstStyle/>
        <a:p>
          <a:endParaRPr lang="fr-FR">
            <a:latin typeface="Corbel" panose="020B0503020204020204" pitchFamily="34" charset="0"/>
          </a:endParaRPr>
        </a:p>
      </dgm:t>
    </dgm:pt>
    <dgm:pt modelId="{70CB08BD-97B9-1743-B051-AAA06F6E27C7}" type="parTrans" cxnId="{6DAE77DA-F911-544E-8DB3-B166189E5F70}">
      <dgm:prSet/>
      <dgm:spPr/>
      <dgm:t>
        <a:bodyPr/>
        <a:lstStyle/>
        <a:p>
          <a:endParaRPr lang="fr-FR">
            <a:latin typeface="Corbel" panose="020B0503020204020204" pitchFamily="34" charset="0"/>
            <a:cs typeface="Calibri" panose="020F0502020204030204" pitchFamily="34" charset="0"/>
          </a:endParaRPr>
        </a:p>
      </dgm:t>
    </dgm:pt>
    <dgm:pt modelId="{B8EA5FBD-DA46-6641-9EF7-D365348821EF}" type="sibTrans" cxnId="{6DAE77DA-F911-544E-8DB3-B166189E5F70}">
      <dgm:prSet/>
      <dgm:spPr/>
      <dgm:t>
        <a:bodyPr/>
        <a:lstStyle/>
        <a:p>
          <a:endParaRPr lang="fr-FR">
            <a:latin typeface="Corbel" panose="020B0503020204020204" pitchFamily="34" charset="0"/>
            <a:cs typeface="Calibri" panose="020F0502020204030204" pitchFamily="34" charset="0"/>
          </a:endParaRPr>
        </a:p>
      </dgm:t>
    </dgm:pt>
    <dgm:pt modelId="{A78B6DE8-25BC-664C-B7F1-ADDD5878A9D0}">
      <dgm:prSet/>
      <dgm:spPr/>
      <dgm:t>
        <a:bodyPr/>
        <a:lstStyle/>
        <a:p>
          <a:endParaRPr lang="fr-FR">
            <a:latin typeface="Corbel" panose="020B0503020204020204" pitchFamily="34" charset="0"/>
          </a:endParaRPr>
        </a:p>
      </dgm:t>
    </dgm:pt>
    <dgm:pt modelId="{E0BE935D-2813-374B-894A-5519E19BCFDA}" type="parTrans" cxnId="{B3AA7CAE-44C4-4A4B-8E99-3B8CD4C209B4}">
      <dgm:prSet/>
      <dgm:spPr/>
      <dgm:t>
        <a:bodyPr/>
        <a:lstStyle/>
        <a:p>
          <a:endParaRPr lang="fr-FR">
            <a:latin typeface="Corbel" panose="020B0503020204020204" pitchFamily="34" charset="0"/>
            <a:cs typeface="Calibri" panose="020F0502020204030204" pitchFamily="34" charset="0"/>
          </a:endParaRPr>
        </a:p>
      </dgm:t>
    </dgm:pt>
    <dgm:pt modelId="{0505CE52-7828-EC4A-B91B-79BC99FFFEE4}" type="sibTrans" cxnId="{B3AA7CAE-44C4-4A4B-8E99-3B8CD4C209B4}">
      <dgm:prSet/>
      <dgm:spPr/>
      <dgm:t>
        <a:bodyPr/>
        <a:lstStyle/>
        <a:p>
          <a:endParaRPr lang="fr-FR">
            <a:latin typeface="Corbel" panose="020B0503020204020204" pitchFamily="34" charset="0"/>
            <a:cs typeface="Calibri" panose="020F0502020204030204" pitchFamily="34" charset="0"/>
          </a:endParaRPr>
        </a:p>
      </dgm:t>
    </dgm:pt>
    <dgm:pt modelId="{5B98AD70-A831-BD4B-A348-AC94A74632C4}" type="pres">
      <dgm:prSet presAssocID="{0713385F-99AE-4A4B-B25E-606753CC63D3}" presName="compositeShape" presStyleCnt="0">
        <dgm:presLayoutVars>
          <dgm:chMax val="2"/>
          <dgm:dir/>
          <dgm:resizeHandles val="exact"/>
        </dgm:presLayoutVars>
      </dgm:prSet>
      <dgm:spPr/>
    </dgm:pt>
    <dgm:pt modelId="{6EB9E821-5417-1249-A474-5FC998420013}" type="pres">
      <dgm:prSet presAssocID="{0713385F-99AE-4A4B-B25E-606753CC63D3}" presName="divider" presStyleLbl="fgShp" presStyleIdx="0" presStyleCnt="1"/>
      <dgm:spPr/>
    </dgm:pt>
    <dgm:pt modelId="{978A1F07-A9EF-F346-A90D-72885BBA4F40}" type="pres">
      <dgm:prSet presAssocID="{633E7AB1-D8CC-7944-A583-1B5768C2B864}" presName="downArrow" presStyleLbl="node1" presStyleIdx="0" presStyleCnt="2"/>
      <dgm:spPr/>
    </dgm:pt>
    <dgm:pt modelId="{8287B7DD-1945-394F-B8D1-308C64AEB8BC}" type="pres">
      <dgm:prSet presAssocID="{633E7AB1-D8CC-7944-A583-1B5768C2B864}" presName="downArrowText" presStyleLbl="revTx" presStyleIdx="0" presStyleCnt="2" custScaleX="130846">
        <dgm:presLayoutVars>
          <dgm:bulletEnabled val="1"/>
        </dgm:presLayoutVars>
      </dgm:prSet>
      <dgm:spPr/>
    </dgm:pt>
    <dgm:pt modelId="{7C96E381-3ADE-E246-8B9D-AD1358E53FC6}" type="pres">
      <dgm:prSet presAssocID="{5AB526A0-B9D0-794E-A634-D4F6A13449A3}" presName="upArrow" presStyleLbl="node1" presStyleIdx="1" presStyleCnt="2"/>
      <dgm:spPr/>
    </dgm:pt>
    <dgm:pt modelId="{E9069B10-1BAF-C040-9886-6BFC7CC58CAA}" type="pres">
      <dgm:prSet presAssocID="{5AB526A0-B9D0-794E-A634-D4F6A13449A3}" presName="upArrowText" presStyleLbl="revTx" presStyleIdx="1" presStyleCnt="2" custScaleX="169544">
        <dgm:presLayoutVars>
          <dgm:bulletEnabled val="1"/>
        </dgm:presLayoutVars>
      </dgm:prSet>
      <dgm:spPr/>
    </dgm:pt>
  </dgm:ptLst>
  <dgm:cxnLst>
    <dgm:cxn modelId="{ABDC023C-9438-6A47-846D-A4A3DDA0635E}" type="presOf" srcId="{633E7AB1-D8CC-7944-A583-1B5768C2B864}" destId="{8287B7DD-1945-394F-B8D1-308C64AEB8BC}" srcOrd="0" destOrd="0" presId="urn:microsoft.com/office/officeart/2005/8/layout/arrow3"/>
    <dgm:cxn modelId="{18F20161-7D11-1E46-8346-B0AFD0B13010}" type="presOf" srcId="{0713385F-99AE-4A4B-B25E-606753CC63D3}" destId="{5B98AD70-A831-BD4B-A348-AC94A74632C4}" srcOrd="0" destOrd="0" presId="urn:microsoft.com/office/officeart/2005/8/layout/arrow3"/>
    <dgm:cxn modelId="{2F0DCAA9-B6B2-D248-B25D-4668E90E201D}" type="presOf" srcId="{5AB526A0-B9D0-794E-A634-D4F6A13449A3}" destId="{E9069B10-1BAF-C040-9886-6BFC7CC58CAA}" srcOrd="0" destOrd="0" presId="urn:microsoft.com/office/officeart/2005/8/layout/arrow3"/>
    <dgm:cxn modelId="{B3AA7CAE-44C4-4A4B-8E99-3B8CD4C209B4}" srcId="{0713385F-99AE-4A4B-B25E-606753CC63D3}" destId="{A78B6DE8-25BC-664C-B7F1-ADDD5878A9D0}" srcOrd="3" destOrd="0" parTransId="{E0BE935D-2813-374B-894A-5519E19BCFDA}" sibTransId="{0505CE52-7828-EC4A-B91B-79BC99FFFEE4}"/>
    <dgm:cxn modelId="{6DAE77DA-F911-544E-8DB3-B166189E5F70}" srcId="{0713385F-99AE-4A4B-B25E-606753CC63D3}" destId="{27FD64FE-008A-5B49-AC81-9E8E1B95A2DB}" srcOrd="2" destOrd="0" parTransId="{70CB08BD-97B9-1743-B051-AAA06F6E27C7}" sibTransId="{B8EA5FBD-DA46-6641-9EF7-D365348821EF}"/>
    <dgm:cxn modelId="{5B51F9EB-42D0-6244-AF4D-CCB4887795D9}" srcId="{0713385F-99AE-4A4B-B25E-606753CC63D3}" destId="{633E7AB1-D8CC-7944-A583-1B5768C2B864}" srcOrd="0" destOrd="0" parTransId="{00BD51D8-7DB1-B94E-BC5C-3E55B828182C}" sibTransId="{37AF4DEB-9F68-6A4D-91F6-E2F272BB1B0A}"/>
    <dgm:cxn modelId="{A0C63FFA-A643-2348-9B23-E36DFFF708D4}" srcId="{0713385F-99AE-4A4B-B25E-606753CC63D3}" destId="{5AB526A0-B9D0-794E-A634-D4F6A13449A3}" srcOrd="1" destOrd="0" parTransId="{A882C80C-DB1E-0E4A-97AC-3BF9D1B309F5}" sibTransId="{B023AB02-DC9F-2042-8E53-CE950532583D}"/>
    <dgm:cxn modelId="{1407EED1-4D16-A84D-9C70-F1BCCDEC9BCD}" type="presParOf" srcId="{5B98AD70-A831-BD4B-A348-AC94A74632C4}" destId="{6EB9E821-5417-1249-A474-5FC998420013}" srcOrd="0" destOrd="0" presId="urn:microsoft.com/office/officeart/2005/8/layout/arrow3"/>
    <dgm:cxn modelId="{1649A8DC-C255-CD4C-B951-DDC6538018C1}" type="presParOf" srcId="{5B98AD70-A831-BD4B-A348-AC94A74632C4}" destId="{978A1F07-A9EF-F346-A90D-72885BBA4F40}" srcOrd="1" destOrd="0" presId="urn:microsoft.com/office/officeart/2005/8/layout/arrow3"/>
    <dgm:cxn modelId="{FA5C318E-5E11-4840-AFE4-1565EDAE7845}" type="presParOf" srcId="{5B98AD70-A831-BD4B-A348-AC94A74632C4}" destId="{8287B7DD-1945-394F-B8D1-308C64AEB8BC}" srcOrd="2" destOrd="0" presId="urn:microsoft.com/office/officeart/2005/8/layout/arrow3"/>
    <dgm:cxn modelId="{BE40526E-0542-704D-9ABD-A807DC179FE4}" type="presParOf" srcId="{5B98AD70-A831-BD4B-A348-AC94A74632C4}" destId="{7C96E381-3ADE-E246-8B9D-AD1358E53FC6}" srcOrd="3" destOrd="0" presId="urn:microsoft.com/office/officeart/2005/8/layout/arrow3"/>
    <dgm:cxn modelId="{BC693AAF-61CF-044E-A74E-72BD4D5237CB}" type="presParOf" srcId="{5B98AD70-A831-BD4B-A348-AC94A74632C4}" destId="{E9069B10-1BAF-C040-9886-6BFC7CC58CAA}"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graphics/data6.xml><?xml version="1.0" encoding="utf-8"?>
<dgm:dataModel xmlns:dgm="http://schemas.openxmlformats.org/drawingml/2006/diagram" xmlns:a="http://schemas.openxmlformats.org/drawingml/2006/main">
  <dgm:ptLst>
    <dgm:pt modelId="{BC048DAE-845C-D641-9687-5DA2C43D9B31}" type="doc">
      <dgm:prSet loTypeId="urn:microsoft.com/office/officeart/2005/8/layout/arrow3" loCatId="process" qsTypeId="urn:microsoft.com/office/officeart/2005/8/quickstyle/simple1" qsCatId="simple" csTypeId="urn:microsoft.com/office/officeart/2005/8/colors/colorful3" csCatId="colorful" phldr="1"/>
      <dgm:spPr/>
      <dgm:t>
        <a:bodyPr/>
        <a:lstStyle/>
        <a:p>
          <a:endParaRPr lang="fr-FR"/>
        </a:p>
      </dgm:t>
    </dgm:pt>
    <dgm:pt modelId="{7144BEE7-425F-B94D-BE4A-A27403B2D8B0}">
      <dgm:prSet custT="1"/>
      <dgm:spPr/>
      <dgm:t>
        <a:bodyPr/>
        <a:lstStyle/>
        <a:p>
          <a:pPr algn="just"/>
          <a:r>
            <a:rPr lang="fr-FR" sz="1400" dirty="0">
              <a:latin typeface="Corbel" panose="020B0503020204020204" pitchFamily="34" charset="0"/>
            </a:rPr>
            <a:t>"Auchan dégage" illustrates how small vendors, producers and urban consumers can unite to defend local food systems and fight against the expansion of supermarkets and multinational food companies. </a:t>
          </a:r>
        </a:p>
      </dgm:t>
    </dgm:pt>
    <dgm:pt modelId="{CB417FF6-3BC7-054D-87E5-A8FA2BE9ADBE}" type="parTrans" cxnId="{8E1A4DD1-A7E5-DE47-83BE-78EEA8767A10}">
      <dgm:prSet/>
      <dgm:spPr/>
      <dgm:t>
        <a:bodyPr/>
        <a:lstStyle/>
        <a:p>
          <a:endParaRPr lang="fr-FR" sz="2000">
            <a:latin typeface="Corbel" panose="020B0503020204020204" pitchFamily="34" charset="0"/>
          </a:endParaRPr>
        </a:p>
      </dgm:t>
    </dgm:pt>
    <dgm:pt modelId="{62B9CF03-AEAA-B744-A756-7A5FDAEDE33F}" type="sibTrans" cxnId="{8E1A4DD1-A7E5-DE47-83BE-78EEA8767A10}">
      <dgm:prSet/>
      <dgm:spPr/>
      <dgm:t>
        <a:bodyPr/>
        <a:lstStyle/>
        <a:p>
          <a:endParaRPr lang="fr-FR" sz="2000">
            <a:latin typeface="Corbel" panose="020B0503020204020204" pitchFamily="34" charset="0"/>
          </a:endParaRPr>
        </a:p>
      </dgm:t>
    </dgm:pt>
    <dgm:pt modelId="{61DBE700-E1A6-9245-9108-687F7F4171C6}">
      <dgm:prSet custT="1"/>
      <dgm:spPr/>
      <dgm:t>
        <a:bodyPr/>
        <a:lstStyle/>
        <a:p>
          <a:pPr algn="just"/>
          <a:r>
            <a:rPr lang="fr-FR" sz="1400" dirty="0">
              <a:latin typeface="Corbel" panose="020B0503020204020204" pitchFamily="34" charset="0"/>
            </a:rPr>
            <a:t>"Auchan dégage" = an opportunity for debate on the need to rethink economic and commercial policies to protect the local economy, the fruit of local consumption. </a:t>
          </a:r>
        </a:p>
      </dgm:t>
    </dgm:pt>
    <dgm:pt modelId="{9E08B91B-BE6A-EC4D-A7DF-1E95410B1F94}" type="parTrans" cxnId="{469049B0-87EF-2D42-A125-86D8AA448AD4}">
      <dgm:prSet/>
      <dgm:spPr/>
      <dgm:t>
        <a:bodyPr/>
        <a:lstStyle/>
        <a:p>
          <a:endParaRPr lang="fr-FR" sz="2000">
            <a:latin typeface="Corbel" panose="020B0503020204020204" pitchFamily="34" charset="0"/>
          </a:endParaRPr>
        </a:p>
      </dgm:t>
    </dgm:pt>
    <dgm:pt modelId="{86B264E8-DC17-784F-9674-C88782B30286}" type="sibTrans" cxnId="{469049B0-87EF-2D42-A125-86D8AA448AD4}">
      <dgm:prSet/>
      <dgm:spPr/>
      <dgm:t>
        <a:bodyPr/>
        <a:lstStyle/>
        <a:p>
          <a:endParaRPr lang="fr-FR" sz="2000">
            <a:latin typeface="Corbel" panose="020B0503020204020204" pitchFamily="34" charset="0"/>
          </a:endParaRPr>
        </a:p>
      </dgm:t>
    </dgm:pt>
    <dgm:pt modelId="{B70F633E-A3F4-1A41-837C-DBDAD882C4FE}">
      <dgm:prSet/>
      <dgm:spPr/>
      <dgm:t>
        <a:bodyPr/>
        <a:lstStyle/>
        <a:p>
          <a:endParaRPr lang="fr-FR">
            <a:latin typeface="Corbel" panose="020B0503020204020204" pitchFamily="34" charset="0"/>
          </a:endParaRPr>
        </a:p>
      </dgm:t>
    </dgm:pt>
    <dgm:pt modelId="{E813D031-1C29-704C-9D68-9DF7B003C23C}" type="parTrans" cxnId="{251C40C6-7712-E64D-A7F9-336D23241436}">
      <dgm:prSet/>
      <dgm:spPr/>
      <dgm:t>
        <a:bodyPr/>
        <a:lstStyle/>
        <a:p>
          <a:endParaRPr lang="fr-FR" sz="2000">
            <a:latin typeface="Corbel" panose="020B0503020204020204" pitchFamily="34" charset="0"/>
          </a:endParaRPr>
        </a:p>
      </dgm:t>
    </dgm:pt>
    <dgm:pt modelId="{CFA90AAC-1FF5-1D40-A99B-C6AED5EC1184}" type="sibTrans" cxnId="{251C40C6-7712-E64D-A7F9-336D23241436}">
      <dgm:prSet/>
      <dgm:spPr/>
      <dgm:t>
        <a:bodyPr/>
        <a:lstStyle/>
        <a:p>
          <a:endParaRPr lang="fr-FR" sz="2000">
            <a:latin typeface="Corbel" panose="020B0503020204020204" pitchFamily="34" charset="0"/>
          </a:endParaRPr>
        </a:p>
      </dgm:t>
    </dgm:pt>
    <dgm:pt modelId="{B5D6058A-F424-644A-BDE7-C40AF7C59249}" type="pres">
      <dgm:prSet presAssocID="{BC048DAE-845C-D641-9687-5DA2C43D9B31}" presName="compositeShape" presStyleCnt="0">
        <dgm:presLayoutVars>
          <dgm:chMax val="2"/>
          <dgm:dir/>
          <dgm:resizeHandles val="exact"/>
        </dgm:presLayoutVars>
      </dgm:prSet>
      <dgm:spPr/>
    </dgm:pt>
    <dgm:pt modelId="{0AC0EE75-BCDB-6B47-AC71-4393F111E890}" type="pres">
      <dgm:prSet presAssocID="{BC048DAE-845C-D641-9687-5DA2C43D9B31}" presName="divider" presStyleLbl="fgShp" presStyleIdx="0" presStyleCnt="1"/>
      <dgm:spPr/>
    </dgm:pt>
    <dgm:pt modelId="{74768E9A-00EC-D741-9B80-592DE4F0BB49}" type="pres">
      <dgm:prSet presAssocID="{7144BEE7-425F-B94D-BE4A-A27403B2D8B0}" presName="downArrow" presStyleLbl="node1" presStyleIdx="0" presStyleCnt="2"/>
      <dgm:spPr/>
    </dgm:pt>
    <dgm:pt modelId="{E4F6652F-416B-E146-8C89-F679F2790301}" type="pres">
      <dgm:prSet presAssocID="{7144BEE7-425F-B94D-BE4A-A27403B2D8B0}" presName="downArrowText" presStyleLbl="revTx" presStyleIdx="0" presStyleCnt="2" custScaleX="168554" custScaleY="67987" custLinFactNeighborY="1762">
        <dgm:presLayoutVars>
          <dgm:bulletEnabled val="1"/>
        </dgm:presLayoutVars>
      </dgm:prSet>
      <dgm:spPr/>
    </dgm:pt>
    <dgm:pt modelId="{D35A5D93-19AE-4240-904B-1DAFE48136E3}" type="pres">
      <dgm:prSet presAssocID="{61DBE700-E1A6-9245-9108-687F7F4171C6}" presName="upArrow" presStyleLbl="node1" presStyleIdx="1" presStyleCnt="2"/>
      <dgm:spPr/>
    </dgm:pt>
    <dgm:pt modelId="{03DE73D2-21C9-F144-8405-90851C92AB5D}" type="pres">
      <dgm:prSet presAssocID="{61DBE700-E1A6-9245-9108-687F7F4171C6}" presName="upArrowText" presStyleLbl="revTx" presStyleIdx="1" presStyleCnt="2" custScaleX="168858" custScaleY="58729" custLinFactNeighborX="3418" custLinFactNeighborY="-4669">
        <dgm:presLayoutVars>
          <dgm:bulletEnabled val="1"/>
        </dgm:presLayoutVars>
      </dgm:prSet>
      <dgm:spPr/>
    </dgm:pt>
  </dgm:ptLst>
  <dgm:cxnLst>
    <dgm:cxn modelId="{A253F909-5503-6D48-BBDC-3D84FB7CF3CE}" type="presOf" srcId="{7144BEE7-425F-B94D-BE4A-A27403B2D8B0}" destId="{E4F6652F-416B-E146-8C89-F679F2790301}" srcOrd="0" destOrd="0" presId="urn:microsoft.com/office/officeart/2005/8/layout/arrow3"/>
    <dgm:cxn modelId="{79D3A777-F4D7-2046-84E7-9B39605B5E12}" type="presOf" srcId="{61DBE700-E1A6-9245-9108-687F7F4171C6}" destId="{03DE73D2-21C9-F144-8405-90851C92AB5D}" srcOrd="0" destOrd="0" presId="urn:microsoft.com/office/officeart/2005/8/layout/arrow3"/>
    <dgm:cxn modelId="{4542AEA4-D4F6-E348-9103-18224E878C12}" type="presOf" srcId="{BC048DAE-845C-D641-9687-5DA2C43D9B31}" destId="{B5D6058A-F424-644A-BDE7-C40AF7C59249}" srcOrd="0" destOrd="0" presId="urn:microsoft.com/office/officeart/2005/8/layout/arrow3"/>
    <dgm:cxn modelId="{469049B0-87EF-2D42-A125-86D8AA448AD4}" srcId="{BC048DAE-845C-D641-9687-5DA2C43D9B31}" destId="{61DBE700-E1A6-9245-9108-687F7F4171C6}" srcOrd="1" destOrd="0" parTransId="{9E08B91B-BE6A-EC4D-A7DF-1E95410B1F94}" sibTransId="{86B264E8-DC17-784F-9674-C88782B30286}"/>
    <dgm:cxn modelId="{251C40C6-7712-E64D-A7F9-336D23241436}" srcId="{BC048DAE-845C-D641-9687-5DA2C43D9B31}" destId="{B70F633E-A3F4-1A41-837C-DBDAD882C4FE}" srcOrd="2" destOrd="0" parTransId="{E813D031-1C29-704C-9D68-9DF7B003C23C}" sibTransId="{CFA90AAC-1FF5-1D40-A99B-C6AED5EC1184}"/>
    <dgm:cxn modelId="{8E1A4DD1-A7E5-DE47-83BE-78EEA8767A10}" srcId="{BC048DAE-845C-D641-9687-5DA2C43D9B31}" destId="{7144BEE7-425F-B94D-BE4A-A27403B2D8B0}" srcOrd="0" destOrd="0" parTransId="{CB417FF6-3BC7-054D-87E5-A8FA2BE9ADBE}" sibTransId="{62B9CF03-AEAA-B744-A756-7A5FDAEDE33F}"/>
    <dgm:cxn modelId="{6B593C12-146A-5640-AEA4-8DC840C512C8}" type="presParOf" srcId="{B5D6058A-F424-644A-BDE7-C40AF7C59249}" destId="{0AC0EE75-BCDB-6B47-AC71-4393F111E890}" srcOrd="0" destOrd="0" presId="urn:microsoft.com/office/officeart/2005/8/layout/arrow3"/>
    <dgm:cxn modelId="{0ACFD55E-0F1C-B24B-A5C6-F0921903491B}" type="presParOf" srcId="{B5D6058A-F424-644A-BDE7-C40AF7C59249}" destId="{74768E9A-00EC-D741-9B80-592DE4F0BB49}" srcOrd="1" destOrd="0" presId="urn:microsoft.com/office/officeart/2005/8/layout/arrow3"/>
    <dgm:cxn modelId="{D66932E9-80D0-FA41-9A49-A52D21901C1A}" type="presParOf" srcId="{B5D6058A-F424-644A-BDE7-C40AF7C59249}" destId="{E4F6652F-416B-E146-8C89-F679F2790301}" srcOrd="2" destOrd="0" presId="urn:microsoft.com/office/officeart/2005/8/layout/arrow3"/>
    <dgm:cxn modelId="{D8AB032F-7E56-EB4B-B003-9C16107888C1}" type="presParOf" srcId="{B5D6058A-F424-644A-BDE7-C40AF7C59249}" destId="{D35A5D93-19AE-4240-904B-1DAFE48136E3}" srcOrd="3" destOrd="0" presId="urn:microsoft.com/office/officeart/2005/8/layout/arrow3"/>
    <dgm:cxn modelId="{094DF60E-2199-BF45-BDE8-BAF1A68CE7F2}" type="presParOf" srcId="{B5D6058A-F424-644A-BDE7-C40AF7C59249}" destId="{03DE73D2-21C9-F144-8405-90851C92AB5D}" srcOrd="4" destOrd="0" presId="urn:microsoft.com/office/officeart/2005/8/layout/arrow3"/>
  </dgm:cxnLst>
  <dgm:bg/>
  <dgm:whole/>
  <dgm:extLst>
    <a:ext uri="http://schemas.microsoft.com/office/drawing/2008/diagram">
      <dsp:dataModelExt xmlns:dsp="http://schemas.microsoft.com/office/drawing/2008/diagram" relId="rId6" minVer="http://schemas.openxmlformats.org/drawingml/2006/diagram"/>
    </a:ext>
  </dgm:extLst>
</dgm:dataModel>
</file>

<file path=ppt/graphics/data7.xml><?xml version="1.0" encoding="utf-8"?>
<dgm:dataModel xmlns:dgm="http://schemas.openxmlformats.org/drawingml/2006/diagram" xmlns:a="http://schemas.openxmlformats.org/drawingml/2006/main">
  <dgm:ptLst>
    <dgm:pt modelId="{C1768EC7-8803-2944-BE6F-5E4F7F592616}" type="doc">
      <dgm:prSet loTypeId="urn:microsoft.com/office/officeart/2005/8/layout/list1" loCatId="pyramid" qsTypeId="urn:microsoft.com/office/officeart/2005/8/quickstyle/simple1" qsCatId="simple" csTypeId="urn:microsoft.com/office/officeart/2005/8/colors/colorful1" csCatId="colorful" phldr="1"/>
      <dgm:spPr/>
      <dgm:t>
        <a:bodyPr/>
        <a:lstStyle/>
        <a:p>
          <a:endParaRPr lang="fr-FR"/>
        </a:p>
      </dgm:t>
    </dgm:pt>
    <dgm:pt modelId="{1FCEB9F6-73F2-2246-9EC2-4A415BF4BAB0}">
      <dgm:prSet phldrT="[Texte]" custT="1"/>
      <dgm:spPr/>
      <dgm:t>
        <a:bodyPr/>
        <a:lstStyle/>
        <a:p>
          <a:pPr algn="ctr"/>
          <a:r>
            <a:rPr lang="fr-FR" sz="2400" dirty="0">
              <a:latin typeface="Corbel" panose="020B0503020204020204" pitchFamily="34" charset="0"/>
              <a:cs typeface="Calibri" panose="020F0502020204030204" pitchFamily="34" charset="0"/>
            </a:rPr>
            <a:t>Players </a:t>
          </a:r>
        </a:p>
      </dgm:t>
    </dgm:pt>
    <dgm:pt modelId="{A094AA38-7AA1-A145-8C52-8275F1FD8DE7}" type="parTrans" cxnId="{9D493608-85AC-E842-8E8B-AE7BA8D98741}">
      <dgm:prSet/>
      <dgm:spPr/>
      <dgm:t>
        <a:bodyPr/>
        <a:lstStyle/>
        <a:p>
          <a:endParaRPr lang="fr-FR">
            <a:solidFill>
              <a:schemeClr val="bg1"/>
            </a:solidFill>
            <a:latin typeface="Corbel" panose="020B0503020204020204" pitchFamily="34" charset="0"/>
            <a:cs typeface="Calibri" panose="020F0502020204030204" pitchFamily="34" charset="0"/>
          </a:endParaRPr>
        </a:p>
      </dgm:t>
    </dgm:pt>
    <dgm:pt modelId="{2335014F-EA45-1343-AC2E-4B97B06879D0}" type="sibTrans" cxnId="{9D493608-85AC-E842-8E8B-AE7BA8D98741}">
      <dgm:prSet/>
      <dgm:spPr/>
      <dgm:t>
        <a:bodyPr/>
        <a:lstStyle/>
        <a:p>
          <a:endParaRPr lang="fr-FR">
            <a:solidFill>
              <a:schemeClr val="bg1"/>
            </a:solidFill>
            <a:latin typeface="Corbel" panose="020B0503020204020204" pitchFamily="34" charset="0"/>
            <a:cs typeface="Calibri" panose="020F0502020204030204" pitchFamily="34" charset="0"/>
          </a:endParaRPr>
        </a:p>
      </dgm:t>
    </dgm:pt>
    <dgm:pt modelId="{3BCDA516-70F6-FE4D-99D1-4762C39BE67C}">
      <dgm:prSet phldrT="[Texte]" custT="1"/>
      <dgm:spPr/>
      <dgm:t>
        <a:bodyPr/>
        <a:lstStyle/>
        <a:p>
          <a:pPr algn="just"/>
          <a:r>
            <a:rPr lang="fr-FR" sz="1600" b="1" dirty="0">
              <a:latin typeface="Corbel" panose="020B0503020204020204" pitchFamily="34" charset="0"/>
              <a:cs typeface="Calibri" panose="020F0502020204030204" pitchFamily="34" charset="0"/>
            </a:rPr>
            <a:t>Initiator= </a:t>
          </a:r>
          <a:r>
            <a:rPr lang="fr-FR" sz="1600" dirty="0">
              <a:latin typeface="Corbel" panose="020B0503020204020204" pitchFamily="34" charset="0"/>
              <a:cs typeface="Calibri" panose="020F0502020204030204" pitchFamily="34" charset="0"/>
            </a:rPr>
            <a:t>consumers via social media </a:t>
          </a:r>
        </a:p>
      </dgm:t>
    </dgm:pt>
    <dgm:pt modelId="{2CDCA041-D4AD-3543-A612-92E73E8553AE}" type="parTrans" cxnId="{71AE0309-4CF5-5747-B61D-A5ACBD306595}">
      <dgm:prSet/>
      <dgm:spPr/>
      <dgm:t>
        <a:bodyPr/>
        <a:lstStyle/>
        <a:p>
          <a:endParaRPr lang="fr-FR">
            <a:solidFill>
              <a:schemeClr val="bg1"/>
            </a:solidFill>
            <a:latin typeface="Corbel" panose="020B0503020204020204" pitchFamily="34" charset="0"/>
            <a:cs typeface="Calibri" panose="020F0502020204030204" pitchFamily="34" charset="0"/>
          </a:endParaRPr>
        </a:p>
      </dgm:t>
    </dgm:pt>
    <dgm:pt modelId="{C343D486-E8ED-BD4D-A3D1-7139476A22C2}" type="sibTrans" cxnId="{71AE0309-4CF5-5747-B61D-A5ACBD306595}">
      <dgm:prSet/>
      <dgm:spPr/>
      <dgm:t>
        <a:bodyPr/>
        <a:lstStyle/>
        <a:p>
          <a:endParaRPr lang="fr-FR">
            <a:solidFill>
              <a:schemeClr val="bg1"/>
            </a:solidFill>
            <a:latin typeface="Corbel" panose="020B0503020204020204" pitchFamily="34" charset="0"/>
            <a:cs typeface="Calibri" panose="020F0502020204030204" pitchFamily="34" charset="0"/>
          </a:endParaRPr>
        </a:p>
      </dgm:t>
    </dgm:pt>
    <dgm:pt modelId="{441486A3-FC18-5B44-844D-A320E2D442A4}">
      <dgm:prSet phldrT="[Texte]" custT="1"/>
      <dgm:spPr/>
      <dgm:t>
        <a:bodyPr/>
        <a:lstStyle/>
        <a:p>
          <a:pPr algn="just"/>
          <a:r>
            <a:rPr lang="fr-FR" sz="1600" dirty="0">
              <a:latin typeface="Corbel" panose="020B0503020204020204" pitchFamily="34" charset="0"/>
              <a:cs typeface="Calibri" panose="020F0502020204030204" pitchFamily="34" charset="0"/>
            </a:rPr>
            <a:t>Members=Union </a:t>
          </a:r>
          <a:r>
            <a:rPr lang="fr-FR" sz="1600" dirty="0">
              <a:effectLst/>
              <a:latin typeface="Corbel" panose="020B0503020204020204" pitchFamily="34" charset="0"/>
              <a:ea typeface="Calibri" panose="020F0502020204030204" pitchFamily="34" charset="0"/>
              <a:cs typeface="Calibri" panose="020F0502020204030204" pitchFamily="34" charset="0"/>
            </a:rPr>
            <a:t>national des consommateurs (UNCS) </a:t>
          </a:r>
          <a:r>
            <a:rPr lang="fr-FR" sz="1600" dirty="0">
              <a:latin typeface="Corbel" panose="020B0503020204020204" pitchFamily="34" charset="0"/>
              <a:cs typeface="Calibri" panose="020F0502020204030204" pitchFamily="34" charset="0"/>
            </a:rPr>
            <a:t>local shopkeepers inspired by Auchan and stallholders, Auchan relays </a:t>
          </a:r>
        </a:p>
      </dgm:t>
    </dgm:pt>
    <dgm:pt modelId="{D4F78068-D062-1E40-82A5-F0A4AD3FA5E0}" type="parTrans" cxnId="{6F2A4877-8B23-6241-86E1-6BA4E8497B9C}">
      <dgm:prSet/>
      <dgm:spPr/>
      <dgm:t>
        <a:bodyPr/>
        <a:lstStyle/>
        <a:p>
          <a:endParaRPr lang="fr-FR">
            <a:solidFill>
              <a:schemeClr val="bg1"/>
            </a:solidFill>
            <a:latin typeface="Corbel" panose="020B0503020204020204" pitchFamily="34" charset="0"/>
            <a:cs typeface="Calibri" panose="020F0502020204030204" pitchFamily="34" charset="0"/>
          </a:endParaRPr>
        </a:p>
      </dgm:t>
    </dgm:pt>
    <dgm:pt modelId="{399C17CD-A65A-1B45-9210-39B022B12EDE}" type="sibTrans" cxnId="{6F2A4877-8B23-6241-86E1-6BA4E8497B9C}">
      <dgm:prSet/>
      <dgm:spPr/>
      <dgm:t>
        <a:bodyPr/>
        <a:lstStyle/>
        <a:p>
          <a:endParaRPr lang="fr-FR">
            <a:solidFill>
              <a:schemeClr val="bg1"/>
            </a:solidFill>
            <a:latin typeface="Corbel" panose="020B0503020204020204" pitchFamily="34" charset="0"/>
            <a:cs typeface="Calibri" panose="020F0502020204030204" pitchFamily="34" charset="0"/>
          </a:endParaRPr>
        </a:p>
      </dgm:t>
    </dgm:pt>
    <dgm:pt modelId="{DF0D64A7-BA30-6E4C-B86D-9781CF08663A}" type="pres">
      <dgm:prSet presAssocID="{C1768EC7-8803-2944-BE6F-5E4F7F592616}" presName="linear" presStyleCnt="0">
        <dgm:presLayoutVars>
          <dgm:dir/>
          <dgm:animLvl val="lvl"/>
          <dgm:resizeHandles val="exact"/>
        </dgm:presLayoutVars>
      </dgm:prSet>
      <dgm:spPr/>
    </dgm:pt>
    <dgm:pt modelId="{83520BCE-EB0B-DA41-9CFC-50EC577B46C0}" type="pres">
      <dgm:prSet presAssocID="{1FCEB9F6-73F2-2246-9EC2-4A415BF4BAB0}" presName="parentLin" presStyleCnt="0"/>
      <dgm:spPr/>
    </dgm:pt>
    <dgm:pt modelId="{F634FCA2-ED1F-8C44-AED5-6F81159165D2}" type="pres">
      <dgm:prSet presAssocID="{1FCEB9F6-73F2-2246-9EC2-4A415BF4BAB0}" presName="parentLeftMargin" presStyleLbl="node1" presStyleIdx="0" presStyleCnt="1"/>
      <dgm:spPr/>
    </dgm:pt>
    <dgm:pt modelId="{7E97E2F0-96F2-5147-B2D6-789367C9FEB1}" type="pres">
      <dgm:prSet presAssocID="{1FCEB9F6-73F2-2246-9EC2-4A415BF4BAB0}" presName="parentText" presStyleLbl="node1" presStyleIdx="0" presStyleCnt="1" custScaleY="63547" custLinFactNeighborY="-1025">
        <dgm:presLayoutVars>
          <dgm:chMax val="0"/>
          <dgm:bulletEnabled val="1"/>
        </dgm:presLayoutVars>
      </dgm:prSet>
      <dgm:spPr/>
    </dgm:pt>
    <dgm:pt modelId="{0C1F168B-C479-CE44-8A4F-9C886B5E5CB3}" type="pres">
      <dgm:prSet presAssocID="{1FCEB9F6-73F2-2246-9EC2-4A415BF4BAB0}" presName="negativeSpace" presStyleCnt="0"/>
      <dgm:spPr/>
    </dgm:pt>
    <dgm:pt modelId="{492A3AD8-EDE2-DA4F-9973-EA8E5F01F33D}" type="pres">
      <dgm:prSet presAssocID="{1FCEB9F6-73F2-2246-9EC2-4A415BF4BAB0}" presName="childText" presStyleLbl="conFgAcc1" presStyleIdx="0" presStyleCnt="1">
        <dgm:presLayoutVars>
          <dgm:bulletEnabled val="1"/>
        </dgm:presLayoutVars>
      </dgm:prSet>
      <dgm:spPr/>
    </dgm:pt>
  </dgm:ptLst>
  <dgm:cxnLst>
    <dgm:cxn modelId="{9D493608-85AC-E842-8E8B-AE7BA8D98741}" srcId="{C1768EC7-8803-2944-BE6F-5E4F7F592616}" destId="{1FCEB9F6-73F2-2246-9EC2-4A415BF4BAB0}" srcOrd="0" destOrd="0" parTransId="{A094AA38-7AA1-A145-8C52-8275F1FD8DE7}" sibTransId="{2335014F-EA45-1343-AC2E-4B97B06879D0}"/>
    <dgm:cxn modelId="{60BCB608-4D94-464B-BF1F-59A0358C5BFA}" type="presOf" srcId="{1FCEB9F6-73F2-2246-9EC2-4A415BF4BAB0}" destId="{F634FCA2-ED1F-8C44-AED5-6F81159165D2}" srcOrd="0" destOrd="0" presId="urn:microsoft.com/office/officeart/2005/8/layout/list1"/>
    <dgm:cxn modelId="{71AE0309-4CF5-5747-B61D-A5ACBD306595}" srcId="{1FCEB9F6-73F2-2246-9EC2-4A415BF4BAB0}" destId="{3BCDA516-70F6-FE4D-99D1-4762C39BE67C}" srcOrd="0" destOrd="0" parTransId="{2CDCA041-D4AD-3543-A612-92E73E8553AE}" sibTransId="{C343D486-E8ED-BD4D-A3D1-7139476A22C2}"/>
    <dgm:cxn modelId="{6F2A4877-8B23-6241-86E1-6BA4E8497B9C}" srcId="{1FCEB9F6-73F2-2246-9EC2-4A415BF4BAB0}" destId="{441486A3-FC18-5B44-844D-A320E2D442A4}" srcOrd="1" destOrd="0" parTransId="{D4F78068-D062-1E40-82A5-F0A4AD3FA5E0}" sibTransId="{399C17CD-A65A-1B45-9210-39B022B12EDE}"/>
    <dgm:cxn modelId="{20EDCEA7-22F5-B948-AA0D-6FC11BD05ACB}" type="presOf" srcId="{C1768EC7-8803-2944-BE6F-5E4F7F592616}" destId="{DF0D64A7-BA30-6E4C-B86D-9781CF08663A}" srcOrd="0" destOrd="0" presId="urn:microsoft.com/office/officeart/2005/8/layout/list1"/>
    <dgm:cxn modelId="{0C3557CF-0E31-D143-8F1E-D1920C938AA4}" type="presOf" srcId="{3BCDA516-70F6-FE4D-99D1-4762C39BE67C}" destId="{492A3AD8-EDE2-DA4F-9973-EA8E5F01F33D}" srcOrd="0" destOrd="0" presId="urn:microsoft.com/office/officeart/2005/8/layout/list1"/>
    <dgm:cxn modelId="{34218ED1-317D-B24E-99D5-77607E6CB2E2}" type="presOf" srcId="{441486A3-FC18-5B44-844D-A320E2D442A4}" destId="{492A3AD8-EDE2-DA4F-9973-EA8E5F01F33D}" srcOrd="0" destOrd="1" presId="urn:microsoft.com/office/officeart/2005/8/layout/list1"/>
    <dgm:cxn modelId="{F105DBF2-08B4-1C4B-A772-9831B93917FE}" type="presOf" srcId="{1FCEB9F6-73F2-2246-9EC2-4A415BF4BAB0}" destId="{7E97E2F0-96F2-5147-B2D6-789367C9FEB1}" srcOrd="1" destOrd="0" presId="urn:microsoft.com/office/officeart/2005/8/layout/list1"/>
    <dgm:cxn modelId="{181CD4A5-00C1-B34F-84AF-8B66D3AD0450}" type="presParOf" srcId="{DF0D64A7-BA30-6E4C-B86D-9781CF08663A}" destId="{83520BCE-EB0B-DA41-9CFC-50EC577B46C0}" srcOrd="0" destOrd="0" presId="urn:microsoft.com/office/officeart/2005/8/layout/list1"/>
    <dgm:cxn modelId="{C70733C0-4B51-4B46-8895-94EA9A8CF52C}" type="presParOf" srcId="{83520BCE-EB0B-DA41-9CFC-50EC577B46C0}" destId="{F634FCA2-ED1F-8C44-AED5-6F81159165D2}" srcOrd="0" destOrd="0" presId="urn:microsoft.com/office/officeart/2005/8/layout/list1"/>
    <dgm:cxn modelId="{E9C349D7-90CB-BD4C-B999-D5BC7AD0C592}" type="presParOf" srcId="{83520BCE-EB0B-DA41-9CFC-50EC577B46C0}" destId="{7E97E2F0-96F2-5147-B2D6-789367C9FEB1}" srcOrd="1" destOrd="0" presId="urn:microsoft.com/office/officeart/2005/8/layout/list1"/>
    <dgm:cxn modelId="{5FC09787-B701-A740-98E1-BB3A1AEFE8AC}" type="presParOf" srcId="{DF0D64A7-BA30-6E4C-B86D-9781CF08663A}" destId="{0C1F168B-C479-CE44-8A4F-9C886B5E5CB3}" srcOrd="1" destOrd="0" presId="urn:microsoft.com/office/officeart/2005/8/layout/list1"/>
    <dgm:cxn modelId="{896FFD16-4DFC-754E-8E89-81E38F18FA65}" type="presParOf" srcId="{DF0D64A7-BA30-6E4C-B86D-9781CF08663A}" destId="{492A3AD8-EDE2-DA4F-9973-EA8E5F01F33D}"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graphics/data8.xml><?xml version="1.0" encoding="utf-8"?>
<dgm:dataModel xmlns:dgm="http://schemas.openxmlformats.org/drawingml/2006/diagram" xmlns:a="http://schemas.openxmlformats.org/drawingml/2006/main">
  <dgm:ptLst>
    <dgm:pt modelId="{C0A67882-751D-4D48-B715-A8D8F0040A03}" type="doc">
      <dgm:prSet loTypeId="urn:microsoft.com/office/officeart/2008/layout/VerticalCircleList" loCatId="pyramid" qsTypeId="urn:microsoft.com/office/officeart/2005/8/quickstyle/simple1" qsCatId="simple" csTypeId="urn:microsoft.com/office/officeart/2005/8/colors/colorful1" csCatId="colorful" phldr="1"/>
      <dgm:spPr/>
      <dgm:t>
        <a:bodyPr/>
        <a:lstStyle/>
        <a:p>
          <a:endParaRPr lang="fr-FR"/>
        </a:p>
      </dgm:t>
    </dgm:pt>
    <dgm:pt modelId="{7D803877-E535-0948-BA35-0799F936E791}">
      <dgm:prSet custT="1"/>
      <dgm:spPr/>
      <dgm:t>
        <a:bodyPr/>
        <a:lstStyle/>
        <a:p>
          <a:pPr algn="just"/>
          <a:r>
            <a:rPr lang="fr-FR" sz="1500" dirty="0">
              <a:latin typeface="Corbel" panose="020B0503020204020204" pitchFamily="34" charset="0"/>
            </a:rPr>
            <a:t>Mobilisations around the multinational "Auchan", ("Auchan dégage" and "Auchan reste") demonstrating a series of particular interests of the stakeholders involved.</a:t>
          </a:r>
        </a:p>
      </dgm:t>
    </dgm:pt>
    <dgm:pt modelId="{A7CF0820-59BC-DD43-B49C-9A1A2D84CC74}" type="parTrans" cxnId="{FCD90CDE-1D03-304C-80F2-92E29AB9F742}">
      <dgm:prSet/>
      <dgm:spPr/>
      <dgm:t>
        <a:bodyPr/>
        <a:lstStyle/>
        <a:p>
          <a:pPr algn="just"/>
          <a:endParaRPr lang="fr-FR" sz="1500">
            <a:latin typeface="Corbel" panose="020B0503020204020204" pitchFamily="34" charset="0"/>
          </a:endParaRPr>
        </a:p>
      </dgm:t>
    </dgm:pt>
    <dgm:pt modelId="{AA5D55D4-5EFE-194B-8793-BD39C9445697}" type="sibTrans" cxnId="{FCD90CDE-1D03-304C-80F2-92E29AB9F742}">
      <dgm:prSet/>
      <dgm:spPr/>
      <dgm:t>
        <a:bodyPr/>
        <a:lstStyle/>
        <a:p>
          <a:pPr algn="just"/>
          <a:endParaRPr lang="fr-FR" sz="1500">
            <a:latin typeface="Corbel" panose="020B0503020204020204" pitchFamily="34" charset="0"/>
          </a:endParaRPr>
        </a:p>
      </dgm:t>
    </dgm:pt>
    <dgm:pt modelId="{CE7A888B-F894-2841-90B4-967A67D32867}">
      <dgm:prSet custT="1"/>
      <dgm:spPr/>
      <dgm:t>
        <a:bodyPr/>
        <a:lstStyle/>
        <a:p>
          <a:pPr algn="just"/>
          <a:r>
            <a:rPr lang="fr-FR" sz="1500" dirty="0">
              <a:latin typeface="Corbel" panose="020B0503020204020204" pitchFamily="34" charset="0"/>
            </a:rPr>
            <a:t>If some consumers have joined the "Auchan reste" movement, it is because the "Auchan" brand has in some way satisfied their food needs: costs and opportunities, diversity of products, and so on. </a:t>
          </a:r>
        </a:p>
      </dgm:t>
    </dgm:pt>
    <dgm:pt modelId="{F4A63A2D-B762-254C-9109-CB5693FFA0C2}" type="parTrans" cxnId="{C3F7C6D7-BC0A-B348-A465-5D198BB22818}">
      <dgm:prSet/>
      <dgm:spPr/>
      <dgm:t>
        <a:bodyPr/>
        <a:lstStyle/>
        <a:p>
          <a:pPr algn="just"/>
          <a:endParaRPr lang="fr-FR" sz="1500">
            <a:latin typeface="Corbel" panose="020B0503020204020204" pitchFamily="34" charset="0"/>
          </a:endParaRPr>
        </a:p>
      </dgm:t>
    </dgm:pt>
    <dgm:pt modelId="{1F97AC92-C4CB-C74B-9792-474648D997DE}" type="sibTrans" cxnId="{C3F7C6D7-BC0A-B348-A465-5D198BB22818}">
      <dgm:prSet/>
      <dgm:spPr/>
      <dgm:t>
        <a:bodyPr/>
        <a:lstStyle/>
        <a:p>
          <a:pPr algn="just"/>
          <a:endParaRPr lang="fr-FR" sz="1500">
            <a:latin typeface="Corbel" panose="020B0503020204020204" pitchFamily="34" charset="0"/>
          </a:endParaRPr>
        </a:p>
      </dgm:t>
    </dgm:pt>
    <dgm:pt modelId="{F091049E-D0D1-5442-BEB8-24F0B68B821C}">
      <dgm:prSet custT="1"/>
      <dgm:spPr/>
      <dgm:t>
        <a:bodyPr/>
        <a:lstStyle/>
        <a:p>
          <a:pPr algn="just"/>
          <a:r>
            <a:rPr lang="fr-FR" sz="1500" dirty="0">
              <a:latin typeface="Corbel" panose="020B0503020204020204" pitchFamily="34" charset="0"/>
            </a:rPr>
            <a:t>However, local shopkeepers have felt threatened by the presence of "Auchan", through its advocacy of local consumption (sale of local products), the result of fierce competition, sometimes leading to the loss of customers, or even their disappearance, conversion and bankruptcy. </a:t>
          </a:r>
        </a:p>
      </dgm:t>
    </dgm:pt>
    <dgm:pt modelId="{EB2FB924-3C71-BA49-901B-B8128A737767}" type="parTrans" cxnId="{A82DEA4D-71F6-6B4C-A7D0-8250D261C068}">
      <dgm:prSet/>
      <dgm:spPr/>
      <dgm:t>
        <a:bodyPr/>
        <a:lstStyle/>
        <a:p>
          <a:pPr algn="just"/>
          <a:endParaRPr lang="fr-FR" sz="1500">
            <a:latin typeface="Corbel" panose="020B0503020204020204" pitchFamily="34" charset="0"/>
          </a:endParaRPr>
        </a:p>
      </dgm:t>
    </dgm:pt>
    <dgm:pt modelId="{4C3F0AFD-D025-5F40-BA5B-8B306B1D6184}" type="sibTrans" cxnId="{A82DEA4D-71F6-6B4C-A7D0-8250D261C068}">
      <dgm:prSet/>
      <dgm:spPr/>
      <dgm:t>
        <a:bodyPr/>
        <a:lstStyle/>
        <a:p>
          <a:pPr algn="just"/>
          <a:endParaRPr lang="fr-FR" sz="1500">
            <a:latin typeface="Corbel" panose="020B0503020204020204" pitchFamily="34" charset="0"/>
          </a:endParaRPr>
        </a:p>
      </dgm:t>
    </dgm:pt>
    <dgm:pt modelId="{A1F5408F-5F6D-144F-8AB4-D9C2C4CC3E74}" type="pres">
      <dgm:prSet presAssocID="{C0A67882-751D-4D48-B715-A8D8F0040A03}" presName="Name0" presStyleCnt="0">
        <dgm:presLayoutVars>
          <dgm:dir/>
        </dgm:presLayoutVars>
      </dgm:prSet>
      <dgm:spPr/>
    </dgm:pt>
    <dgm:pt modelId="{350E4F1F-9CBD-0B42-9895-668CE22CCC80}" type="pres">
      <dgm:prSet presAssocID="{7D803877-E535-0948-BA35-0799F936E791}" presName="noChildren" presStyleCnt="0"/>
      <dgm:spPr/>
    </dgm:pt>
    <dgm:pt modelId="{9DF042E7-0BA3-4B46-8E9C-1432613F355A}" type="pres">
      <dgm:prSet presAssocID="{7D803877-E535-0948-BA35-0799F936E791}" presName="gap" presStyleCnt="0"/>
      <dgm:spPr/>
    </dgm:pt>
    <dgm:pt modelId="{A04330C1-CE08-D442-8004-2BE9DD2B78D6}" type="pres">
      <dgm:prSet presAssocID="{7D803877-E535-0948-BA35-0799F936E791}" presName="medCircle2" presStyleLbl="vennNode1" presStyleIdx="0" presStyleCnt="3"/>
      <dgm:spPr/>
    </dgm:pt>
    <dgm:pt modelId="{B08CFC89-E86A-F548-A3A5-6A187BCD64F7}" type="pres">
      <dgm:prSet presAssocID="{7D803877-E535-0948-BA35-0799F936E791}" presName="txLvlOnly1" presStyleLbl="revTx" presStyleIdx="0" presStyleCnt="3"/>
      <dgm:spPr/>
    </dgm:pt>
    <dgm:pt modelId="{E190E0AD-4730-C946-96A9-96A33C26CB1C}" type="pres">
      <dgm:prSet presAssocID="{CE7A888B-F894-2841-90B4-967A67D32867}" presName="noChildren" presStyleCnt="0"/>
      <dgm:spPr/>
    </dgm:pt>
    <dgm:pt modelId="{F0ECE840-F372-8347-8436-CFAFF6CE6810}" type="pres">
      <dgm:prSet presAssocID="{CE7A888B-F894-2841-90B4-967A67D32867}" presName="gap" presStyleCnt="0"/>
      <dgm:spPr/>
    </dgm:pt>
    <dgm:pt modelId="{3CCA06EF-59C1-2244-8A3A-952C5AE84C0A}" type="pres">
      <dgm:prSet presAssocID="{CE7A888B-F894-2841-90B4-967A67D32867}" presName="medCircle2" presStyleLbl="vennNode1" presStyleIdx="1" presStyleCnt="3"/>
      <dgm:spPr/>
    </dgm:pt>
    <dgm:pt modelId="{4860EADF-732C-694C-AD8B-26FDC8AFB1ED}" type="pres">
      <dgm:prSet presAssocID="{CE7A888B-F894-2841-90B4-967A67D32867}" presName="txLvlOnly1" presStyleLbl="revTx" presStyleIdx="1" presStyleCnt="3"/>
      <dgm:spPr/>
    </dgm:pt>
    <dgm:pt modelId="{857C81BA-7907-F545-B667-C313F9670902}" type="pres">
      <dgm:prSet presAssocID="{F091049E-D0D1-5442-BEB8-24F0B68B821C}" presName="noChildren" presStyleCnt="0"/>
      <dgm:spPr/>
    </dgm:pt>
    <dgm:pt modelId="{408AC9E6-CCF6-BC43-BFE2-E3DD278E3529}" type="pres">
      <dgm:prSet presAssocID="{F091049E-D0D1-5442-BEB8-24F0B68B821C}" presName="gap" presStyleCnt="0"/>
      <dgm:spPr/>
    </dgm:pt>
    <dgm:pt modelId="{75E61BAE-4E2A-5F4B-BED1-7E2025D6E3EF}" type="pres">
      <dgm:prSet presAssocID="{F091049E-D0D1-5442-BEB8-24F0B68B821C}" presName="medCircle2" presStyleLbl="vennNode1" presStyleIdx="2" presStyleCnt="3"/>
      <dgm:spPr/>
    </dgm:pt>
    <dgm:pt modelId="{019D00F1-C98A-3540-BD40-7C72A399D1D9}" type="pres">
      <dgm:prSet presAssocID="{F091049E-D0D1-5442-BEB8-24F0B68B821C}" presName="txLvlOnly1" presStyleLbl="revTx" presStyleIdx="2" presStyleCnt="3"/>
      <dgm:spPr/>
    </dgm:pt>
  </dgm:ptLst>
  <dgm:cxnLst>
    <dgm:cxn modelId="{A82DEA4D-71F6-6B4C-A7D0-8250D261C068}" srcId="{C0A67882-751D-4D48-B715-A8D8F0040A03}" destId="{F091049E-D0D1-5442-BEB8-24F0B68B821C}" srcOrd="2" destOrd="0" parTransId="{EB2FB924-3C71-BA49-901B-B8128A737767}" sibTransId="{4C3F0AFD-D025-5F40-BA5B-8B306B1D6184}"/>
    <dgm:cxn modelId="{69F11A86-1395-E34A-AB3F-559A6F263619}" type="presOf" srcId="{C0A67882-751D-4D48-B715-A8D8F0040A03}" destId="{A1F5408F-5F6D-144F-8AB4-D9C2C4CC3E74}" srcOrd="0" destOrd="0" presId="urn:microsoft.com/office/officeart/2008/layout/VerticalCircleList"/>
    <dgm:cxn modelId="{BA0FF08C-A641-4D4F-B1BA-61E55B8DC9EC}" type="presOf" srcId="{F091049E-D0D1-5442-BEB8-24F0B68B821C}" destId="{019D00F1-C98A-3540-BD40-7C72A399D1D9}" srcOrd="0" destOrd="0" presId="urn:microsoft.com/office/officeart/2008/layout/VerticalCircleList"/>
    <dgm:cxn modelId="{3B78DECA-6B86-1444-958A-88D06C88B2F3}" type="presOf" srcId="{CE7A888B-F894-2841-90B4-967A67D32867}" destId="{4860EADF-732C-694C-AD8B-26FDC8AFB1ED}" srcOrd="0" destOrd="0" presId="urn:microsoft.com/office/officeart/2008/layout/VerticalCircleList"/>
    <dgm:cxn modelId="{C3F7C6D7-BC0A-B348-A465-5D198BB22818}" srcId="{C0A67882-751D-4D48-B715-A8D8F0040A03}" destId="{CE7A888B-F894-2841-90B4-967A67D32867}" srcOrd="1" destOrd="0" parTransId="{F4A63A2D-B762-254C-9109-CB5693FFA0C2}" sibTransId="{1F97AC92-C4CB-C74B-9792-474648D997DE}"/>
    <dgm:cxn modelId="{FCD90CDE-1D03-304C-80F2-92E29AB9F742}" srcId="{C0A67882-751D-4D48-B715-A8D8F0040A03}" destId="{7D803877-E535-0948-BA35-0799F936E791}" srcOrd="0" destOrd="0" parTransId="{A7CF0820-59BC-DD43-B49C-9A1A2D84CC74}" sibTransId="{AA5D55D4-5EFE-194B-8793-BD39C9445697}"/>
    <dgm:cxn modelId="{2D29A8F8-6575-FD43-9E7C-02492FD025CC}" type="presOf" srcId="{7D803877-E535-0948-BA35-0799F936E791}" destId="{B08CFC89-E86A-F548-A3A5-6A187BCD64F7}" srcOrd="0" destOrd="0" presId="urn:microsoft.com/office/officeart/2008/layout/VerticalCircleList"/>
    <dgm:cxn modelId="{8EC55EFD-BEA5-874E-AB2A-72B8BE4BD124}" type="presParOf" srcId="{A1F5408F-5F6D-144F-8AB4-D9C2C4CC3E74}" destId="{350E4F1F-9CBD-0B42-9895-668CE22CCC80}" srcOrd="0" destOrd="0" presId="urn:microsoft.com/office/officeart/2008/layout/VerticalCircleList"/>
    <dgm:cxn modelId="{26F7327F-9282-E846-A939-51EFC0FA0E48}" type="presParOf" srcId="{350E4F1F-9CBD-0B42-9895-668CE22CCC80}" destId="{9DF042E7-0BA3-4B46-8E9C-1432613F355A}" srcOrd="0" destOrd="0" presId="urn:microsoft.com/office/officeart/2008/layout/VerticalCircleList"/>
    <dgm:cxn modelId="{97C81057-5CF6-0E45-A499-4777DCE7A85B}" type="presParOf" srcId="{350E4F1F-9CBD-0B42-9895-668CE22CCC80}" destId="{A04330C1-CE08-D442-8004-2BE9DD2B78D6}" srcOrd="1" destOrd="0" presId="urn:microsoft.com/office/officeart/2008/layout/VerticalCircleList"/>
    <dgm:cxn modelId="{F58CDAB1-5738-FB4D-AA1C-7FDA598BF6D4}" type="presParOf" srcId="{350E4F1F-9CBD-0B42-9895-668CE22CCC80}" destId="{B08CFC89-E86A-F548-A3A5-6A187BCD64F7}" srcOrd="2" destOrd="0" presId="urn:microsoft.com/office/officeart/2008/layout/VerticalCircleList"/>
    <dgm:cxn modelId="{372B2F6C-940E-0C41-804B-1869C545BAFB}" type="presParOf" srcId="{A1F5408F-5F6D-144F-8AB4-D9C2C4CC3E74}" destId="{E190E0AD-4730-C946-96A9-96A33C26CB1C}" srcOrd="1" destOrd="0" presId="urn:microsoft.com/office/officeart/2008/layout/VerticalCircleList"/>
    <dgm:cxn modelId="{039204E4-5125-9F4D-9850-BB393D5F0E92}" type="presParOf" srcId="{E190E0AD-4730-C946-96A9-96A33C26CB1C}" destId="{F0ECE840-F372-8347-8436-CFAFF6CE6810}" srcOrd="0" destOrd="0" presId="urn:microsoft.com/office/officeart/2008/layout/VerticalCircleList"/>
    <dgm:cxn modelId="{27E1D297-D389-BF4E-9E0F-36F953770EE9}" type="presParOf" srcId="{E190E0AD-4730-C946-96A9-96A33C26CB1C}" destId="{3CCA06EF-59C1-2244-8A3A-952C5AE84C0A}" srcOrd="1" destOrd="0" presId="urn:microsoft.com/office/officeart/2008/layout/VerticalCircleList"/>
    <dgm:cxn modelId="{32D5BC03-A8B6-7F4B-AC89-95344151120A}" type="presParOf" srcId="{E190E0AD-4730-C946-96A9-96A33C26CB1C}" destId="{4860EADF-732C-694C-AD8B-26FDC8AFB1ED}" srcOrd="2" destOrd="0" presId="urn:microsoft.com/office/officeart/2008/layout/VerticalCircleList"/>
    <dgm:cxn modelId="{8063FA97-620C-8747-A7C8-FD359E5726BE}" type="presParOf" srcId="{A1F5408F-5F6D-144F-8AB4-D9C2C4CC3E74}" destId="{857C81BA-7907-F545-B667-C313F9670902}" srcOrd="2" destOrd="0" presId="urn:microsoft.com/office/officeart/2008/layout/VerticalCircleList"/>
    <dgm:cxn modelId="{86B9415A-8CFD-6D44-ACE7-5AAAFF75A733}" type="presParOf" srcId="{857C81BA-7907-F545-B667-C313F9670902}" destId="{408AC9E6-CCF6-BC43-BFE2-E3DD278E3529}" srcOrd="0" destOrd="0" presId="urn:microsoft.com/office/officeart/2008/layout/VerticalCircleList"/>
    <dgm:cxn modelId="{547237EB-81AE-244C-AF87-05B6850A8ED9}" type="presParOf" srcId="{857C81BA-7907-F545-B667-C313F9670902}" destId="{75E61BAE-4E2A-5F4B-BED1-7E2025D6E3EF}" srcOrd="1" destOrd="0" presId="urn:microsoft.com/office/officeart/2008/layout/VerticalCircleList"/>
    <dgm:cxn modelId="{ABE3B4BF-2FC5-114D-9D17-BF8FF844B567}" type="presParOf" srcId="{857C81BA-7907-F545-B667-C313F9670902}" destId="{019D00F1-C98A-3540-BD40-7C72A399D1D9}" srcOrd="2" destOrd="0" presId="urn:microsoft.com/office/officeart/2008/layout/Vertical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graphic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graphic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graphic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graphics/layout4.xml><?xml version="1.0" encoding="utf-8"?>
<dgm:layoutDef xmlns:dgm="http://schemas.openxmlformats.org/drawingml/2006/diagram" xmlns:a="http://schemas.openxmlformats.org/drawingml/2006/main" uniqueId="urn:microsoft.com/office/officeart/2005/8/layout/arrow4">
  <dgm:title val=""/>
  <dgm:desc val=""/>
  <dgm:catLst>
    <dgm:cat type="relationship" pri="8000"/>
    <dgm:cat type="process" pri="30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shape xmlns:r="http://schemas.openxmlformats.org/officeDocument/2006/relationships" r:blip="">
      <dgm:adjLst/>
    </dgm:shape>
    <dgm:presOf/>
    <dgm:choose name="Name0">
      <dgm:if name="Name1" func="var" arg="dir" op="equ" val="norm">
        <dgm:choose name="Name2">
          <dgm:if name="Name3" axis="ch" ptType="node" func="cnt" op="lte" val="1">
            <dgm:constrLst>
              <dgm:constr type="primFontSz" for="des" ptType="node" op="equ" val="65"/>
              <dgm:constr type="w" for="ch" forName="upArrow" refType="w" fact="0.33"/>
              <dgm:constr type="h" for="ch" forName="upArrow" refType="h"/>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dgm:constr type="b" for="ch" forName="upArrowText" refType="h" fact="0.48"/>
              <dgm:constr type="l" for="ch" forName="upArrowText" refType="w" refFor="ch" refForName="upArrow" fact="1.03"/>
            </dgm:constrLst>
          </dgm:if>
          <dgm:else name="Name4">
            <dgm:constrLst>
              <dgm:constr type="primFontSz" for="des" ptType="node" op="equ" val="65"/>
              <dgm:constr type="w" for="ch" forName="upArrow" refType="w" fact="0.33"/>
              <dgm:constr type="h" for="ch" forName="upArrow" refType="h" fact="0.48"/>
              <dgm:constr type="b" for="ch" forName="upArrow" refType="h" fact="0.48"/>
              <dgm:constr type="l" for="ch" forName="upArrow"/>
              <dgm:constr type="h" for="ch" forName="upArrow" refType="w" refFor="ch" refForName="upArrow" op="gte" fact="0.75"/>
              <dgm:constr type="w" for="ch" forName="upArrowText" refType="w" fact="0.56"/>
              <dgm:constr type="h" for="ch" forName="upArrowText" refType="h" fact="0.48"/>
              <dgm:constr type="b" for="ch" forName="upArrowText" refType="h" fact="0.48"/>
              <dgm:constr type="l" for="ch" forName="upArrowText" refType="w" refFor="ch" refForName="upArrow" fact="1.03"/>
              <dgm:constr type="w" for="ch" forName="downArrow" refType="w" fact="0.33"/>
              <dgm:constr type="h" for="ch" forName="downArrow" refType="h" fact="0.48"/>
              <dgm:constr type="t" for="ch" forName="downArrow" refType="h" fact="0.52"/>
              <dgm:constr type="l" for="ch" forName="downArrow" refType="w" refFor="ch" refForName="downArrow" fact="0.3"/>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refType="w" refFor="ch" refForName="downArrow" fact="1.33"/>
            </dgm:constrLst>
          </dgm:else>
        </dgm:choose>
      </dgm:if>
      <dgm:else name="Name5">
        <dgm:choose name="Name6">
          <dgm:if name="Name7" axis="ch" ptType="node" func="cnt" op="lte" val="1">
            <dgm:constrLst>
              <dgm:constr type="primFontSz" for="des" ptType="node" op="equ" val="65"/>
              <dgm:constr type="w" for="ch" forName="upArrow" refType="w" fact="0.33"/>
              <dgm:constr type="h" for="ch" forName="upArrow" refType="h"/>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dgm:constr type="t" for="ch" forName="upArrowText"/>
              <dgm:constr type="l" for="ch" forName="upArrowText" refType="w" fact="0.1"/>
            </dgm:constrLst>
          </dgm:if>
          <dgm:else name="Name8">
            <dgm:constrLst>
              <dgm:constr type="primFontSz" for="des" ptType="node" op="equ" val="65"/>
              <dgm:constr type="w" for="ch" forName="upArrow" refType="w" fact="0.33"/>
              <dgm:constr type="h" for="ch" forName="upArrow" refType="h" fact="0.48"/>
              <dgm:constr type="t" for="ch" forName="upArrow"/>
              <dgm:constr type="l" for="ch" forName="upArrow" refType="w" fact="0.67"/>
              <dgm:constr type="h" for="ch" forName="upArrow" refType="w" refFor="ch" refForName="upArrow" op="gte" fact="0.75"/>
              <dgm:constr type="w" for="ch" forName="upArrowText" refType="w" fact="0.56"/>
              <dgm:constr type="h" for="ch" forName="upArrowText" refType="h" fact="0.48"/>
              <dgm:constr type="t" for="ch" forName="upArrowText"/>
              <dgm:constr type="l" for="ch" forName="upArrowText" refType="w" fact="0.1"/>
              <dgm:constr type="w" for="ch" forName="downArrow" refType="w" fact="0.33"/>
              <dgm:constr type="h" for="ch" forName="downArrow" refType="h" fact="0.48"/>
              <dgm:constr type="t" for="ch" forName="downArrow" refType="h" fact="0.52"/>
              <dgm:constr type="l" for="ch" forName="downArrow" refType="w" fact="0.57"/>
              <dgm:constr type="h" for="ch" forName="downArrow" refType="w" refFor="ch" refForName="downArrow" op="gte" fact="0.75"/>
              <dgm:constr type="w" for="ch" forName="downArrowText" refType="w" fact="0.56"/>
              <dgm:constr type="h" for="ch" forName="downArrowText" refType="h" fact="0.48"/>
              <dgm:constr type="t" for="ch" forName="downArrowText" refType="h" fact="0.52"/>
              <dgm:constr type="l" for="ch" forName="downArrowText"/>
            </dgm:constrLst>
          </dgm:else>
        </dgm:choose>
      </dgm:else>
    </dgm:choose>
    <dgm:ruleLst/>
    <dgm:forEach name="Name9" axis="ch" ptType="node" cnt="1">
      <dgm:layoutNode name="upArrow" styleLbl="node1">
        <dgm:alg type="sp"/>
        <dgm:shape xmlns:r="http://schemas.openxmlformats.org/officeDocument/2006/relationships" type="upArrow" r:blip="">
          <dgm:adjLst/>
        </dgm:shape>
        <dgm:presOf/>
        <dgm:constrLst/>
        <dgm:ruleLst/>
      </dgm:layoutNode>
      <dgm:layoutNode name="upArrowText" styleLbl="revTx">
        <dgm:varLst>
          <dgm:chMax val="0"/>
          <dgm:bulletEnabled val="1"/>
        </dgm:varLst>
        <dgm:choose name="Name10">
          <dgm:if name="Name11" axis="root des" ptType="all node" func="maxDepth" op="gt" val="1">
            <dgm:alg type="tx">
              <dgm:param type="parTxLTRAlign" val="l"/>
              <dgm:param type="parTxRTLAlign" val="r"/>
              <dgm:param type="txAnchorVertCh" val="mid"/>
            </dgm:alg>
          </dgm:if>
          <dgm:else name="Name12">
            <dgm:choose name="Name13">
              <dgm:if name="Name14" func="var" arg="dir" op="equ" val="norm">
                <dgm:alg type="tx">
                  <dgm:param type="parTxLTRAlign" val="l"/>
                  <dgm:param type="parTxRTLAlign" val="l"/>
                  <dgm:param type="txAnchorVertCh" val="mid"/>
                </dgm:alg>
              </dgm:if>
              <dgm:else name="Name15">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forEach name="Name16" axis="ch" ptType="node" st="2"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chMax val="0"/>
          <dgm:bulletEnabled val="1"/>
        </dgm:varLst>
        <dgm:choose name="Name17">
          <dgm:if name="Name18" axis="root des" ptType="all node" func="maxDepth" op="gt" val="1">
            <dgm:alg type="tx">
              <dgm:param type="parTxLTRAlign" val="l"/>
              <dgm:param type="parTxRTLAlign" val="r"/>
              <dgm:param type="txAnchorVertCh" val="mid"/>
            </dgm:alg>
          </dgm:if>
          <dgm:else name="Name19">
            <dgm:choose name="Name20">
              <dgm:if name="Name21" func="var" arg="dir" op="equ" val="norm">
                <dgm:alg type="tx">
                  <dgm:param type="parTxLTRAlign" val="l"/>
                  <dgm:param type="parTxRTLAlign" val="l"/>
                  <dgm:param type="txAnchorVertCh" val="mid"/>
                </dgm:alg>
              </dgm:if>
              <dgm:else name="Name22">
                <dgm:alg type="tx">
                  <dgm:param type="parTxLTRAlign" val="r"/>
                  <dgm:param type="parTxRTLAlign" val="r"/>
                  <dgm:param type="txAnchorVertCh" val="mid"/>
                </dgm:alg>
              </dgm:else>
            </dgm:choose>
          </dgm:else>
        </dgm:choose>
        <dgm:shape xmlns:r="http://schemas.openxmlformats.org/officeDocument/2006/relationships" type="rect" r:blip="">
          <dgm:adjLst/>
        </dgm:shape>
        <dgm:presOf axis="desOrSelf" ptType="node"/>
        <dgm:constrLst>
          <dgm:constr type="tMarg"/>
        </dgm:constrLst>
        <dgm:ruleLst>
          <dgm:rule type="primFontSz" val="5" fact="NaN" max="NaN"/>
        </dgm:ruleLst>
      </dgm:layoutNode>
    </dgm:forEach>
  </dgm:layoutNode>
</dgm:layoutDef>
</file>

<file path=ppt/graphics/layout5.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graphics/layout6.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graphic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graphics/layout8.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graphic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graphic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graphic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graphic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graphic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graphic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graphic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graphic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&#65279;<?xml version="1.0" encoding="utf-8"?><Relationships xmlns="http://schemas.openxmlformats.org/package/2006/relationships"><Relationship Type="http://schemas.openxmlformats.org/officeDocument/2006/relationships/theme" Target="/ppt/notesMasters/theme/theme1.xml" Id="R6cd90b114ffb4a9f"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F513146-7CF1-44E5-A72A-979DE181D03E}" type="datetimeFigureOut">
              <a:rPr lang="en-GB"/>
              <a:t>14/05/2024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373FD1-C098-4B45-AF77-A0053CAFB6A5}" type="slidenum">
              <a:rPr lang="en-GB"/>
              <a:t>‹N°›</a:t>
            </a:fld>
            <a:endParaRPr lang="en-GB"/>
          </a:p>
        </p:txBody>
      </p:sp>
    </p:spTree>
    <p:extLst>
      <p:ext uri="{BB962C8B-B14F-4D97-AF65-F5344CB8AC3E}">
        <p14:creationId xmlns:p14="http://schemas.microsoft.com/office/powerpoint/2010/main" val="1340131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Masters/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notesSlides/_rels/notesSlide1.xml.rels>&#65279;<?xml version="1.0" encoding="utf-8"?><Relationships xmlns="http://schemas.openxmlformats.org/package/2006/relationships"><Relationship Type="http://schemas.openxmlformats.org/officeDocument/2006/relationships/slide" Target="/ppt/slides/slide1.xml" Id="R84928c15341849a8" /><Relationship Type="http://schemas.openxmlformats.org/officeDocument/2006/relationships/notesMaster" Target="/ppt/notesMasters/notesMaster1.xml" Id="R97d25cfa1ccd431f" /></Relationships>
</file>

<file path=ppt/notesSlides/_rels/notesSlide10.xml.rels>&#65279;<?xml version="1.0" encoding="utf-8"?><Relationships xmlns="http://schemas.openxmlformats.org/package/2006/relationships"><Relationship Type="http://schemas.openxmlformats.org/officeDocument/2006/relationships/slide" Target="/ppt/slides/slide15.xml" Id="Re01700f211be480a" /><Relationship Type="http://schemas.openxmlformats.org/officeDocument/2006/relationships/notesMaster" Target="/ppt/notesMasters/notesMaster1.xml" Id="R9dcdcf41aa474fec" /></Relationships>
</file>

<file path=ppt/notesSlides/_rels/notesSlide11.xml.rels>&#65279;<?xml version="1.0" encoding="utf-8"?><Relationships xmlns="http://schemas.openxmlformats.org/package/2006/relationships"><Relationship Type="http://schemas.openxmlformats.org/officeDocument/2006/relationships/slide" Target="/ppt/slides/slide16.xml" Id="Re856b93d43bd463d" /><Relationship Type="http://schemas.openxmlformats.org/officeDocument/2006/relationships/notesMaster" Target="/ppt/notesMasters/notesMaster1.xml" Id="R19c8975268f049e6" /></Relationships>
</file>

<file path=ppt/notesSlides/_rels/notesSlide12.xml.rels>&#65279;<?xml version="1.0" encoding="utf-8"?><Relationships xmlns="http://schemas.openxmlformats.org/package/2006/relationships"><Relationship Type="http://schemas.openxmlformats.org/officeDocument/2006/relationships/slide" Target="/ppt/slides/slide17.xml" Id="R44dbb020e3d24c6d" /><Relationship Type="http://schemas.openxmlformats.org/officeDocument/2006/relationships/notesMaster" Target="/ppt/notesMasters/notesMaster1.xml" Id="R40e7752faa234147" /></Relationships>
</file>

<file path=ppt/notesSlides/_rels/notesSlide13.xml.rels>&#65279;<?xml version="1.0" encoding="utf-8"?><Relationships xmlns="http://schemas.openxmlformats.org/package/2006/relationships"><Relationship Type="http://schemas.openxmlformats.org/officeDocument/2006/relationships/slide" Target="/ppt/slides/slide18.xml" Id="Rb4b777f44bc743c4" /><Relationship Type="http://schemas.openxmlformats.org/officeDocument/2006/relationships/notesMaster" Target="/ppt/notesMasters/notesMaster1.xml" Id="R99e9e3ff8c914907" /></Relationships>
</file>

<file path=ppt/notesSlides/_rels/notesSlide14.xml.rels>&#65279;<?xml version="1.0" encoding="utf-8"?><Relationships xmlns="http://schemas.openxmlformats.org/package/2006/relationships"><Relationship Type="http://schemas.openxmlformats.org/officeDocument/2006/relationships/slide" Target="/ppt/slides/slide19.xml" Id="R314f6553e3a5469a" /><Relationship Type="http://schemas.openxmlformats.org/officeDocument/2006/relationships/notesMaster" Target="/ppt/notesMasters/notesMaster1.xml" Id="R1c6428336a8047a9" /></Relationships>
</file>

<file path=ppt/notesSlides/_rels/notesSlide15.xml.rels>&#65279;<?xml version="1.0" encoding="utf-8"?><Relationships xmlns="http://schemas.openxmlformats.org/package/2006/relationships"><Relationship Type="http://schemas.openxmlformats.org/officeDocument/2006/relationships/slide" Target="/ppt/slides/slide20.xml" Id="R8f3095bb245a47d7" /><Relationship Type="http://schemas.openxmlformats.org/officeDocument/2006/relationships/notesMaster" Target="/ppt/notesMasters/notesMaster1.xml" Id="R37bc760ca2944b77" /></Relationships>
</file>

<file path=ppt/notesSlides/_rels/notesSlide16.xml.rels>&#65279;<?xml version="1.0" encoding="utf-8"?><Relationships xmlns="http://schemas.openxmlformats.org/package/2006/relationships"><Relationship Type="http://schemas.openxmlformats.org/officeDocument/2006/relationships/slide" Target="/ppt/slides/slide21.xml" Id="R379e0846bef34ddf" /><Relationship Type="http://schemas.openxmlformats.org/officeDocument/2006/relationships/notesMaster" Target="/ppt/notesMasters/notesMaster1.xml" Id="Ra25b0c3a2b6c4364" /></Relationships>
</file>

<file path=ppt/notesSlides/_rels/notesSlide17.xml.rels>&#65279;<?xml version="1.0" encoding="utf-8"?><Relationships xmlns="http://schemas.openxmlformats.org/package/2006/relationships"><Relationship Type="http://schemas.openxmlformats.org/officeDocument/2006/relationships/slide" Target="/ppt/slides/slide22.xml" Id="R321e7614034540d4" /><Relationship Type="http://schemas.openxmlformats.org/officeDocument/2006/relationships/notesMaster" Target="/ppt/notesMasters/notesMaster1.xml" Id="R2b76f313d8124fd9" /></Relationships>
</file>

<file path=ppt/notesSlides/_rels/notesSlide18.xml.rels>&#65279;<?xml version="1.0" encoding="utf-8"?><Relationships xmlns="http://schemas.openxmlformats.org/package/2006/relationships"><Relationship Type="http://schemas.openxmlformats.org/officeDocument/2006/relationships/slide" Target="/ppt/slides/slide23.xml" Id="R695e732dff6842ca" /><Relationship Type="http://schemas.openxmlformats.org/officeDocument/2006/relationships/notesMaster" Target="/ppt/notesMasters/notesMaster1.xml" Id="R833dcaabeca94b08" /></Relationships>
</file>

<file path=ppt/notesSlides/_rels/notesSlide19.xml.rels>&#65279;<?xml version="1.0" encoding="utf-8"?><Relationships xmlns="http://schemas.openxmlformats.org/package/2006/relationships"><Relationship Type="http://schemas.openxmlformats.org/officeDocument/2006/relationships/slide" Target="/ppt/slides/slide24.xml" Id="R94a97bf400ef42be" /><Relationship Type="http://schemas.openxmlformats.org/officeDocument/2006/relationships/notesMaster" Target="/ppt/notesMasters/notesMaster1.xml" Id="R98a0c32b8ac54dd1" /></Relationships>
</file>

<file path=ppt/notesSlides/_rels/notesSlide2.xml.rels>&#65279;<?xml version="1.0" encoding="utf-8"?><Relationships xmlns="http://schemas.openxmlformats.org/package/2006/relationships"><Relationship Type="http://schemas.openxmlformats.org/officeDocument/2006/relationships/slide" Target="/ppt/slides/slide3.xml" Id="R68e14a8145564e0d" /><Relationship Type="http://schemas.openxmlformats.org/officeDocument/2006/relationships/notesMaster" Target="/ppt/notesMasters/notesMaster1.xml" Id="R93a2ba5098ee46c6" /></Relationships>
</file>

<file path=ppt/notesSlides/_rels/notesSlide20.xml.rels>&#65279;<?xml version="1.0" encoding="utf-8"?><Relationships xmlns="http://schemas.openxmlformats.org/package/2006/relationships"><Relationship Type="http://schemas.openxmlformats.org/officeDocument/2006/relationships/slide" Target="/ppt/slides/slide65.xml" Id="Rf20689667ba54bea" /><Relationship Type="http://schemas.openxmlformats.org/officeDocument/2006/relationships/notesMaster" Target="/ppt/notesMasters/notesMaster1.xml" Id="Rdd9ca5d9d4f54cd7" /></Relationships>
</file>

<file path=ppt/notesSlides/_rels/notesSlide21.xml.rels>&#65279;<?xml version="1.0" encoding="utf-8"?><Relationships xmlns="http://schemas.openxmlformats.org/package/2006/relationships"><Relationship Type="http://schemas.openxmlformats.org/officeDocument/2006/relationships/slide" Target="/ppt/slides/slide67.xml" Id="R1a05cd1061944fa2" /><Relationship Type="http://schemas.openxmlformats.org/officeDocument/2006/relationships/notesMaster" Target="/ppt/notesMasters/notesMaster1.xml" Id="R8efa337919c348cd" /></Relationships>
</file>

<file path=ppt/notesSlides/_rels/notesSlide22.xml.rels>&#65279;<?xml version="1.0" encoding="utf-8"?><Relationships xmlns="http://schemas.openxmlformats.org/package/2006/relationships"><Relationship Type="http://schemas.openxmlformats.org/officeDocument/2006/relationships/slide" Target="/ppt/slides/slide72.xml" Id="Rd9b6b2b1300c4ba7" /><Relationship Type="http://schemas.openxmlformats.org/officeDocument/2006/relationships/notesMaster" Target="/ppt/notesMasters/notesMaster1.xml" Id="R534fd81188a34ba3" /></Relationships>
</file>

<file path=ppt/notesSlides/_rels/notesSlide23.xml.rels>&#65279;<?xml version="1.0" encoding="utf-8"?><Relationships xmlns="http://schemas.openxmlformats.org/package/2006/relationships"><Relationship Type="http://schemas.openxmlformats.org/officeDocument/2006/relationships/slide" Target="/ppt/slides/slide74.xml" Id="R9ccc4cdcfa3340a1" /><Relationship Type="http://schemas.openxmlformats.org/officeDocument/2006/relationships/notesMaster" Target="/ppt/notesMasters/notesMaster1.xml" Id="R5bc0a49b22234176" /></Relationships>
</file>

<file path=ppt/notesSlides/_rels/notesSlide24.xml.rels>&#65279;<?xml version="1.0" encoding="utf-8"?><Relationships xmlns="http://schemas.openxmlformats.org/package/2006/relationships"><Relationship Type="http://schemas.openxmlformats.org/officeDocument/2006/relationships/slide" Target="/ppt/slides/slide76.xml" Id="R1622e2afb58041fd" /><Relationship Type="http://schemas.openxmlformats.org/officeDocument/2006/relationships/notesMaster" Target="/ppt/notesMasters/notesMaster1.xml" Id="R63708e6eeb1f449d" /></Relationships>
</file>

<file path=ppt/notesSlides/_rels/notesSlide3.xml.rels>&#65279;<?xml version="1.0" encoding="utf-8"?><Relationships xmlns="http://schemas.openxmlformats.org/package/2006/relationships"><Relationship Type="http://schemas.openxmlformats.org/officeDocument/2006/relationships/slide" Target="/ppt/slides/slide4.xml" Id="R83e35c4f9a664875" /><Relationship Type="http://schemas.openxmlformats.org/officeDocument/2006/relationships/notesMaster" Target="/ppt/notesMasters/notesMaster1.xml" Id="R719020004f5c400b" /></Relationships>
</file>

<file path=ppt/notesSlides/_rels/notesSlide4.xml.rels>&#65279;<?xml version="1.0" encoding="utf-8"?><Relationships xmlns="http://schemas.openxmlformats.org/package/2006/relationships"><Relationship Type="http://schemas.openxmlformats.org/officeDocument/2006/relationships/slide" Target="/ppt/slides/slide5.xml" Id="R393ac577829b4986" /><Relationship Type="http://schemas.openxmlformats.org/officeDocument/2006/relationships/notesMaster" Target="/ppt/notesMasters/notesMaster1.xml" Id="Ree29cd183729416a" /></Relationships>
</file>

<file path=ppt/notesSlides/_rels/notesSlide5.xml.rels>&#65279;<?xml version="1.0" encoding="utf-8"?><Relationships xmlns="http://schemas.openxmlformats.org/package/2006/relationships"><Relationship Type="http://schemas.openxmlformats.org/officeDocument/2006/relationships/slide" Target="/ppt/slides/slide6.xml" Id="Rc7c92cde570346d3" /><Relationship Type="http://schemas.openxmlformats.org/officeDocument/2006/relationships/notesMaster" Target="/ppt/notesMasters/notesMaster1.xml" Id="R2c23c554274d49bc" /></Relationships>
</file>

<file path=ppt/notesSlides/_rels/notesSlide6.xml.rels>&#65279;<?xml version="1.0" encoding="utf-8"?><Relationships xmlns="http://schemas.openxmlformats.org/package/2006/relationships"><Relationship Type="http://schemas.openxmlformats.org/officeDocument/2006/relationships/slide" Target="/ppt/slides/slide7.xml" Id="R8fd94b354dc54679" /><Relationship Type="http://schemas.openxmlformats.org/officeDocument/2006/relationships/notesMaster" Target="/ppt/notesMasters/notesMaster1.xml" Id="R78a357ecdaee4056" /></Relationships>
</file>

<file path=ppt/notesSlides/_rels/notesSlide7.xml.rels>&#65279;<?xml version="1.0" encoding="utf-8"?><Relationships xmlns="http://schemas.openxmlformats.org/package/2006/relationships"><Relationship Type="http://schemas.openxmlformats.org/officeDocument/2006/relationships/slide" Target="/ppt/slides/slide8.xml" Id="R08173cc75d6944cd" /><Relationship Type="http://schemas.openxmlformats.org/officeDocument/2006/relationships/notesMaster" Target="/ppt/notesMasters/notesMaster1.xml" Id="Re0fd549d86bf42bb" /></Relationships>
</file>

<file path=ppt/notesSlides/_rels/notesSlide8.xml.rels>&#65279;<?xml version="1.0" encoding="utf-8"?><Relationships xmlns="http://schemas.openxmlformats.org/package/2006/relationships"><Relationship Type="http://schemas.openxmlformats.org/officeDocument/2006/relationships/slide" Target="/ppt/slides/slide9.xml" Id="R2a18b8e40509493b" /><Relationship Type="http://schemas.openxmlformats.org/officeDocument/2006/relationships/notesMaster" Target="/ppt/notesMasters/notesMaster1.xml" Id="Rccfa59da9e924e83" /></Relationships>
</file>

<file path=ppt/notesSlides/_rels/notesSlide9.xml.rels>&#65279;<?xml version="1.0" encoding="utf-8"?><Relationships xmlns="http://schemas.openxmlformats.org/package/2006/relationships"><Relationship Type="http://schemas.openxmlformats.org/officeDocument/2006/relationships/slide" Target="/ppt/slides/slide14.xml" Id="R48edaed1297b400a" /><Relationship Type="http://schemas.openxmlformats.org/officeDocument/2006/relationships/notesMaster" Target="/ppt/notesMasters/notesMaster1.xml" Id="R6214e8f9afd9401b"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project has received funding from the European Union’s Horizon 2020 research and innovation programme under grant agreement n°823744 - </a:t>
            </a:r>
            <a:r>
              <a:rPr lang="en-GB" dirty="0" err="1"/>
              <a:t>ManaGlobal</a:t>
            </a:r>
            <a:r>
              <a:rPr lang="en-GB" dirty="0"/>
              <a:t> </a:t>
            </a:r>
            <a:r>
              <a:rPr lang="en-GB" dirty="0" err="1"/>
              <a:t>ManaGlobal</a:t>
            </a:r>
            <a:r>
              <a:rPr lang="en-GB" dirty="0"/>
              <a:t> is an innovative research project (RISE). It seeks to explore the type of management approaches that are practiced in selected African and Arab countries. The aim of </a:t>
            </a:r>
            <a:r>
              <a:rPr lang="en-GB" dirty="0" err="1"/>
              <a:t>ManaGlobal</a:t>
            </a:r>
            <a:r>
              <a:rPr lang="en-GB" dirty="0"/>
              <a:t> is to contribute to a </a:t>
            </a:r>
            <a:r>
              <a:rPr lang="en-GB" dirty="0" err="1"/>
              <a:t>toplevel</a:t>
            </a:r>
            <a:r>
              <a:rPr lang="en-GB" dirty="0"/>
              <a:t> North-South cooperation through the development of a pioneering collaborative and networking team of African, Arab and European scholars and practitioners including business leaders, managers and institutional decisionmakers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1B04D6-CE5F-40AB-AC2A-EB34B9FD5E19}"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4810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Dans un contexte de ralentissement</a:t>
            </a:r>
            <a:r>
              <a:rPr lang="fr-FR" baseline="0" dirty="0"/>
              <a:t> économique, la crise de la COVID-19 a entrainé une explosion du commerce électronique et une accélération de la transformation numérique.</a:t>
            </a:r>
          </a:p>
          <a:p>
            <a:r>
              <a:rPr lang="fr-FR" baseline="0" dirty="0"/>
              <a:t>Selon le rapport de la CNUCED, la part du commerce électronique dans le commerce de détail mondial est passée de 14% en 2019 à environ 17% en 2020. Une augmentation de 3 points de pourcentage en 1 an.</a:t>
            </a:r>
            <a:endParaRPr lang="fr-FR" dirty="0"/>
          </a:p>
        </p:txBody>
      </p:sp>
      <p:sp>
        <p:nvSpPr>
          <p:cNvPr id="4" name="Espace réservé du numéro de diapositive 3"/>
          <p:cNvSpPr>
            <a:spLocks noGrp="1"/>
          </p:cNvSpPr>
          <p:nvPr>
            <p:ph type="sldNum" sz="quarter" idx="10"/>
          </p:nvPr>
        </p:nvSpPr>
        <p:spPr/>
        <p:txBody>
          <a:bodyPr/>
          <a:lstStyle/>
          <a:p>
            <a:fld id="{A22332FF-C948-4C07-A095-7D22F22CCFF9}" type="slidenum">
              <a:rPr lang="fr-FR"/>
              <a:t>3</a:t>
            </a:fld>
            <a:endParaRPr lang="fr-FR"/>
          </a:p>
        </p:txBody>
      </p:sp>
    </p:spTree>
    <p:extLst>
      <p:ext uri="{BB962C8B-B14F-4D97-AF65-F5344CB8AC3E}">
        <p14:creationId xmlns:p14="http://schemas.microsoft.com/office/powerpoint/2010/main" val="1597870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a:t>
            </a:r>
            <a:r>
              <a:rPr lang="fr-FR" baseline="0" dirty="0"/>
              <a:t> choc de la pandémie de la Covid-19 et les périodes de confinement ont également amené des profondes mutation de nos modes de travail. Par exemple, avant la crise sanitaire, le télétravail ne concernait que 4% des salariés en France, contre un peu plus de 25% en 2020. Ce phénomène n’est bien sûr pas spécifique à la France mais a concerné tous les pays. Le télétravail, souvent plébiscité par les employés concernés, pourrait ainsi perdurer et amener des gains potentiellement importants pour ces derniers mais également pour les entreprises.</a:t>
            </a:r>
            <a:endParaRPr lang="fr-FR" dirty="0"/>
          </a:p>
        </p:txBody>
      </p:sp>
      <p:sp>
        <p:nvSpPr>
          <p:cNvPr id="4" name="Espace réservé du numéro de diapositive 3"/>
          <p:cNvSpPr>
            <a:spLocks noGrp="1"/>
          </p:cNvSpPr>
          <p:nvPr>
            <p:ph type="sldNum" sz="quarter" idx="10"/>
          </p:nvPr>
        </p:nvSpPr>
        <p:spPr/>
        <p:txBody>
          <a:bodyPr/>
          <a:lstStyle/>
          <a:p>
            <a:fld id="{A22332FF-C948-4C07-A095-7D22F22CCFF9}" type="slidenum">
              <a:rPr lang="fr-FR"/>
              <a:t>4</a:t>
            </a:fld>
            <a:endParaRPr lang="fr-FR"/>
          </a:p>
        </p:txBody>
      </p:sp>
    </p:spTree>
    <p:extLst>
      <p:ext uri="{BB962C8B-B14F-4D97-AF65-F5344CB8AC3E}">
        <p14:creationId xmlns:p14="http://schemas.microsoft.com/office/powerpoint/2010/main" val="3268317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Il existe des hétérogénéités entre les entreprises en ce qui concerne l’adoption des technologies </a:t>
            </a:r>
            <a:r>
              <a:rPr lang="fr-FR" dirty="0" err="1"/>
              <a:t>numériq</a:t>
            </a:r>
            <a:r>
              <a:rPr lang="fr-FR" dirty="0"/>
              <a:t> pendant la pandémie de COVID-19. Les travaux existants ont examiné ses facteurs explicatifs tels que les différences de capacités </a:t>
            </a:r>
            <a:r>
              <a:rPr lang="fr-FR" dirty="0" err="1"/>
              <a:t>informatiq</a:t>
            </a:r>
            <a:r>
              <a:rPr lang="fr-FR" dirty="0"/>
              <a:t>, tant au niveau de l’entreprise qu’au niveau </a:t>
            </a:r>
            <a:r>
              <a:rPr lang="fr-FR" dirty="0" err="1"/>
              <a:t>géographiq</a:t>
            </a:r>
            <a:r>
              <a:rPr lang="fr-FR" dirty="0"/>
              <a:t>. Cdt, très peu d’attention a été accordée au rôle du sexe des dirigeants d’entreprises dans l’analyse de l’adoption des technologies numériques. Or, selon les principes de la théorie des échelons supérieurs, ce sont les caractéristiques de l’équipe de direction qui définissent la vision à l’origine de choix </a:t>
            </a:r>
            <a:r>
              <a:rPr lang="fr-FR" dirty="0" err="1"/>
              <a:t>stratégiq</a:t>
            </a:r>
            <a:r>
              <a:rPr lang="fr-FR" dirty="0"/>
              <a:t> et donc de la performance de l’entreprise.</a:t>
            </a:r>
          </a:p>
        </p:txBody>
      </p:sp>
      <p:sp>
        <p:nvSpPr>
          <p:cNvPr id="4" name="Espace réservé du numéro de diapositive 3"/>
          <p:cNvSpPr>
            <a:spLocks noGrp="1"/>
          </p:cNvSpPr>
          <p:nvPr>
            <p:ph type="sldNum" sz="quarter" idx="10"/>
          </p:nvPr>
        </p:nvSpPr>
        <p:spPr/>
        <p:txBody>
          <a:bodyPr/>
          <a:lstStyle/>
          <a:p>
            <a:fld id="{A22332FF-C948-4C07-A095-7D22F22CCFF9}" type="slidenum">
              <a:rPr lang="fr-FR"/>
              <a:t>5</a:t>
            </a:fld>
            <a:endParaRPr lang="fr-FR"/>
          </a:p>
        </p:txBody>
      </p:sp>
    </p:spTree>
    <p:extLst>
      <p:ext uri="{BB962C8B-B14F-4D97-AF65-F5344CB8AC3E}">
        <p14:creationId xmlns:p14="http://schemas.microsoft.com/office/powerpoint/2010/main" val="3128793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dirty="0"/>
              <a:t>Les facteurs de demande affectent le niveau d’attractivité des différentes technologies numériques pendant la pandémie, déterminant ainsi le succès des innovations dans un domaine. Une demande accrue de technologies numériques peut résulter de capacités informatiques plus fortes.</a:t>
            </a:r>
          </a:p>
          <a:p>
            <a:r>
              <a:rPr lang="fr-FR" sz="1000" dirty="0"/>
              <a:t>Les facteurs d’offre sont principalement des conditions d’accessibilité au réseau de qualité et aux investissements technologiques au sein des entreprises. Au-delà des forces de l’offre et de la demande, les caractéristiques des cadres supérieurs influencent l’adoption des technologies numériques. La « théorie des échelons supérieurs » développée par </a:t>
            </a:r>
            <a:r>
              <a:rPr lang="fr-FR" sz="1000" dirty="0" err="1"/>
              <a:t>Hambrick</a:t>
            </a:r>
            <a:r>
              <a:rPr lang="fr-FR" sz="1000" dirty="0"/>
              <a:t> et </a:t>
            </a:r>
            <a:r>
              <a:rPr lang="fr-FR" sz="1000" dirty="0" err="1"/>
              <a:t>Mason</a:t>
            </a:r>
            <a:r>
              <a:rPr lang="fr-FR" sz="1000" dirty="0"/>
              <a:t> (1984) postule que les résultats de l’entreprise seraient le reflet des caractéristiques démographiques et cognitives de ses principaux dirigeants</a:t>
            </a:r>
            <a:r>
              <a:rPr lang="fr-FR" sz="1000" baseline="0" dirty="0"/>
              <a:t> telles que</a:t>
            </a:r>
            <a:r>
              <a:rPr lang="fr-FR" sz="1000" dirty="0"/>
              <a:t> l’âge, le sexe et l’expérience. Ces facteurs jouent donc un rôle essentiel dans la décision d’adoption et l’utilisation des nouvelles technologies.</a:t>
            </a:r>
          </a:p>
        </p:txBody>
      </p:sp>
      <p:sp>
        <p:nvSpPr>
          <p:cNvPr id="4" name="Espace réservé du numéro de diapositive 3"/>
          <p:cNvSpPr>
            <a:spLocks noGrp="1"/>
          </p:cNvSpPr>
          <p:nvPr>
            <p:ph type="sldNum" sz="quarter" idx="10"/>
          </p:nvPr>
        </p:nvSpPr>
        <p:spPr/>
        <p:txBody>
          <a:bodyPr/>
          <a:lstStyle/>
          <a:p>
            <a:fld id="{A22332FF-C948-4C07-A095-7D22F22CCFF9}" type="slidenum">
              <a:rPr lang="fr-FR"/>
              <a:t>6</a:t>
            </a:fld>
            <a:endParaRPr lang="fr-FR"/>
          </a:p>
        </p:txBody>
      </p:sp>
    </p:spTree>
    <p:extLst>
      <p:ext uri="{BB962C8B-B14F-4D97-AF65-F5344CB8AC3E}">
        <p14:creationId xmlns:p14="http://schemas.microsoft.com/office/powerpoint/2010/main" val="835618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 choix d’investir dans les technologies numériques au milieu d’une double crise (économique et sanitaire) reflète un goût du risque relativement élevé. Des recherches antérieures ont mis en évidence l’influence du genre sur la prise de risque, les hommes chefs d’entreprise ayant un goût plus prononcé pour le risque que les femmes chefs d’entreprise. Par exemple, en utilisant les données des entreprises européennes, certains</a:t>
            </a:r>
            <a:r>
              <a:rPr lang="fr-FR" baseline="0" dirty="0"/>
              <a:t> auteurs</a:t>
            </a:r>
            <a:r>
              <a:rPr lang="fr-FR" dirty="0"/>
              <a:t> ont montré que les femmes chefs d’entreprise dirigent plus des structures moins risquées. </a:t>
            </a:r>
          </a:p>
          <a:p>
            <a:r>
              <a:rPr lang="fr-FR" dirty="0"/>
              <a:t>L’aversion au risque chez les femmes chefs d’entreprise pourrait être particulièrement élevée en période de crise et d’incertitude. Nous formulons donc les hypothèses suivantes:</a:t>
            </a:r>
          </a:p>
        </p:txBody>
      </p:sp>
      <p:sp>
        <p:nvSpPr>
          <p:cNvPr id="4" name="Espace réservé du numéro de diapositive 3"/>
          <p:cNvSpPr>
            <a:spLocks noGrp="1"/>
          </p:cNvSpPr>
          <p:nvPr>
            <p:ph type="sldNum" sz="quarter" idx="10"/>
          </p:nvPr>
        </p:nvSpPr>
        <p:spPr/>
        <p:txBody>
          <a:bodyPr/>
          <a:lstStyle/>
          <a:p>
            <a:fld id="{A22332FF-C948-4C07-A095-7D22F22CCFF9}" type="slidenum">
              <a:rPr lang="fr-FR"/>
              <a:t>7</a:t>
            </a:fld>
            <a:endParaRPr lang="fr-FR"/>
          </a:p>
        </p:txBody>
      </p:sp>
    </p:spTree>
    <p:extLst>
      <p:ext uri="{BB962C8B-B14F-4D97-AF65-F5344CB8AC3E}">
        <p14:creationId xmlns:p14="http://schemas.microsoft.com/office/powerpoint/2010/main" val="7002108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Notre étude contribue à la littérature de la manière suivante. D’une part, cette</a:t>
            </a:r>
            <a:r>
              <a:rPr lang="fr-FR" baseline="0" dirty="0"/>
              <a:t> étude</a:t>
            </a:r>
            <a:r>
              <a:rPr lang="fr-FR" dirty="0"/>
              <a:t> contribue à la littérature encore rare sur la relation entre le sexe du dirigeant et l’adoption des technologies numériques.</a:t>
            </a:r>
          </a:p>
          <a:p>
            <a:r>
              <a:rPr lang="fr-FR" dirty="0"/>
              <a:t>D’autre part, notre article contribue à la littérature qui cherche à comprendre les facteurs qui expliquent l’adoption des technologies par les entreprises pendant la pandémie, jusqu’à maintenant fortement dominée par les études dans les pays développés ou émergents. En analysant les données camerounaises, notre étude participe ainsi à la réflexion pour une première fois sur le cas d’un pays d’Afrique subsaharienne.</a:t>
            </a:r>
          </a:p>
        </p:txBody>
      </p:sp>
      <p:sp>
        <p:nvSpPr>
          <p:cNvPr id="4" name="Espace réservé du numéro de diapositive 3"/>
          <p:cNvSpPr>
            <a:spLocks noGrp="1"/>
          </p:cNvSpPr>
          <p:nvPr>
            <p:ph type="sldNum" sz="quarter" idx="10"/>
          </p:nvPr>
        </p:nvSpPr>
        <p:spPr/>
        <p:txBody>
          <a:bodyPr/>
          <a:lstStyle/>
          <a:p>
            <a:fld id="{A22332FF-C948-4C07-A095-7D22F22CCFF9}" type="slidenum">
              <a:rPr lang="fr-FR"/>
              <a:t>8</a:t>
            </a:fld>
            <a:endParaRPr lang="fr-FR"/>
          </a:p>
        </p:txBody>
      </p:sp>
    </p:spTree>
    <p:extLst>
      <p:ext uri="{BB962C8B-B14F-4D97-AF65-F5344CB8AC3E}">
        <p14:creationId xmlns:p14="http://schemas.microsoft.com/office/powerpoint/2010/main" val="13647044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Les données utilisées proviennent de l’enquête du Ministère des Petites et Moyennes Entreprises, de l’Economie Sociale et de l’Artisanat réalisée auprès des PME sur la période du 15 Avril au 15 Mai 2020 et du 15 janvier au 15 février 2021 couvrant les activités du 1er et 2nd semestre 2020. L’enquête du premier semestre a concerné 261 entreprises alors que celle de second semestre a pris en compte 297 entreprises. Ce qui fait un total de 558 entreprises.</a:t>
            </a:r>
            <a:r>
              <a:rPr lang="fr-FR" baseline="0" dirty="0"/>
              <a:t> </a:t>
            </a:r>
            <a:endParaRPr lang="fr-FR" dirty="0"/>
          </a:p>
        </p:txBody>
      </p:sp>
      <p:sp>
        <p:nvSpPr>
          <p:cNvPr id="4" name="Espace réservé du numéro de diapositive 3"/>
          <p:cNvSpPr>
            <a:spLocks noGrp="1"/>
          </p:cNvSpPr>
          <p:nvPr>
            <p:ph type="sldNum" sz="quarter" idx="10"/>
          </p:nvPr>
        </p:nvSpPr>
        <p:spPr/>
        <p:txBody>
          <a:bodyPr/>
          <a:lstStyle/>
          <a:p>
            <a:fld id="{A22332FF-C948-4C07-A095-7D22F22CCFF9}" type="slidenum">
              <a:rPr lang="fr-FR"/>
              <a:t>9</a:t>
            </a:fld>
            <a:endParaRPr lang="fr-FR"/>
          </a:p>
        </p:txBody>
      </p:sp>
    </p:spTree>
    <p:extLst>
      <p:ext uri="{BB962C8B-B14F-4D97-AF65-F5344CB8AC3E}">
        <p14:creationId xmlns:p14="http://schemas.microsoft.com/office/powerpoint/2010/main" val="35584636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t>
            </a:r>
            <a:r>
              <a:rPr lang="fr-FR" dirty="0" err="1"/>
              <a:t>Sexe〗_i</a:t>
            </a:r>
            <a:r>
              <a:rPr lang="fr-FR" dirty="0"/>
              <a:t> représente le sexe du dirigeant de l’entreprise, Xi les variables explicatives et α et β représentent les coefficients qui seront estimés</a:t>
            </a:r>
          </a:p>
        </p:txBody>
      </p:sp>
      <p:sp>
        <p:nvSpPr>
          <p:cNvPr id="4" name="Espace réservé du numéro de diapositive 3"/>
          <p:cNvSpPr>
            <a:spLocks noGrp="1"/>
          </p:cNvSpPr>
          <p:nvPr>
            <p:ph type="sldNum" sz="quarter" idx="10"/>
          </p:nvPr>
        </p:nvSpPr>
        <p:spPr/>
        <p:txBody>
          <a:bodyPr/>
          <a:lstStyle/>
          <a:p>
            <a:fld id="{A22332FF-C948-4C07-A095-7D22F22CCFF9}" type="slidenum">
              <a:rPr lang="fr-FR"/>
              <a:t>10</a:t>
            </a:fld>
            <a:endParaRPr lang="fr-FR"/>
          </a:p>
        </p:txBody>
      </p:sp>
    </p:spTree>
    <p:extLst>
      <p:ext uri="{BB962C8B-B14F-4D97-AF65-F5344CB8AC3E}">
        <p14:creationId xmlns:p14="http://schemas.microsoft.com/office/powerpoint/2010/main" val="4222109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Les résultats de la colonne 1 montrent que l’adoption du travail à distance est significativement plus faible dans les entreprises ayant une femme comme dirigeant. Ce résultat confirme ceux déjà mis en évidence par </a:t>
            </a:r>
            <a:r>
              <a:rPr lang="fr-FR" dirty="0" err="1"/>
              <a:t>Lashitew</a:t>
            </a:r>
            <a:r>
              <a:rPr lang="fr-FR" dirty="0"/>
              <a:t> (2023) à partir d’un échantillon de 44 pays. Les effets marginaux montrent que, par rapport aux entreprises dirigées par des hommes, la probabilité d’adopter le travail à distance diminue de 8 points pour les entreprises dirigées par des femmes.  Ce résultat soutient notre première hypothèse selon laquelle les entreprises dirigées par des femmes sont moins susceptibles d’adopter le travail à distance pendant la pandémie de COVID-19. Cependant, les résultats montrent qu’il n’y a pas de différence significative entre les entreprises dirigées par les femmes et celles dirigées par des hommes en ce qui concerne l’adoption du commerce électronique.</a:t>
            </a:r>
          </a:p>
        </p:txBody>
      </p:sp>
      <p:sp>
        <p:nvSpPr>
          <p:cNvPr id="4" name="Espace réservé du numéro de diapositive 3"/>
          <p:cNvSpPr>
            <a:spLocks noGrp="1"/>
          </p:cNvSpPr>
          <p:nvPr>
            <p:ph type="sldNum" sz="quarter" idx="10"/>
          </p:nvPr>
        </p:nvSpPr>
        <p:spPr/>
        <p:txBody>
          <a:bodyPr/>
          <a:lstStyle/>
          <a:p>
            <a:fld id="{A22332FF-C948-4C07-A095-7D22F22CCFF9}" type="slidenum">
              <a:rPr lang="fr-FR"/>
              <a:t>11</a:t>
            </a:fld>
            <a:endParaRPr lang="fr-FR"/>
          </a:p>
        </p:txBody>
      </p:sp>
    </p:spTree>
    <p:extLst>
      <p:ext uri="{BB962C8B-B14F-4D97-AF65-F5344CB8AC3E}">
        <p14:creationId xmlns:p14="http://schemas.microsoft.com/office/powerpoint/2010/main" val="5231100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Notre résultat</a:t>
            </a:r>
            <a:r>
              <a:rPr lang="fr-FR" baseline="0" dirty="0"/>
              <a:t> peut être expliqué par le fait que </a:t>
            </a:r>
            <a:r>
              <a:rPr lang="fr-FR" dirty="0"/>
              <a:t>les hommes choisissent généralement des objectifs, telles que l’affirmation de soi, l’agressivité et l’autonomie, tandis que les femmes affichent des qualités pro-sociales et communautaires telles que la connectivité, la gentillesse et la bienveillance. Les travaux en psychologie mettent en avant le rôle de l’émotion dans l’explication de ces différences : les hommes ont tendance à avoir une confiance excessive en leurs propres capacités, ce qui augmente potentiellement leur goût du risque. En revanche, les femmes ont généralement des réactions affectives plus fortes, comme la peur et la colère, en cas de résultats négatifs, ce qui pourrait considérablement augmenter leur aversion au risque. En outre, l’initiation pour la fille à se préoccuper des autres pourrait conduire à un leadership féminin conservateur et réticent à remettre en question et à transformer les pratiques </a:t>
            </a:r>
            <a:r>
              <a:rPr lang="fr-FR"/>
              <a:t>de</a:t>
            </a:r>
            <a:r>
              <a:rPr lang="fr-FR" baseline="0"/>
              <a:t> travail</a:t>
            </a:r>
            <a:r>
              <a:rPr lang="fr-FR"/>
              <a:t> </a:t>
            </a:r>
            <a:r>
              <a:rPr lang="fr-FR" dirty="0"/>
              <a:t>établies.</a:t>
            </a:r>
          </a:p>
        </p:txBody>
      </p:sp>
      <p:sp>
        <p:nvSpPr>
          <p:cNvPr id="4" name="Espace réservé du numéro de diapositive 3"/>
          <p:cNvSpPr>
            <a:spLocks noGrp="1"/>
          </p:cNvSpPr>
          <p:nvPr>
            <p:ph type="sldNum" sz="quarter" idx="10"/>
          </p:nvPr>
        </p:nvSpPr>
        <p:spPr/>
        <p:txBody>
          <a:bodyPr/>
          <a:lstStyle/>
          <a:p>
            <a:fld id="{A22332FF-C948-4C07-A095-7D22F22CCFF9}" type="slidenum">
              <a:rPr lang="fr-FR"/>
              <a:t>12</a:t>
            </a:fld>
            <a:endParaRPr lang="fr-FR"/>
          </a:p>
        </p:txBody>
      </p:sp>
    </p:spTree>
    <p:extLst>
      <p:ext uri="{BB962C8B-B14F-4D97-AF65-F5344CB8AC3E}">
        <p14:creationId xmlns:p14="http://schemas.microsoft.com/office/powerpoint/2010/main" val="403038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F1F1F"/>
                </a:solidFill>
                <a:effectLst/>
                <a:latin typeface="Google Sans"/>
              </a:rPr>
              <a:t>Professional is a broad term encompassing conduct that's expected in a work setting. It goes beyond just doing your job and extends to how you interact with colleagues, clients, and the organization as a whole. The specifics can vary depending on the industry, company culture, and your individual role, but some general principles </a:t>
            </a:r>
            <a:r>
              <a:rPr lang="en-GB" b="0" i="0" dirty="0" err="1">
                <a:solidFill>
                  <a:srgbClr val="1F1F1F"/>
                </a:solidFill>
                <a:effectLst/>
                <a:latin typeface="Google Sans"/>
              </a:rPr>
              <a:t>apply:</a:t>
            </a:r>
            <a:r>
              <a:rPr lang="en-GB" sz="1200" dirty="0" err="1">
                <a:effectLst/>
                <a:latin typeface="Times New Roman" panose="02020603050405020304" pitchFamily="18" charset="0"/>
                <a:ea typeface="Calibri" panose="020F0502020204030204" pitchFamily="34" charset="0"/>
                <a:cs typeface="Times New Roman" panose="02020603050405020304" pitchFamily="18" charset="0"/>
              </a:rPr>
              <a:t>Belief</a:t>
            </a:r>
            <a:r>
              <a:rPr lang="en-GB" sz="1200" dirty="0">
                <a:effectLst/>
                <a:latin typeface="Times New Roman" panose="02020603050405020304" pitchFamily="18" charset="0"/>
                <a:ea typeface="Calibri" panose="020F0502020204030204" pitchFamily="34" charset="0"/>
                <a:cs typeface="Times New Roman" panose="02020603050405020304" pitchFamily="18" charset="0"/>
              </a:rPr>
              <a:t> in Public Service, professional autonomy, professional commitment, Belief in Self-regulation, </a:t>
            </a:r>
            <a:r>
              <a:rPr lang="en-GB" sz="1200" kern="0" dirty="0">
                <a:effectLst/>
                <a:latin typeface="Times New Roman" panose="02020603050405020304" pitchFamily="18" charset="0"/>
                <a:ea typeface="Calibri" panose="020F0502020204030204" pitchFamily="34" charset="0"/>
              </a:rPr>
              <a:t>Professional Organization as a Major Referent</a:t>
            </a:r>
            <a:endParaRPr lang="en-GB" b="0" i="0" dirty="0">
              <a:solidFill>
                <a:srgbClr val="1F1F1F"/>
              </a:solidFill>
              <a:effectLst/>
              <a:latin typeface="Google Sans"/>
            </a:endParaRPr>
          </a:p>
          <a:p>
            <a:endParaRPr lang="en-GB" b="0" i="0" dirty="0">
              <a:solidFill>
                <a:srgbClr val="1F1F1F"/>
              </a:solidFill>
              <a:effectLst/>
              <a:latin typeface="Google San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37BE-C303-496D-B5CD-85F2937540F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6213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C3A5CA-5637-45A7-887E-9146A1BBE68B}" type="slidenum">
              <a:rPr lang="fr-FR"/>
              <a:t>1</a:t>
            </a:fld>
            <a:endParaRPr lang="fr-FR"/>
          </a:p>
        </p:txBody>
      </p:sp>
    </p:spTree>
    <p:extLst>
      <p:ext uri="{BB962C8B-B14F-4D97-AF65-F5344CB8AC3E}">
        <p14:creationId xmlns:p14="http://schemas.microsoft.com/office/powerpoint/2010/main" val="2111146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C3F1A-8D09-42D7-F405-D0B96715F86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E9C2F08-1812-86F2-3294-6F4AE654B3C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A2BFD69C-12E0-1F26-B941-F3F05D205A8E}"/>
              </a:ext>
            </a:extLst>
          </p:cNvPr>
          <p:cNvSpPr>
            <a:spLocks noGrp="1"/>
          </p:cNvSpPr>
          <p:nvPr>
            <p:ph type="body" idx="1"/>
          </p:nvPr>
        </p:nvSpPr>
        <p:spPr/>
        <p:txBody>
          <a:bodyPr/>
          <a:lstStyle/>
          <a:p>
            <a:endParaRPr lang="fr-FR" dirty="0"/>
          </a:p>
        </p:txBody>
      </p:sp>
      <p:sp>
        <p:nvSpPr>
          <p:cNvPr id="4" name="Espace réservé du numéro de diapositive 3">
            <a:extLst>
              <a:ext uri="{FF2B5EF4-FFF2-40B4-BE49-F238E27FC236}">
                <a16:creationId xmlns:a16="http://schemas.microsoft.com/office/drawing/2014/main" id="{07A4F214-B902-D7FD-6ED6-D7AE1E432F73}"/>
              </a:ext>
            </a:extLst>
          </p:cNvPr>
          <p:cNvSpPr>
            <a:spLocks noGrp="1"/>
          </p:cNvSpPr>
          <p:nvPr>
            <p:ph type="sldNum" sz="quarter" idx="5"/>
          </p:nvPr>
        </p:nvSpPr>
        <p:spPr/>
        <p:txBody>
          <a:bodyPr/>
          <a:lstStyle/>
          <a:p>
            <a:fld id="{CAC3A5CA-5637-45A7-887E-9146A1BBE68B}" type="slidenum">
              <a:rPr lang="fr-FR"/>
              <a:t>3</a:t>
            </a:fld>
            <a:endParaRPr lang="fr-FR"/>
          </a:p>
        </p:txBody>
      </p:sp>
    </p:spTree>
    <p:extLst>
      <p:ext uri="{BB962C8B-B14F-4D97-AF65-F5344CB8AC3E}">
        <p14:creationId xmlns:p14="http://schemas.microsoft.com/office/powerpoint/2010/main" val="1621761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C3A5CA-5637-45A7-887E-9146A1BBE68B}" type="slidenum">
              <a:rPr lang="fr-FR"/>
              <a:t>8</a:t>
            </a:fld>
            <a:endParaRPr lang="fr-FR"/>
          </a:p>
        </p:txBody>
      </p:sp>
    </p:spTree>
    <p:extLst>
      <p:ext uri="{BB962C8B-B14F-4D97-AF65-F5344CB8AC3E}">
        <p14:creationId xmlns:p14="http://schemas.microsoft.com/office/powerpoint/2010/main" val="11946077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C3A5CA-5637-45A7-887E-9146A1BBE68B}" type="slidenum">
              <a:rPr lang="fr-FR"/>
              <a:t>10</a:t>
            </a:fld>
            <a:endParaRPr lang="fr-FR"/>
          </a:p>
        </p:txBody>
      </p:sp>
    </p:spTree>
    <p:extLst>
      <p:ext uri="{BB962C8B-B14F-4D97-AF65-F5344CB8AC3E}">
        <p14:creationId xmlns:p14="http://schemas.microsoft.com/office/powerpoint/2010/main" val="3964944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CAC3A5CA-5637-45A7-887E-9146A1BBE68B}" type="slidenum">
              <a:rPr lang="fr-FR"/>
              <a:t>12</a:t>
            </a:fld>
            <a:endParaRPr lang="fr-FR"/>
          </a:p>
        </p:txBody>
      </p:sp>
    </p:spTree>
    <p:extLst>
      <p:ext uri="{BB962C8B-B14F-4D97-AF65-F5344CB8AC3E}">
        <p14:creationId xmlns:p14="http://schemas.microsoft.com/office/powerpoint/2010/main" val="36558525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1222375"/>
            <a:ext cx="5864225" cy="3298825"/>
          </a:xfrm>
        </p:spPr>
      </p:sp>
      <p:sp>
        <p:nvSpPr>
          <p:cNvPr id="3" name="Notes Placeholder 2"/>
          <p:cNvSpPr>
            <a:spLocks noGrp="1"/>
          </p:cNvSpPr>
          <p:nvPr>
            <p:ph type="body" idx="1"/>
          </p:nvPr>
        </p:nvSpPr>
        <p:spPr/>
        <p:txBody>
          <a:bodyPr/>
          <a:lstStyle/>
          <a:p>
            <a:r>
              <a:rPr lang="en-GB" dirty="0"/>
              <a:t>Therefore, it is important to examine the effect of those contact in an individual’s environment specifically because social group/networks go beyond the formal social work boundaries which are limited to work group designations alone (McAlpine, 2015). Although, the rising trend in FWAs, which blur the line between personal and professional life, there is a dearth of empirical studies that considers the role of demographical variables such as marital status, caring responsibility, family composition, gender, age etc, that may influence the mediation relationship between FWA, and professionalism through professional isolation (Sahai et al., 2021).  These demographical variables have been found to correlate with isolation in a FWA context but more research is required to fully comprehend their impact on other outcomes of professionals (Yu &amp; Liu, 2022; Sahai et al., 2021).  This study endeavours to address the gap by examining how the difference in demographics between professionals may influence the proposed mediation relationship.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37BE-C303-496D-B5CD-85F2937540F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7213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1222375"/>
            <a:ext cx="5864225" cy="32988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-Could FWAs which blurs the lines between personal and professional life impact professionalism, increase corrupt practices, or reduce effectiveness amongst professionals?</a:t>
            </a:r>
          </a:p>
          <a:p>
            <a:r>
              <a:rPr lang="en-GB" dirty="0"/>
              <a:t>--Could professionalism among certain employee groups be reconfigured/redefined as a result of changing work environments and arrangement? </a:t>
            </a:r>
          </a:p>
          <a:p>
            <a:r>
              <a:rPr lang="en-GB" dirty="0"/>
              <a:t>-What work practices or strategies can be used in managing employees' professional capability in the ‘new normal’ of work arrangement?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37BE-C303-496D-B5CD-85F2937540F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5220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1222375"/>
            <a:ext cx="5864225" cy="3298825"/>
          </a:xfrm>
        </p:spPr>
      </p:sp>
      <p:sp>
        <p:nvSpPr>
          <p:cNvPr id="3" name="Notes Placeholder 2"/>
          <p:cNvSpPr>
            <a:spLocks noGrp="1"/>
          </p:cNvSpPr>
          <p:nvPr>
            <p:ph type="body" idx="1"/>
          </p:nvPr>
        </p:nvSpPr>
        <p:spPr/>
        <p:txBody>
          <a:bodyPr/>
          <a:lstStyle/>
          <a:p>
            <a:r>
              <a:rPr lang="en-GB" sz="1800" dirty="0">
                <a:effectLst/>
                <a:latin typeface="Times New Roman" panose="02020603050405020304" pitchFamily="18" charset="0"/>
                <a:ea typeface="Calibri" panose="020F0502020204030204" pitchFamily="34" charset="0"/>
              </a:rPr>
              <a:t>FROM when (flex-time) –employees have control over their work time – job sharing, compressed work week , leave and </a:t>
            </a:r>
            <a:r>
              <a:rPr lang="en-GB" sz="1800" b="1" dirty="0">
                <a:effectLst/>
                <a:latin typeface="Times New Roman" panose="02020603050405020304" pitchFamily="18" charset="0"/>
                <a:ea typeface="Calibri" panose="020F0502020204030204" pitchFamily="34" charset="0"/>
              </a:rPr>
              <a:t>from where </a:t>
            </a:r>
            <a:r>
              <a:rPr lang="en-GB" sz="1800" dirty="0">
                <a:effectLst/>
                <a:latin typeface="Times New Roman" panose="02020603050405020304" pitchFamily="18" charset="0"/>
                <a:ea typeface="Calibri" panose="020F0502020204030204" pitchFamily="34" charset="0"/>
              </a:rPr>
              <a:t>(flexplace) –usually outside the traditional work space </a:t>
            </a:r>
          </a:p>
          <a:p>
            <a:endParaRPr lang="en-GB"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Tahoma" panose="020B0604030504040204" pitchFamily="34" charset="0"/>
                <a:ea typeface="Tahoma" panose="020B0604030504040204" pitchFamily="34" charset="0"/>
                <a:cs typeface="Tahoma" panose="020B0604030504040204" pitchFamily="34" charset="0"/>
              </a:rPr>
              <a:t>White-collar, highly-skilled occupations-non-tangibility of professional service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dirty="0">
                <a:effectLst/>
                <a:latin typeface="Times New Roman" panose="02020603050405020304" pitchFamily="18" charset="0"/>
                <a:ea typeface="Aptos" panose="020B0004020202020204" pitchFamily="34" charset="0"/>
              </a:rPr>
              <a:t>While this development is not entirely new, for the first time, there is the possibility for FWA to enter </a:t>
            </a:r>
            <a:r>
              <a:rPr lang="en-GB" sz="1800" b="1" dirty="0" err="1">
                <a:effectLst/>
                <a:latin typeface="Times New Roman" panose="02020603050405020304" pitchFamily="18" charset="0"/>
                <a:ea typeface="Aptos" panose="020B0004020202020204" pitchFamily="34" charset="0"/>
              </a:rPr>
              <a:t>en</a:t>
            </a:r>
            <a:r>
              <a:rPr lang="en-GB" sz="1800" b="1" dirty="0">
                <a:effectLst/>
                <a:latin typeface="Times New Roman" panose="02020603050405020304" pitchFamily="18" charset="0"/>
                <a:ea typeface="Aptos" panose="020B0004020202020204" pitchFamily="34" charset="0"/>
              </a:rPr>
              <a:t> masse and quickly to the African continent </a:t>
            </a:r>
            <a:r>
              <a:rPr lang="en-GB" sz="1800" b="1" dirty="0">
                <a:solidFill>
                  <a:srgbClr val="333333"/>
                </a:solidFill>
                <a:effectLst/>
                <a:highlight>
                  <a:srgbClr val="FFFFFF"/>
                </a:highlight>
                <a:latin typeface="Times New Roman" panose="02020603050405020304" pitchFamily="18" charset="0"/>
                <a:ea typeface="Aptos" panose="020B0004020202020204" pitchFamily="34" charset="0"/>
              </a:rPr>
              <a:t>(Anwar &amp; Graham, 2020).</a:t>
            </a:r>
            <a:endParaRPr lang="en-GB" sz="1200" b="1" dirty="0">
              <a:latin typeface="Tahoma" panose="020B0604030504040204" pitchFamily="34" charset="0"/>
              <a:ea typeface="Tahoma" panose="020B0604030504040204" pitchFamily="34" charset="0"/>
              <a:cs typeface="Tahoma" panose="020B0604030504040204" pitchFamily="34" charset="0"/>
            </a:endParaRPr>
          </a:p>
          <a:p>
            <a:endParaRPr lang="en-GB" dirty="0"/>
          </a:p>
          <a:p>
            <a:endParaRPr lang="en-GB" dirty="0"/>
          </a:p>
          <a:p>
            <a:endParaRPr lang="en-GB" dirty="0"/>
          </a:p>
          <a:p>
            <a:r>
              <a:rPr lang="en-GB" dirty="0"/>
              <a:t>No study has examined organizational and individual factors that can facilitate corrupt practices or erode professional capability. This proposed study aims to address these gaps and provide evidence-based mitigation practices in the relationship between FWAs and employee professionalism. Upholding high standards of professionalism in the new order of work is crucial for society.</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37BE-C303-496D-B5CD-85F2937540F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63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1222375"/>
            <a:ext cx="5864225" cy="3298825"/>
          </a:xfrm>
        </p:spPr>
      </p:sp>
      <p:sp>
        <p:nvSpPr>
          <p:cNvPr id="3" name="Notes Placeholder 2"/>
          <p:cNvSpPr>
            <a:spLocks noGrp="1"/>
          </p:cNvSpPr>
          <p:nvPr>
            <p:ph type="body" idx="1"/>
          </p:nvPr>
        </p:nvSpPr>
        <p:spPr/>
        <p:txBody>
          <a:bodyPr/>
          <a:lstStyle/>
          <a:p>
            <a:r>
              <a:rPr lang="en-GB" sz="1800" dirty="0">
                <a:effectLst/>
                <a:latin typeface="Times New Roman" panose="02020603050405020304" pitchFamily="18" charset="0"/>
                <a:ea typeface="Calibri" panose="020F0502020204030204" pitchFamily="34" charset="0"/>
              </a:rPr>
              <a:t>FROM when (flex-time) –employees have control over their work time – job sharing, compressed work week , leave and </a:t>
            </a:r>
            <a:r>
              <a:rPr lang="en-GB" sz="1800" b="1" dirty="0">
                <a:effectLst/>
                <a:latin typeface="Times New Roman" panose="02020603050405020304" pitchFamily="18" charset="0"/>
                <a:ea typeface="Calibri" panose="020F0502020204030204" pitchFamily="34" charset="0"/>
              </a:rPr>
              <a:t>from where </a:t>
            </a:r>
            <a:r>
              <a:rPr lang="en-GB" sz="1800" dirty="0">
                <a:effectLst/>
                <a:latin typeface="Times New Roman" panose="02020603050405020304" pitchFamily="18" charset="0"/>
                <a:ea typeface="Calibri" panose="020F0502020204030204" pitchFamily="34" charset="0"/>
              </a:rPr>
              <a:t>(flexplace) –usually outside the traditional work space </a:t>
            </a:r>
          </a:p>
          <a:p>
            <a:endParaRPr lang="en-GB" sz="1800"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effectLst/>
                <a:latin typeface="Times New Roman" panose="02020603050405020304" pitchFamily="18" charset="0"/>
                <a:ea typeface="Calibri" panose="020F0502020204030204" pitchFamily="34" charset="0"/>
              </a:rPr>
              <a:t>Noordegraaf</a:t>
            </a:r>
            <a:r>
              <a:rPr lang="en-GB" sz="1200" dirty="0">
                <a:effectLst/>
                <a:latin typeface="Times New Roman" panose="02020603050405020304" pitchFamily="18" charset="0"/>
                <a:ea typeface="Calibri" panose="020F0502020204030204" pitchFamily="34" charset="0"/>
              </a:rPr>
              <a:t> (2016) argues that professionals' behaviour may be affected by developments that affect work pattern arrangements. Examples include geographical relocation, which enables professionals to deliver services remotely on a global scale, and digital dislocation, which facilitates the remote provision and consumption of professional services: both containing elements of flexitime and flexplace</a:t>
            </a:r>
            <a:endParaRPr lang="en-GB" sz="1100" b="1" dirty="0">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Tahoma" panose="020B0604030504040204" pitchFamily="34" charset="0"/>
              <a:ea typeface="Tahoma" panose="020B0604030504040204" pitchFamily="34" charset="0"/>
              <a:cs typeface="Tahoma" panose="020B0604030504040204" pitchFamily="34" charset="0"/>
            </a:endParaRP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37BE-C303-496D-B5CD-85F2937540F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7238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1222375"/>
            <a:ext cx="5864225" cy="32988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FWA- I have</a:t>
            </a:r>
            <a:r>
              <a:rPr lang="en-GB" sz="1800" b="1" dirty="0">
                <a:effectLst/>
                <a:latin typeface="Times New Roman" panose="02020603050405020304" pitchFamily="18" charset="0"/>
                <a:ea typeface="Calibri" panose="020F0502020204030204" pitchFamily="34" charset="0"/>
                <a:cs typeface="Times New Roman" panose="02020603050405020304" pitchFamily="18" charset="0"/>
              </a:rPr>
              <a:t> complete</a:t>
            </a: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flexibility in selecting the location of where my work is performed.</a:t>
            </a:r>
          </a:p>
          <a:p>
            <a:pPr algn="l"/>
            <a:r>
              <a:rPr lang="en-GB" sz="2800" b="0" i="0" dirty="0">
                <a:solidFill>
                  <a:srgbClr val="000000"/>
                </a:solidFill>
                <a:effectLst/>
                <a:latin typeface="Times New Roman" panose="02020603050405020304" pitchFamily="18" charset="0"/>
              </a:rPr>
              <a:t>2 I have flexibility in scheduling when I do my work (e.g., scheduling hours, and time of day).</a:t>
            </a:r>
          </a:p>
          <a:p>
            <a:pPr algn="l"/>
            <a:r>
              <a:rPr lang="en-GB" sz="2800" b="0" i="0" dirty="0">
                <a:solidFill>
                  <a:srgbClr val="000000"/>
                </a:solidFill>
                <a:effectLst/>
                <a:latin typeface="Times New Roman" panose="02020603050405020304" pitchFamily="18" charset="0"/>
              </a:rPr>
              <a:t>3 I have flexibility in scheduling what work I will do (e.g., the context of work processes used).</a:t>
            </a:r>
          </a:p>
          <a:p>
            <a:pPr algn="l"/>
            <a:r>
              <a:rPr lang="en-GB" sz="2800" b="0" i="0" dirty="0">
                <a:solidFill>
                  <a:srgbClr val="000000"/>
                </a:solidFill>
                <a:effectLst/>
                <a:latin typeface="Times New Roman" panose="02020603050405020304" pitchFamily="18" charset="0"/>
              </a:rPr>
              <a:t>4 I have sufficient flexibility in my job to maintain adequate work and family life balance.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Professionalism – 5 subscales- Belief in Public Service, professional autonomy, professional commitment, Belief in Self-regulation, </a:t>
            </a:r>
            <a:r>
              <a:rPr lang="en-GB" sz="1800" kern="0" dirty="0">
                <a:effectLst/>
                <a:latin typeface="Times New Roman" panose="02020603050405020304" pitchFamily="18" charset="0"/>
                <a:ea typeface="Calibri" panose="020F0502020204030204" pitchFamily="34" charset="0"/>
              </a:rPr>
              <a:t>Professional Organization as a Major Referent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dirty="0">
                <a:effectLst/>
                <a:latin typeface="Times New Roman" panose="02020603050405020304" pitchFamily="18" charset="0"/>
                <a:ea typeface="Calibri" panose="020F0502020204030204" pitchFamily="34" charset="0"/>
              </a:rPr>
              <a:t>I think that my profession, more than any other, is essential for society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dirty="0">
                <a:effectLst/>
                <a:latin typeface="Times New Roman" panose="02020603050405020304" pitchFamily="18" charset="0"/>
                <a:ea typeface="Calibri" panose="020F0502020204030204" pitchFamily="34" charset="0"/>
              </a:rPr>
              <a:t>Some other occupations are actually more important to society than mine. (R)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0" dirty="0">
                <a:effectLst/>
                <a:latin typeface="Times New Roman" panose="02020603050405020304" pitchFamily="18" charset="0"/>
                <a:ea typeface="Calibri" panose="020F0502020204030204" pitchFamily="34" charset="0"/>
              </a:rPr>
              <a:t>I am my own boss in almost every work-related situation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I like this profession too well to give it up.</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0" dirty="0">
                <a:effectLst/>
                <a:latin typeface="Times New Roman" panose="02020603050405020304" pitchFamily="18" charset="0"/>
                <a:ea typeface="Calibri" panose="020F0502020204030204" pitchFamily="34" charset="0"/>
              </a:rPr>
              <a:t>My fellow professionals have a pretty good idea about each other's competence</a:t>
            </a:r>
            <a:endParaRPr lang="en-GB"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Professional isolation </a:t>
            </a:r>
            <a:br>
              <a:rPr lang="en-GB" sz="18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br>
            <a:r>
              <a:rPr lang="en-GB" sz="18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I feel left out of activities and meetings that could enhance my career</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0" dirty="0">
                <a:solidFill>
                  <a:srgbClr val="333333"/>
                </a:solidFill>
                <a:effectLst/>
                <a:latin typeface="Times New Roman" panose="02020603050405020304" pitchFamily="18" charset="0"/>
                <a:ea typeface="Calibri" panose="020F0502020204030204" pitchFamily="34" charset="0"/>
              </a:rPr>
              <a:t>I miss face-to-face contact with co-workers.</a:t>
            </a:r>
            <a:endParaRPr lang="en-GB" dirty="0"/>
          </a:p>
          <a:p>
            <a:endParaRPr lang="en-GB" dirty="0"/>
          </a:p>
          <a:p>
            <a:endParaRPr lang="en-GB" dirty="0"/>
          </a:p>
          <a:p>
            <a:endParaRPr lang="en-GB" dirty="0"/>
          </a:p>
          <a:p>
            <a:r>
              <a:rPr lang="en-GB" dirty="0"/>
              <a:t>When the data is obtained, some preliminary analysis such as cleaning the data, conducting descriptive statistics, and checking the data distribution, will be performed. This is to identify patterns and anomalies in the data and to prepare the data for subsequent analysis. Analysis to check the construct validity and scale reliability will be done. Confirmatory factor analysis(CFA), will be used to verify the measurement quality used of variables e.g. FWA, professionalism, social isolation etc. This should not be a challenge. Goodness-of-fit tests using chi-square will also be conducted to assess the model fit, Since the proposed study intends to explore the effect of FWAs on professionals' behaviour and to investigate contextual factors such as organizational support, professional isolation, demographics, etc., that may weaken (or strengthen) the relationship, structural equation modelling (SEM) technique, regression, T-test and ANOVA analysis will be used to evaluate the relationships, including mediation, moderation, and differences between demographic means. Semi-structured interviews will be designed and analysed by the research assistant(RA). The principal applicant will conduct the interviews with few participants (number to be decided by the RA). This qualitative method will provide an avenue for in-depth conversation and delve into the nuances of the relationships between variables, which may not be fully captured by the quantitative method.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37BE-C303-496D-B5CD-85F2937540F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9158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1222375"/>
            <a:ext cx="5864225" cy="3298825"/>
          </a:xfrm>
        </p:spPr>
      </p:sp>
      <p:sp>
        <p:nvSpPr>
          <p:cNvPr id="3" name="Notes Placeholder 2"/>
          <p:cNvSpPr>
            <a:spLocks noGrp="1"/>
          </p:cNvSpPr>
          <p:nvPr>
            <p:ph type="body" idx="1"/>
          </p:nvPr>
        </p:nvSpPr>
        <p:spPr/>
        <p:txBody>
          <a:bodyPr/>
          <a:lstStyle/>
          <a:p>
            <a:r>
              <a:rPr lang="en-GB" dirty="0"/>
              <a:t>These expected outcomes bear broader significance and would be valuable for employees and organizations adopting such arrangements. The study will provide evidence-based insights into: - How flexible work arrangements could influence the conduct of professionals. -The development of policies and practices related to flexible work arrangements that could be geared towards having a positive impact on the consumers of professional employee services and society in general. -Guidance that could inform stakeholders e.g., organizations, policymakers, employee representatives, and academia, in developing research and implementing effective hybrid/flexible work arrangements.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3C37BE-C303-496D-B5CD-85F2937540FC}"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94982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22332FF-C948-4C07-A095-7D22F22CCFF9}" type="slidenum">
              <a:rPr lang="fr-FR"/>
              <a:t>2</a:t>
            </a:fld>
            <a:endParaRPr lang="fr-FR"/>
          </a:p>
        </p:txBody>
      </p:sp>
    </p:spTree>
    <p:extLst>
      <p:ext uri="{BB962C8B-B14F-4D97-AF65-F5344CB8AC3E}">
        <p14:creationId xmlns:p14="http://schemas.microsoft.com/office/powerpoint/2010/main" val="2094973875"/>
      </p:ext>
    </p:extLst>
  </p:cSld>
  <p:clrMapOvr>
    <a:masterClrMapping/>
  </p:clrMapOvr>
</p:notes>
</file>

<file path=ppt/slideLayouts/_rels/slideLayout12.xml.rels>&#65279;<?xml version="1.0" encoding="utf-8"?><Relationships xmlns="http://schemas.openxmlformats.org/package/2006/relationships"><Relationship Type="http://schemas.openxmlformats.org/officeDocument/2006/relationships/slideMaster" Target="/ppt/slideMasters/slideMaster1.xml" Id="R0ef6ffb1d4174bf7" /></Relationships>
</file>

<file path=ppt/slideLayouts/_rels/slideLayout13.xml.rels>&#65279;<?xml version="1.0" encoding="utf-8"?><Relationships xmlns="http://schemas.openxmlformats.org/package/2006/relationships"><Relationship Type="http://schemas.openxmlformats.org/officeDocument/2006/relationships/slideMaster" Target="/ppt/slideMasters/slideMaster1.xml" Id="Rfca125b33e634fe1" /></Relationships>
</file>

<file path=ppt/slideLayouts/_rels/slideLayout17.xml.rels>&#65279;<?xml version="1.0" encoding="utf-8"?><Relationships xmlns="http://schemas.openxmlformats.org/package/2006/relationships"><Relationship Type="http://schemas.openxmlformats.org/officeDocument/2006/relationships/slideMaster" Target="/ppt/slideMasters/slideMaster2.xml" Id="R0c651e1c6cdc4c10" /></Relationships>
</file>

<file path=ppt/slideLayouts/_rels/slideLayout18.xml.rels>&#65279;<?xml version="1.0" encoding="utf-8"?><Relationships xmlns="http://schemas.openxmlformats.org/package/2006/relationships"><Relationship Type="http://schemas.openxmlformats.org/officeDocument/2006/relationships/slideMaster" Target="/ppt/slideMasters/slideMaster2.xml" Id="Recac506d7b4140ad" /></Relationships>
</file>

<file path=ppt/slideLayouts/_rels/slideLayout3.xml.rels>&#65279;<?xml version="1.0" encoding="utf-8"?><Relationships xmlns="http://schemas.openxmlformats.org/package/2006/relationships"><Relationship Type="http://schemas.openxmlformats.org/officeDocument/2006/relationships/slideMaster" Target="/ppt/slideMasters/slideMaster1.xml" Id="R2aaa475ba1c94f21" /></Relationships>
</file>

<file path=ppt/slideLayouts/_rels/slideLayout30.xml.rels>&#65279;<?xml version="1.0" encoding="utf-8"?><Relationships xmlns="http://schemas.openxmlformats.org/package/2006/relationships"><Relationship Type="http://schemas.openxmlformats.org/officeDocument/2006/relationships/slideMaster" Target="/ppt/slideMasters/slideMaster3.xml" Id="Rc50e24e72ff94a14" /></Relationships>
</file>

<file path=ppt/slideLayouts/_rels/slideLayout32.xml.rels>&#65279;<?xml version="1.0" encoding="utf-8"?><Relationships xmlns="http://schemas.openxmlformats.org/package/2006/relationships"><Relationship Type="http://schemas.openxmlformats.org/officeDocument/2006/relationships/slideMaster" Target="/ppt/slideMasters/slideMaster3.xml" Id="R070baabbb09045b9" /></Relationships>
</file>

<file path=ppt/slideLayouts/_rels/slideLayout46.xml.rels>&#65279;<?xml version="1.0" encoding="utf-8"?><Relationships xmlns="http://schemas.openxmlformats.org/package/2006/relationships"><Relationship Type="http://schemas.openxmlformats.org/officeDocument/2006/relationships/slideMaster" Target="/ppt/slideMasters/slideMaster4.xml" Id="R6244dccfb4a34998" /></Relationships>
</file>

<file path=ppt/slideLayouts/_rels/slideLayout48.xml.rels>&#65279;<?xml version="1.0" encoding="utf-8"?><Relationships xmlns="http://schemas.openxmlformats.org/package/2006/relationships"><Relationship Type="http://schemas.openxmlformats.org/officeDocument/2006/relationships/slideMaster" Target="/ppt/slideMasters/slideMaster4.xml" Id="Rc8f9f3e4e5494848" /></Relationships>
</file>

<file path=ppt/slideLayouts/_rels/slideLayout5.xml.rels>&#65279;<?xml version="1.0" encoding="utf-8"?><Relationships xmlns="http://schemas.openxmlformats.org/package/2006/relationships"><Relationship Type="http://schemas.openxmlformats.org/officeDocument/2006/relationships/slideMaster" Target="/ppt/slideMasters/slideMaster1.xml" Id="Rf71f0d25bf544c0d" /></Relationships>
</file>

<file path=ppt/slideLayouts/_rels/slideLayout58.xml.rels>&#65279;<?xml version="1.0" encoding="utf-8"?><Relationships xmlns="http://schemas.openxmlformats.org/package/2006/relationships"><Relationship Type="http://schemas.openxmlformats.org/officeDocument/2006/relationships/slideMaster" Target="/ppt/slideMasters/slideMaster5.xml" Id="R58643589888145fd" /></Relationships>
</file>

<file path=ppt/slideLayouts/_rels/slideLayout59.xml.rels>&#65279;<?xml version="1.0" encoding="utf-8"?><Relationships xmlns="http://schemas.openxmlformats.org/package/2006/relationships"><Relationship Type="http://schemas.openxmlformats.org/officeDocument/2006/relationships/slideMaster" Target="/ppt/slideMasters/slideMaster5.xml" Id="R19e3200d085440c5" /></Relationships>
</file>

<file path=ppt/slideLayouts/_rels/slideLayout6.xml.rels>&#65279;<?xml version="1.0" encoding="utf-8"?><Relationships xmlns="http://schemas.openxmlformats.org/package/2006/relationships"><Relationship Type="http://schemas.openxmlformats.org/officeDocument/2006/relationships/slideMaster" Target="/ppt/slideMasters/slideMaster1.xml" Id="R95538b7947be4a06" /></Relationships>
</file>

<file path=ppt/slideLayouts/_rels/slideLayout60.xml.rels>&#65279;<?xml version="1.0" encoding="utf-8"?><Relationships xmlns="http://schemas.openxmlformats.org/package/2006/relationships"><Relationship Type="http://schemas.openxmlformats.org/officeDocument/2006/relationships/slideMaster" Target="/ppt/slideMasters/slideMaster5.xml" Id="R6ad2dc53ede64f26" /></Relationships>
</file>

<file path=ppt/slideLayouts/_rels/slideLayout61.xml.rels>&#65279;<?xml version="1.0" encoding="utf-8"?><Relationships xmlns="http://schemas.openxmlformats.org/package/2006/relationships"><Relationship Type="http://schemas.openxmlformats.org/officeDocument/2006/relationships/slideMaster" Target="/ppt/slideMasters/slideMaster5.xml" Id="R859ef56be60c44e3" /></Relationships>
</file>

<file path=ppt/slideLayouts/_rels/slideLayout66.xml.rels>&#65279;<?xml version="1.0" encoding="utf-8"?><Relationships xmlns="http://schemas.openxmlformats.org/package/2006/relationships"><Relationship Type="http://schemas.openxmlformats.org/officeDocument/2006/relationships/slideMaster" Target="/ppt/slideMasters/slideMaster5.xml" Id="Rb066e6b557a34192" /></Relationships>
</file>

<file path=ppt/slideLayouts/_rels/slideLayout7.xml.rels>&#65279;<?xml version="1.0" encoding="utf-8"?><Relationships xmlns="http://schemas.openxmlformats.org/package/2006/relationships"><Relationship Type="http://schemas.openxmlformats.org/officeDocument/2006/relationships/slideMaster" Target="/ppt/slideMasters/slideMaster1.xml" Id="Rf3a676554ebb4f05" /></Relationships>
</file>

<file path=ppt/slideLayouts/_rels/slideLayout71.xml.rels>&#65279;<?xml version="1.0" encoding="utf-8"?><Relationships xmlns="http://schemas.openxmlformats.org/package/2006/relationships"><Relationship Type="http://schemas.openxmlformats.org/officeDocument/2006/relationships/slideMaster" Target="/ppt/slideMasters/slideMaster6.xml" Id="R1904072fb46a41b3" /></Relationships>
</file>

<file path=ppt/slideLayouts/_rels/slideLayout72.xml.rels>&#65279;<?xml version="1.0" encoding="utf-8"?><Relationships xmlns="http://schemas.openxmlformats.org/package/2006/relationships"><Relationship Type="http://schemas.openxmlformats.org/officeDocument/2006/relationships/slideMaster" Target="/ppt/slideMasters/slideMaster6.xml" Id="R177bd700ddbe453c" /></Relationships>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8201" y="2294626"/>
            <a:ext cx="5062268" cy="3871716"/>
          </a:xfrm>
          <a:prstGeom prst="rect">
            <a:avLst/>
          </a:prstGeom>
        </p:spPr>
        <p:txBody>
          <a:bodyPr>
            <a:normAutofit/>
          </a:bodyPr>
          <a:lstStyle>
            <a:lvl1pPr>
              <a:defRPr sz="2000">
                <a:solidFill>
                  <a:schemeClr val="tx1"/>
                </a:solidFill>
                <a:latin typeface="Avenir Medium"/>
              </a:defRPr>
            </a:lvl1pPr>
            <a:lvl2pPr>
              <a:defRPr sz="1800">
                <a:solidFill>
                  <a:schemeClr val="tx1"/>
                </a:solidFill>
                <a:latin typeface="Avenir Medium"/>
              </a:defRPr>
            </a:lvl2pPr>
            <a:lvl3pPr>
              <a:defRPr sz="1600">
                <a:solidFill>
                  <a:schemeClr val="tx1"/>
                </a:solidFill>
                <a:latin typeface="Avenir Medium"/>
              </a:defRPr>
            </a:lvl3pPr>
            <a:lvl4pPr>
              <a:defRPr sz="1400">
                <a:solidFill>
                  <a:schemeClr val="tx1"/>
                </a:solidFill>
                <a:latin typeface="Avenir Medium"/>
              </a:defRPr>
            </a:lvl4pPr>
            <a:lvl5pPr>
              <a:defRPr sz="1200">
                <a:solidFill>
                  <a:srgbClr val="3CABA4"/>
                </a:solidFill>
                <a:latin typeface="Avenir Medium"/>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Content Placeholder 2"/>
          <p:cNvSpPr>
            <a:spLocks noGrp="1"/>
          </p:cNvSpPr>
          <p:nvPr>
            <p:ph idx="10" hasCustomPrompt="1"/>
          </p:nvPr>
        </p:nvSpPr>
        <p:spPr>
          <a:xfrm>
            <a:off x="6297746" y="2294626"/>
            <a:ext cx="5062268" cy="3897288"/>
          </a:xfrm>
          <a:prstGeom prst="rect">
            <a:avLst/>
          </a:prstGeom>
        </p:spPr>
        <p:txBody>
          <a:bodyPr>
            <a:normAutofit/>
          </a:bodyPr>
          <a:lstStyle>
            <a:lvl1pPr>
              <a:defRPr sz="2000">
                <a:solidFill>
                  <a:schemeClr val="tx1"/>
                </a:solidFill>
                <a:latin typeface="Avenir Medium"/>
              </a:defRPr>
            </a:lvl1pPr>
            <a:lvl2pPr>
              <a:defRPr sz="1800">
                <a:solidFill>
                  <a:schemeClr val="tx1"/>
                </a:solidFill>
                <a:latin typeface="Avenir Medium"/>
              </a:defRPr>
            </a:lvl2pPr>
            <a:lvl3pPr>
              <a:defRPr sz="1600">
                <a:solidFill>
                  <a:schemeClr val="tx1"/>
                </a:solidFill>
                <a:latin typeface="Avenir Medium"/>
              </a:defRPr>
            </a:lvl3pPr>
            <a:lvl4pPr>
              <a:defRPr sz="1400">
                <a:solidFill>
                  <a:schemeClr val="tx1"/>
                </a:solidFill>
                <a:latin typeface="Avenir Medium"/>
              </a:defRPr>
            </a:lvl4pPr>
            <a:lvl5pPr>
              <a:defRPr sz="1200">
                <a:solidFill>
                  <a:srgbClr val="3CABA4"/>
                </a:solidFill>
                <a:latin typeface="Avenir Medium"/>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itle 1"/>
          <p:cNvSpPr>
            <a:spLocks noGrp="1"/>
          </p:cNvSpPr>
          <p:nvPr>
            <p:ph type="title"/>
          </p:nvPr>
        </p:nvSpPr>
        <p:spPr>
          <a:xfrm>
            <a:off x="3799328" y="271800"/>
            <a:ext cx="8064000" cy="576000"/>
          </a:xfrm>
          <a:prstGeom prst="rect">
            <a:avLst/>
          </a:prstGeom>
        </p:spPr>
        <p:txBody>
          <a:bodyPr anchor="ctr" anchorCtr="0">
            <a:noAutofit/>
          </a:bodyPr>
          <a:lstStyle>
            <a:lvl1pPr>
              <a:defRPr sz="2800" b="1">
                <a:solidFill>
                  <a:srgbClr val="3CABA4"/>
                </a:solidFill>
                <a:latin typeface="Avenir Heavy"/>
              </a:defRPr>
            </a:lvl1pPr>
          </a:lstStyle>
          <a:p>
            <a:r>
              <a:rPr lang="en-US"/>
              <a:t>Click to edit Master title style</a:t>
            </a:r>
            <a:endParaRPr lang="en-US" dirty="0"/>
          </a:p>
        </p:txBody>
      </p:sp>
      <p:sp>
        <p:nvSpPr>
          <p:cNvPr id="7" name="Text Placeholder 2"/>
          <p:cNvSpPr>
            <a:spLocks noGrp="1"/>
          </p:cNvSpPr>
          <p:nvPr>
            <p:ph type="body" idx="11" hasCustomPrompt="1"/>
          </p:nvPr>
        </p:nvSpPr>
        <p:spPr>
          <a:xfrm>
            <a:off x="839790" y="1482760"/>
            <a:ext cx="5060679" cy="720000"/>
          </a:xfrm>
          <a:prstGeom prst="rect">
            <a:avLst/>
          </a:prstGeom>
        </p:spPr>
        <p:txBody>
          <a:bodyPr anchor="t" anchorCtr="0"/>
          <a:lstStyle>
            <a:lvl1pPr marL="0" indent="0">
              <a:buNone/>
              <a:defRPr sz="2400" b="1">
                <a:solidFill>
                  <a:srgbClr val="3CABA4"/>
                </a:solidFill>
                <a:latin typeface="Avenir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Text Placeholder 2"/>
          <p:cNvSpPr>
            <a:spLocks noGrp="1"/>
          </p:cNvSpPr>
          <p:nvPr>
            <p:ph type="body" idx="12" hasCustomPrompt="1"/>
          </p:nvPr>
        </p:nvSpPr>
        <p:spPr>
          <a:xfrm>
            <a:off x="6299335" y="1482760"/>
            <a:ext cx="5060679" cy="720000"/>
          </a:xfrm>
          <a:prstGeom prst="rect">
            <a:avLst/>
          </a:prstGeom>
        </p:spPr>
        <p:txBody>
          <a:bodyPr anchor="t" anchorCtr="0"/>
          <a:lstStyle>
            <a:lvl1pPr marL="0" indent="0">
              <a:buNone/>
              <a:defRPr sz="2400" b="1">
                <a:solidFill>
                  <a:srgbClr val="3CABA4"/>
                </a:solidFill>
                <a:latin typeface="Avenir Medium"/>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219032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48684" y="1482760"/>
            <a:ext cx="6172200" cy="4683582"/>
          </a:xfrm>
          <a:prstGeom prst="rect">
            <a:avLst/>
          </a:prstGeom>
        </p:spPr>
        <p:txBody>
          <a:bodyPr/>
          <a:lstStyle>
            <a:lvl1pPr marL="0" indent="0">
              <a:buNone/>
              <a:defRPr lang="en-US" sz="2400" dirty="0">
                <a:solidFill>
                  <a:schemeClr val="tx1"/>
                </a:solidFill>
                <a:latin typeface="Avenir Medium"/>
              </a:defRPr>
            </a:lvl1pPr>
          </a:lstStyle>
          <a:p>
            <a:pPr lvl="0"/>
            <a:r>
              <a:rPr lang="en-US"/>
              <a:t>Click icon to add picture</a:t>
            </a:r>
            <a:endParaRPr lang="en-US" dirty="0"/>
          </a:p>
        </p:txBody>
      </p:sp>
      <p:sp>
        <p:nvSpPr>
          <p:cNvPr id="8" name="Title 1"/>
          <p:cNvSpPr>
            <a:spLocks noGrp="1"/>
          </p:cNvSpPr>
          <p:nvPr>
            <p:ph type="title"/>
          </p:nvPr>
        </p:nvSpPr>
        <p:spPr>
          <a:xfrm>
            <a:off x="810295" y="1482761"/>
            <a:ext cx="4032000" cy="975767"/>
          </a:xfrm>
          <a:prstGeom prst="rect">
            <a:avLst/>
          </a:prstGeom>
        </p:spPr>
        <p:txBody>
          <a:bodyPr anchor="t" anchorCtr="0">
            <a:noAutofit/>
          </a:bodyPr>
          <a:lstStyle>
            <a:lvl1pPr>
              <a:defRPr sz="2400" b="1">
                <a:solidFill>
                  <a:srgbClr val="3CABA4"/>
                </a:solidFill>
                <a:latin typeface="Avenir Heavy"/>
              </a:defRPr>
            </a:lvl1pPr>
          </a:lstStyle>
          <a:p>
            <a:r>
              <a:rPr lang="en-US"/>
              <a:t>Click to edit Master title style</a:t>
            </a:r>
            <a:endParaRPr lang="en-US" dirty="0"/>
          </a:p>
        </p:txBody>
      </p:sp>
      <p:sp>
        <p:nvSpPr>
          <p:cNvPr id="9" name="Text Placeholder 2"/>
          <p:cNvSpPr>
            <a:spLocks noGrp="1"/>
          </p:cNvSpPr>
          <p:nvPr>
            <p:ph type="body" idx="11" hasCustomPrompt="1"/>
          </p:nvPr>
        </p:nvSpPr>
        <p:spPr>
          <a:xfrm>
            <a:off x="839790" y="2638696"/>
            <a:ext cx="4002505" cy="3527647"/>
          </a:xfrm>
          <a:prstGeom prst="rect">
            <a:avLst/>
          </a:prstGeom>
        </p:spPr>
        <p:txBody>
          <a:bodyPr anchor="t" anchorCtr="0"/>
          <a:lstStyle>
            <a:lvl1pPr marL="0" indent="0">
              <a:buNone/>
              <a:defRPr sz="1800" b="0">
                <a:solidFill>
                  <a:schemeClr val="tx1"/>
                </a:solidFill>
                <a:latin typeface="Avenir Heavy"/>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Tree>
    <p:extLst>
      <p:ext uri="{BB962C8B-B14F-4D97-AF65-F5344CB8AC3E}">
        <p14:creationId xmlns:p14="http://schemas.microsoft.com/office/powerpoint/2010/main" val="1386102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35FF5D2A-E1D4-46C3-A23B-33EDEF0F76C1}" type="datetimeFigureOut">
              <a:rPr lang="fr-FR"/>
              <a:t>14/05/2024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665060F-C49B-4E76-9DC6-1D88F6D750E1}" type="slidenum">
              <a:rPr lang="fr-FR"/>
              <a:t>‹N°›</a:t>
            </a:fld>
            <a:endParaRPr lang="fr-FR"/>
          </a:p>
        </p:txBody>
      </p:sp>
    </p:spTree>
    <p:extLst>
      <p:ext uri="{BB962C8B-B14F-4D97-AF65-F5344CB8AC3E}">
        <p14:creationId xmlns:p14="http://schemas.microsoft.com/office/powerpoint/2010/main" val="4152287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35FF5D2A-E1D4-46C3-A23B-33EDEF0F76C1}" type="datetimeFigureOut">
              <a:rPr lang="fr-FR"/>
              <a:t>14/05/2024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665060F-C49B-4E76-9DC6-1D88F6D750E1}" type="slidenum">
              <a:rPr lang="fr-FR"/>
              <a:t>‹N°›</a:t>
            </a:fld>
            <a:endParaRPr lang="fr-FR"/>
          </a:p>
        </p:txBody>
      </p:sp>
    </p:spTree>
    <p:extLst>
      <p:ext uri="{BB962C8B-B14F-4D97-AF65-F5344CB8AC3E}">
        <p14:creationId xmlns:p14="http://schemas.microsoft.com/office/powerpoint/2010/main" val="3756347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8201" y="1480573"/>
            <a:ext cx="5062268" cy="4705586"/>
          </a:xfrm>
          <a:prstGeom prst="rect">
            <a:avLst/>
          </a:prstGeom>
        </p:spPr>
        <p:txBody>
          <a:bodyPr>
            <a:normAutofit/>
          </a:bodyPr>
          <a:lstStyle>
            <a:lvl1pPr>
              <a:defRPr sz="2000">
                <a:solidFill>
                  <a:schemeClr val="tx1"/>
                </a:solidFill>
                <a:latin typeface="Avenir Medium"/>
              </a:defRPr>
            </a:lvl1pPr>
            <a:lvl2pPr>
              <a:defRPr sz="1800">
                <a:solidFill>
                  <a:schemeClr val="tx1"/>
                </a:solidFill>
                <a:latin typeface="Avenir Medium"/>
              </a:defRPr>
            </a:lvl2pPr>
            <a:lvl3pPr>
              <a:defRPr sz="1600">
                <a:solidFill>
                  <a:schemeClr val="tx1"/>
                </a:solidFill>
                <a:latin typeface="Avenir Medium"/>
              </a:defRPr>
            </a:lvl3pPr>
            <a:lvl4pPr>
              <a:defRPr sz="1400">
                <a:solidFill>
                  <a:schemeClr val="tx1"/>
                </a:solidFill>
                <a:latin typeface="Avenir Medium"/>
              </a:defRPr>
            </a:lvl4pPr>
            <a:lvl5pPr>
              <a:defRPr sz="1200">
                <a:solidFill>
                  <a:srgbClr val="3CABA4"/>
                </a:solidFill>
                <a:latin typeface="Avenir Medium"/>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Content Placeholder 2"/>
          <p:cNvSpPr>
            <a:spLocks noGrp="1"/>
          </p:cNvSpPr>
          <p:nvPr>
            <p:ph idx="10" hasCustomPrompt="1"/>
          </p:nvPr>
        </p:nvSpPr>
        <p:spPr>
          <a:xfrm>
            <a:off x="6297746" y="1486328"/>
            <a:ext cx="5062268" cy="4705586"/>
          </a:xfrm>
          <a:prstGeom prst="rect">
            <a:avLst/>
          </a:prstGeom>
        </p:spPr>
        <p:txBody>
          <a:bodyPr>
            <a:normAutofit/>
          </a:bodyPr>
          <a:lstStyle>
            <a:lvl1pPr>
              <a:defRPr sz="2000">
                <a:solidFill>
                  <a:schemeClr val="tx1"/>
                </a:solidFill>
                <a:latin typeface="Avenir Medium"/>
              </a:defRPr>
            </a:lvl1pPr>
            <a:lvl2pPr>
              <a:defRPr sz="1800">
                <a:solidFill>
                  <a:schemeClr val="tx1"/>
                </a:solidFill>
                <a:latin typeface="Avenir Medium"/>
              </a:defRPr>
            </a:lvl2pPr>
            <a:lvl3pPr>
              <a:defRPr sz="1600">
                <a:solidFill>
                  <a:schemeClr val="tx1"/>
                </a:solidFill>
                <a:latin typeface="Avenir Medium"/>
              </a:defRPr>
            </a:lvl3pPr>
            <a:lvl4pPr>
              <a:defRPr sz="1400">
                <a:solidFill>
                  <a:schemeClr val="tx1"/>
                </a:solidFill>
                <a:latin typeface="Avenir Medium"/>
              </a:defRPr>
            </a:lvl4pPr>
            <a:lvl5pPr>
              <a:defRPr sz="1200">
                <a:solidFill>
                  <a:srgbClr val="3CABA4"/>
                </a:solidFill>
                <a:latin typeface="Avenir Medium"/>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itle 1"/>
          <p:cNvSpPr>
            <a:spLocks noGrp="1"/>
          </p:cNvSpPr>
          <p:nvPr>
            <p:ph type="title"/>
          </p:nvPr>
        </p:nvSpPr>
        <p:spPr>
          <a:xfrm>
            <a:off x="3799328" y="271800"/>
            <a:ext cx="8064000" cy="576000"/>
          </a:xfrm>
          <a:prstGeom prst="rect">
            <a:avLst/>
          </a:prstGeom>
        </p:spPr>
        <p:txBody>
          <a:bodyPr anchor="ctr" anchorCtr="0">
            <a:noAutofit/>
          </a:bodyPr>
          <a:lstStyle>
            <a:lvl1pPr>
              <a:defRPr sz="2800" b="1">
                <a:solidFill>
                  <a:srgbClr val="3CABA4"/>
                </a:solidFill>
                <a:latin typeface="Avenir Heavy"/>
              </a:defRPr>
            </a:lvl1pPr>
          </a:lstStyle>
          <a:p>
            <a:r>
              <a:rPr lang="en-US"/>
              <a:t>Click to edit Master title style</a:t>
            </a:r>
            <a:endParaRPr lang="en-US" dirty="0"/>
          </a:p>
        </p:txBody>
      </p:sp>
    </p:spTree>
    <p:extLst>
      <p:ext uri="{BB962C8B-B14F-4D97-AF65-F5344CB8AC3E}">
        <p14:creationId xmlns:p14="http://schemas.microsoft.com/office/powerpoint/2010/main" val="5862138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5/15/2024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fr-FR"/>
              <a:t>Modifiez le style du titre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fr-FR"/>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5/14/2024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04901" y="1600202"/>
            <a:ext cx="4914900" cy="4571999"/>
          </a:xfrm>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172201" y="1600202"/>
            <a:ext cx="4914900" cy="4571999"/>
          </a:xfrm>
        </p:spPr>
        <p:txBody>
          <a:bodyPr/>
          <a:lstStyle>
            <a:lvl5pPr>
              <a:defRPr/>
            </a:lvl5pPr>
            <a:lvl6pPr>
              <a:defRPr/>
            </a:lvl6pPr>
            <a:lvl7pPr>
              <a:defRPr/>
            </a:lvl7pPr>
            <a:lvl8pPr>
              <a:defRPr/>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402B9795-92DC-40DC-A1CA-9A4B349D7824}" type="datetimeFigureOut">
              <a:rPr lang="en-US"/>
              <a:t>5/14/2024</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0FF54DE5-C571-48E8-A5BC-B369434E2F44}" type="slidenum">
              <a:rPr/>
              <a:t>‹N°›</a:t>
            </a:fld>
            <a:endParaRPr/>
          </a:p>
        </p:txBody>
      </p:sp>
    </p:spTree>
    <p:extLst>
      <p:ext uri="{BB962C8B-B14F-4D97-AF65-F5344CB8AC3E}">
        <p14:creationId xmlns:p14="http://schemas.microsoft.com/office/powerpoint/2010/main" val="141171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fr-FR"/>
              <a:t>Modifiez le style du titre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AB73FCF1-CDD3-4CA5-8EA5-6F903797D96A}" type="datetime1">
              <a:rPr lang="en-US"/>
              <a:t>5/13/2024</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‹N°›</a:t>
            </a:fld>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5A0054-6212-4958-97BE-73E9BF535408}" type="datetime1">
              <a:rPr lang="en-US"/>
              <a:t>5/13/2024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8200" y="1480573"/>
            <a:ext cx="10515600" cy="4705586"/>
          </a:xfrm>
          <a:prstGeom prst="rect">
            <a:avLst/>
          </a:prstGeom>
        </p:spPr>
        <p:txBody>
          <a:bodyPr>
            <a:normAutofit/>
          </a:bodyPr>
          <a:lstStyle>
            <a:lvl1pPr>
              <a:defRPr sz="2400">
                <a:solidFill>
                  <a:schemeClr val="tx1"/>
                </a:solidFill>
                <a:latin typeface="Avenir Medium"/>
              </a:defRPr>
            </a:lvl1pPr>
            <a:lvl2pPr>
              <a:defRPr sz="2000">
                <a:solidFill>
                  <a:schemeClr val="tx1"/>
                </a:solidFill>
                <a:latin typeface="Avenir Medium"/>
              </a:defRPr>
            </a:lvl2pPr>
            <a:lvl3pPr>
              <a:defRPr sz="1800">
                <a:solidFill>
                  <a:schemeClr val="tx1"/>
                </a:solidFill>
                <a:latin typeface="Avenir Medium"/>
              </a:defRPr>
            </a:lvl3pPr>
            <a:lvl4pPr>
              <a:defRPr sz="1600">
                <a:solidFill>
                  <a:schemeClr val="tx1"/>
                </a:solidFill>
                <a:latin typeface="Avenir Medium"/>
              </a:defRPr>
            </a:lvl4pPr>
            <a:lvl5pPr>
              <a:defRPr sz="1400">
                <a:solidFill>
                  <a:srgbClr val="3CABA4"/>
                </a:solidFill>
                <a:latin typeface="Avenir Medium"/>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itle 1"/>
          <p:cNvSpPr>
            <a:spLocks noGrp="1"/>
          </p:cNvSpPr>
          <p:nvPr>
            <p:ph type="title"/>
          </p:nvPr>
        </p:nvSpPr>
        <p:spPr>
          <a:xfrm>
            <a:off x="3799328" y="271800"/>
            <a:ext cx="8064000" cy="576000"/>
          </a:xfrm>
          <a:prstGeom prst="rect">
            <a:avLst/>
          </a:prstGeom>
        </p:spPr>
        <p:txBody>
          <a:bodyPr anchor="ctr" anchorCtr="0">
            <a:noAutofit/>
          </a:bodyPr>
          <a:lstStyle>
            <a:lvl1pPr>
              <a:defRPr sz="2800" b="1">
                <a:solidFill>
                  <a:srgbClr val="3CABA4"/>
                </a:solidFill>
                <a:latin typeface="Avenir Heavy"/>
              </a:defRPr>
            </a:lvl1pPr>
          </a:lstStyle>
          <a:p>
            <a:r>
              <a:rPr lang="en-US"/>
              <a:t>Click to edit Master title style</a:t>
            </a:r>
            <a:endParaRPr lang="en-US" dirty="0"/>
          </a:p>
        </p:txBody>
      </p:sp>
    </p:spTree>
    <p:extLst>
      <p:ext uri="{BB962C8B-B14F-4D97-AF65-F5344CB8AC3E}">
        <p14:creationId xmlns:p14="http://schemas.microsoft.com/office/powerpoint/2010/main" val="33021522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fr-FR"/>
              <a:t>Modifiez le style du titre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A0568547-EDDA-4CD2-9746-815C67974F89}" type="datetime1">
              <a:rPr lang="en-US"/>
              <a:t>5/13/2024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fr-FR"/>
              <a:t>Modifiez le style du titre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DDA3BF80-B048-4771-892A-D16F8A899D6E}" type="datetime1">
              <a:rPr lang="en-US"/>
              <a:t>5/13/2024</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‹N°›</a:t>
            </a:fld>
            <a:endParaRPr lang="en-US" dirty="0"/>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fr-FR"/>
              <a:t>Modifiez le style du titre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C6B6D8F1-B2AD-474A-83EB-2AA88601D160}" type="datetime1">
              <a:rPr lang="en-US"/>
              <a:t>5/13/2024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 Title and Content">
    <p:bg>
      <p:bgPr>
        <a:solidFill>
          <a:srgbClr val="3CABA4"/>
        </a:solidFill>
        <a:effectLst/>
      </p:bgPr>
    </p:bg>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838200" y="5589917"/>
            <a:ext cx="5269301" cy="612000"/>
          </a:xfrm>
          <a:prstGeom prst="rect">
            <a:avLst/>
          </a:prstGeom>
        </p:spPr>
        <p:txBody>
          <a:bodyPr>
            <a:normAutofit/>
          </a:bodyPr>
          <a:lstStyle>
            <a:lvl1pPr marL="0" indent="0">
              <a:buNone/>
              <a:defRPr sz="2000">
                <a:solidFill>
                  <a:schemeClr val="bg1"/>
                </a:solidFill>
                <a:latin typeface="Avenir Medium"/>
              </a:defRPr>
            </a:lvl1pPr>
            <a:lvl2pPr>
              <a:defRPr sz="2000">
                <a:solidFill>
                  <a:schemeClr val="bg1"/>
                </a:solidFill>
                <a:latin typeface="Avenir Medium"/>
              </a:defRPr>
            </a:lvl2pPr>
            <a:lvl3pPr>
              <a:defRPr sz="1800">
                <a:solidFill>
                  <a:schemeClr val="bg1"/>
                </a:solidFill>
                <a:latin typeface="Avenir Medium"/>
              </a:defRPr>
            </a:lvl3pPr>
            <a:lvl4pPr>
              <a:defRPr sz="1600">
                <a:solidFill>
                  <a:schemeClr val="bg1"/>
                </a:solidFill>
                <a:latin typeface="Avenir Medium"/>
              </a:defRPr>
            </a:lvl4pPr>
            <a:lvl5pPr>
              <a:defRPr sz="1400">
                <a:solidFill>
                  <a:schemeClr val="bg1"/>
                </a:solidFill>
                <a:latin typeface="Avenir Medium"/>
              </a:defRPr>
            </a:lvl5pPr>
          </a:lstStyle>
          <a:p>
            <a:pPr lvl="0"/>
            <a:r>
              <a:rPr lang="en-US" dirty="0"/>
              <a:t>Click to edit Master text styles</a:t>
            </a:r>
          </a:p>
        </p:txBody>
      </p:sp>
      <p:sp>
        <p:nvSpPr>
          <p:cNvPr id="5" name="Title 1"/>
          <p:cNvSpPr>
            <a:spLocks noGrp="1"/>
          </p:cNvSpPr>
          <p:nvPr>
            <p:ph type="title"/>
          </p:nvPr>
        </p:nvSpPr>
        <p:spPr>
          <a:xfrm>
            <a:off x="838200" y="3726611"/>
            <a:ext cx="5269301" cy="1440000"/>
          </a:xfrm>
          <a:prstGeom prst="rect">
            <a:avLst/>
          </a:prstGeom>
        </p:spPr>
        <p:txBody>
          <a:bodyPr anchor="b" anchorCtr="0">
            <a:noAutofit/>
          </a:bodyPr>
          <a:lstStyle>
            <a:lvl1pPr>
              <a:defRPr sz="3200" b="1">
                <a:solidFill>
                  <a:schemeClr val="bg1"/>
                </a:solidFill>
                <a:latin typeface="Avenir Heavy"/>
              </a:defRPr>
            </a:lvl1pPr>
          </a:lstStyle>
          <a:p>
            <a:r>
              <a:rPr lang="en-US"/>
              <a:t>Click to edit Master title style</a:t>
            </a:r>
            <a:endParaRPr lang="en-US" dirty="0"/>
          </a:p>
        </p:txBody>
      </p:sp>
      <p:cxnSp>
        <p:nvCxnSpPr>
          <p:cNvPr id="4" name="Straight Connector 3"/>
          <p:cNvCxnSpPr/>
          <p:nvPr userDrawn="1"/>
        </p:nvCxnSpPr>
        <p:spPr>
          <a:xfrm>
            <a:off x="992567" y="5378037"/>
            <a:ext cx="90311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808418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a:t>Cliquez pour modifier le style du titre</a:t>
            </a:r>
            <a:endParaRPr kumimoji="0" lang="en-US"/>
          </a:p>
        </p:txBody>
      </p:sp>
      <p:sp>
        <p:nvSpPr>
          <p:cNvPr id="3" name="Espace réservé du contenu 2"/>
          <p:cNvSpPr>
            <a:spLocks noGrp="1"/>
          </p:cNvSpPr>
          <p:nvPr>
            <p:ph idx="1"/>
          </p:nvPr>
        </p:nvSpPr>
        <p:spPr/>
        <p:txBody>
          <a:bodyPr/>
          <a:lstStyle/>
          <a:p>
            <a:pPr lvl="0" eaLnBrk="1" latinLnBrk="0" hangingPunct="1"/>
            <a:r>
              <a:rPr lang="fr-FR"/>
              <a:t>Cliquez pour modifier les styles du texte du masque</a:t>
            </a:r>
          </a:p>
          <a:p>
            <a:pPr lvl="1" eaLnBrk="1" latinLnBrk="0" hangingPunct="1"/>
            <a:r>
              <a:rPr lang="fr-FR"/>
              <a:t>Deuxième niveau</a:t>
            </a:r>
          </a:p>
          <a:p>
            <a:pPr lvl="2" eaLnBrk="1" latinLnBrk="0" hangingPunct="1"/>
            <a:r>
              <a:rPr lang="fr-FR"/>
              <a:t>Troisième niveau</a:t>
            </a:r>
          </a:p>
          <a:p>
            <a:pPr lvl="3" eaLnBrk="1" latinLnBrk="0" hangingPunct="1"/>
            <a:r>
              <a:rPr lang="fr-FR"/>
              <a:t>Quatrième niveau</a:t>
            </a:r>
          </a:p>
          <a:p>
            <a:pPr lvl="4" eaLnBrk="1" latinLnBrk="0" hangingPunct="1"/>
            <a:r>
              <a:rPr lang="fr-FR"/>
              <a:t>Cinquième niveau</a:t>
            </a:r>
            <a:endParaRPr kumimoji="0" lang="en-US"/>
          </a:p>
        </p:txBody>
      </p:sp>
      <p:sp>
        <p:nvSpPr>
          <p:cNvPr id="4" name="Espace réservé de la date 3"/>
          <p:cNvSpPr>
            <a:spLocks noGrp="1"/>
          </p:cNvSpPr>
          <p:nvPr>
            <p:ph type="dt" sz="half" idx="10"/>
          </p:nvPr>
        </p:nvSpPr>
        <p:spPr/>
        <p:txBody>
          <a:bodyPr/>
          <a:lstStyle/>
          <a:p>
            <a:fld id="{C3C31800-2844-40A8-8DCE-6D85A0C2F002}" type="datetimeFigureOut">
              <a:rPr lang="fr-FR"/>
              <a:pPr/>
              <a:t>15/05/2024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3CA3B69-B310-49E3-8242-F84D3231B922}" type="slidenum">
              <a:rPr lang="fr-FR"/>
              <a:pPr/>
              <a:t>‹N°›</a:t>
            </a:fld>
            <a:endParaRPr lang="fr-F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4" name="Titre 13"/>
          <p:cNvSpPr>
            <a:spLocks noGrp="1"/>
          </p:cNvSpPr>
          <p:nvPr>
            <p:ph type="ctrTitle"/>
          </p:nvPr>
        </p:nvSpPr>
        <p:spPr>
          <a:xfrm>
            <a:off x="1432560" y="359898"/>
            <a:ext cx="7406640" cy="1472184"/>
          </a:xfrm>
        </p:spPr>
        <p:txBody>
          <a:bodyPr anchor="b"/>
          <a:lstStyle>
            <a:lvl1pPr algn="l">
              <a:defRPr/>
            </a:lvl1pPr>
            <a:extLst/>
          </a:lstStyle>
          <a:p>
            <a:r>
              <a:rPr kumimoji="0" lang="fr-FR"/>
              <a:t>Cliquez pour modifier le style du titre</a:t>
            </a:r>
            <a:endParaRPr kumimoji="0" lang="en-US"/>
          </a:p>
        </p:txBody>
      </p:sp>
      <p:sp>
        <p:nvSpPr>
          <p:cNvPr id="22" name="Sous-titr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fr-FR"/>
              <a:t>Cliquez pour modifier le style des sous-titres du masque</a:t>
            </a:r>
            <a:endParaRPr kumimoji="0" lang="en-US"/>
          </a:p>
        </p:txBody>
      </p:sp>
      <p:sp>
        <p:nvSpPr>
          <p:cNvPr id="7" name="Espace réservé de la date 6"/>
          <p:cNvSpPr>
            <a:spLocks noGrp="1"/>
          </p:cNvSpPr>
          <p:nvPr>
            <p:ph type="dt" sz="half" idx="10"/>
          </p:nvPr>
        </p:nvSpPr>
        <p:spPr/>
        <p:txBody>
          <a:bodyPr/>
          <a:lstStyle/>
          <a:p>
            <a:fld id="{C3C31800-2844-40A8-8DCE-6D85A0C2F002}" type="datetimeFigureOut">
              <a:rPr lang="fr-FR"/>
              <a:pPr/>
              <a:t>15/05/2024</a:t>
            </a:fld>
            <a:endParaRPr lang="fr-FR"/>
          </a:p>
        </p:txBody>
      </p:sp>
      <p:sp>
        <p:nvSpPr>
          <p:cNvPr id="20" name="Espace réservé du pied de page 19"/>
          <p:cNvSpPr>
            <a:spLocks noGrp="1"/>
          </p:cNvSpPr>
          <p:nvPr>
            <p:ph type="ftr" sz="quarter" idx="11"/>
          </p:nvPr>
        </p:nvSpPr>
        <p:spPr/>
        <p:txBody>
          <a:bodyPr/>
          <a:lstStyle/>
          <a:p>
            <a:endParaRPr lang="fr-FR"/>
          </a:p>
        </p:txBody>
      </p:sp>
      <p:sp>
        <p:nvSpPr>
          <p:cNvPr id="10" name="Espace réservé du numéro de diapositive 9"/>
          <p:cNvSpPr>
            <a:spLocks noGrp="1"/>
          </p:cNvSpPr>
          <p:nvPr>
            <p:ph type="sldNum" sz="quarter" idx="12"/>
          </p:nvPr>
        </p:nvSpPr>
        <p:spPr/>
        <p:txBody>
          <a:bodyPr/>
          <a:lstStyle/>
          <a:p>
            <a:fld id="{23CA3B69-B310-49E3-8242-F84D3231B922}" type="slidenum">
              <a:rPr lang="fr-FR"/>
              <a:pPr/>
              <a:t>‹N°›</a:t>
            </a:fld>
            <a:endParaRPr lang="fr-FR"/>
          </a:p>
        </p:txBody>
      </p:sp>
      <p:sp>
        <p:nvSpPr>
          <p:cNvPr id="8" name="Ellipse 7"/>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
        <p:nvSpPr>
          <p:cNvPr id="9" name="Ellipse 8"/>
          <p:cNvSpPr/>
          <p:nvPr/>
        </p:nvSpPr>
        <p:spPr>
          <a:xfrm>
            <a:off x="1157176" y="1345016"/>
            <a:ext cx="64008" cy="64008"/>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p>
            <a:pPr algn="ctr" eaLnBrk="1" latinLnBrk="0" hangingPunct="1"/>
            <a:endParaRPr kumimoji="0" lang="en-US"/>
          </a:p>
        </p:txBody>
      </p:sp>
    </p:spTree>
  </p:cSld>
  <p:clrMapOvr>
    <a:masterClrMapping/>
  </p:clrMapOvr>
</p:sldLayout>
</file>

<file path=ppt/slideMasters/_rels/slideMaster1.xml.rels>&#65279;<?xml version="1.0" encoding="utf-8"?><Relationships xmlns="http://schemas.openxmlformats.org/package/2006/relationships"><Relationship Type="http://schemas.openxmlformats.org/officeDocument/2006/relationships/image" Target="/ppt/media/image.emf" Id="Rb94f0fa5253c4882" /><Relationship Type="http://schemas.openxmlformats.org/officeDocument/2006/relationships/theme" Target="/ppt/slideMasters/theme/theme2.xml" Id="R4880b3d6c2d54451" /><Relationship Type="http://schemas.openxmlformats.org/officeDocument/2006/relationships/slideLayout" Target="/ppt/slideLayouts/slideLayout3.xml" Id="R4d2e8a74e0454c08" /><Relationship Type="http://schemas.openxmlformats.org/officeDocument/2006/relationships/slideLayout" Target="/ppt/slideLayouts/slideLayout5.xml" Id="R0b81d67eae174b92" /><Relationship Type="http://schemas.openxmlformats.org/officeDocument/2006/relationships/slideLayout" Target="/ppt/slideLayouts/slideLayout6.xml" Id="Rd6524e1f503643ee" /><Relationship Type="http://schemas.openxmlformats.org/officeDocument/2006/relationships/slideLayout" Target="/ppt/slideLayouts/slideLayout7.xml" Id="Re9f32da9f9f44b1d" /><Relationship Type="http://schemas.openxmlformats.org/officeDocument/2006/relationships/slideLayout" Target="/ppt/slideLayouts/slideLayout12.xml" Id="R4f1ab9022c254b33" /><Relationship Type="http://schemas.openxmlformats.org/officeDocument/2006/relationships/slideLayout" Target="/ppt/slideLayouts/slideLayout13.xml" Id="R735ff89cde514dc2" /></Relationships>
</file>

<file path=ppt/slideMasters/_rels/slideMaster2.xml.rels>&#65279;<?xml version="1.0" encoding="utf-8"?><Relationships xmlns="http://schemas.openxmlformats.org/package/2006/relationships"><Relationship Type="http://schemas.openxmlformats.org/officeDocument/2006/relationships/theme" Target="/ppt/slideMasters/theme/theme3.xml" Id="Rda8d8e0fe9a944d4" /><Relationship Type="http://schemas.openxmlformats.org/officeDocument/2006/relationships/slideLayout" Target="/ppt/slideLayouts/slideLayout17.xml" Id="R7f400637858f45fe" /><Relationship Type="http://schemas.openxmlformats.org/officeDocument/2006/relationships/slideLayout" Target="/ppt/slideLayouts/slideLayout18.xml" Id="R3a342a4fdcec48c5" /></Relationships>
</file>

<file path=ppt/slideMasters/_rels/slideMaster3.xml.rels>&#65279;<?xml version="1.0" encoding="utf-8"?><Relationships xmlns="http://schemas.openxmlformats.org/package/2006/relationships"><Relationship Type="http://schemas.openxmlformats.org/officeDocument/2006/relationships/theme" Target="/ppt/slideMasters/theme/theme4.xml" Id="R36a103f0a8ca45bb" /><Relationship Type="http://schemas.openxmlformats.org/officeDocument/2006/relationships/slideLayout" Target="/ppt/slideLayouts/slideLayout30.xml" Id="Rad88a3bbe16743c2" /><Relationship Type="http://schemas.openxmlformats.org/officeDocument/2006/relationships/slideLayout" Target="/ppt/slideLayouts/slideLayout32.xml" Id="Rcf37aa17f43f4bc2" /></Relationships>
</file>

<file path=ppt/slideMasters/_rels/slideMaster4.xml.rels>&#65279;<?xml version="1.0" encoding="utf-8"?><Relationships xmlns="http://schemas.openxmlformats.org/package/2006/relationships"><Relationship Type="http://schemas.openxmlformats.org/officeDocument/2006/relationships/theme" Target="/ppt/slideMasters/theme/theme5.xml" Id="R66490fa405784242" /><Relationship Type="http://schemas.openxmlformats.org/officeDocument/2006/relationships/slideLayout" Target="/ppt/slideLayouts/slideLayout46.xml" Id="R8a4a5e2dca754598" /><Relationship Type="http://schemas.openxmlformats.org/officeDocument/2006/relationships/slideLayout" Target="/ppt/slideLayouts/slideLayout48.xml" Id="Rb21c648f50584e9c" /></Relationships>
</file>

<file path=ppt/slideMasters/_rels/slideMaster5.xml.rels>&#65279;<?xml version="1.0" encoding="utf-8"?><Relationships xmlns="http://schemas.openxmlformats.org/package/2006/relationships"><Relationship Type="http://schemas.openxmlformats.org/officeDocument/2006/relationships/theme" Target="/ppt/slideMasters/theme/theme6.xml" Id="R198505043e354127" /><Relationship Type="http://schemas.openxmlformats.org/officeDocument/2006/relationships/slideLayout" Target="/ppt/slideLayouts/slideLayout58.xml" Id="R7204a5aa6f644fc0" /><Relationship Type="http://schemas.openxmlformats.org/officeDocument/2006/relationships/slideLayout" Target="/ppt/slideLayouts/slideLayout59.xml" Id="R1cebf3ddbd7046f8" /><Relationship Type="http://schemas.openxmlformats.org/officeDocument/2006/relationships/slideLayout" Target="/ppt/slideLayouts/slideLayout60.xml" Id="R2253669e58da4266" /><Relationship Type="http://schemas.openxmlformats.org/officeDocument/2006/relationships/slideLayout" Target="/ppt/slideLayouts/slideLayout61.xml" Id="R8ba294db33e24c8d" /><Relationship Type="http://schemas.openxmlformats.org/officeDocument/2006/relationships/slideLayout" Target="/ppt/slideLayouts/slideLayout66.xml" Id="R58f40f00d34948e0" /></Relationships>
</file>

<file path=ppt/slideMasters/_rels/slideMaster6.xml.rels>&#65279;<?xml version="1.0" encoding="utf-8"?><Relationships xmlns="http://schemas.openxmlformats.org/package/2006/relationships"><Relationship Type="http://schemas.openxmlformats.org/officeDocument/2006/relationships/theme" Target="/ppt/slideMasters/theme/theme7.xml" Id="Rba588bec3cde4b91" /><Relationship Type="http://schemas.openxmlformats.org/officeDocument/2006/relationships/slideLayout" Target="/ppt/slideLayouts/slideLayout71.xml" Id="R8cfb2cefaf8742d1" /><Relationship Type="http://schemas.openxmlformats.org/officeDocument/2006/relationships/slideLayout" Target="/ppt/slideLayouts/slideLayout72.xml" Id="Rda1c208b54ae4e42" /></Relationships>
</file>

<file path=ppt/slideMasters/slideMaster1.xml><?xml version="1.0" encoding="utf-8"?>
<p:sldMaster xmlns:a14="http://schemas.microsoft.com/office/drawing/2010/main" xmlns:p14="http://schemas.microsoft.com/office/powerpoint/2010/main"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6544824"/>
            <a:ext cx="12192000" cy="313176"/>
          </a:xfrm>
          <a:prstGeom prst="rect">
            <a:avLst/>
          </a:prstGeom>
          <a:solidFill>
            <a:srgbClr val="3CAB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8" name="Straight Connector 7"/>
          <p:cNvCxnSpPr/>
          <p:nvPr userDrawn="1"/>
        </p:nvCxnSpPr>
        <p:spPr>
          <a:xfrm>
            <a:off x="0" y="1128500"/>
            <a:ext cx="12192000" cy="0"/>
          </a:xfrm>
          <a:prstGeom prst="line">
            <a:avLst/>
          </a:prstGeom>
          <a:ln w="38100">
            <a:solidFill>
              <a:srgbClr val="3CABA4"/>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b94f0fa5253c4882" cstate="screen">
            <a:extLst>
              <a:ext uri="{28A0092B-C50C-407E-A947-70E740481C1C}">
                <a14:useLocalDpi xmlns:a14="http://schemas.microsoft.com/office/drawing/2010/main"/>
              </a:ext>
            </a:extLst>
          </a:blip>
          <a:stretch>
            <a:fillRect/>
          </a:stretch>
        </p:blipFill>
        <p:spPr>
          <a:xfrm>
            <a:off x="539165" y="272789"/>
            <a:ext cx="2959537" cy="565917"/>
          </a:xfrm>
          <a:prstGeom prst="rect">
            <a:avLst/>
          </a:prstGeom>
        </p:spPr>
      </p:pic>
      <p:sp>
        <p:nvSpPr>
          <p:cNvPr id="10" name="TextBox 9"/>
          <p:cNvSpPr txBox="1"/>
          <p:nvPr userDrawn="1"/>
        </p:nvSpPr>
        <p:spPr>
          <a:xfrm>
            <a:off x="8971473" y="6532136"/>
            <a:ext cx="2853905" cy="307777"/>
          </a:xfrm>
          <a:prstGeom prst="rect">
            <a:avLst/>
          </a:prstGeom>
          <a:noFill/>
        </p:spPr>
        <p:txBody>
          <a:bodyPr wrap="square" rtlCol="0" anchor="ctr" anchorCtr="0">
            <a:spAutoFit/>
          </a:bodyPr>
          <a:lstStyle/>
          <a:p>
            <a:pPr algn="r"/>
            <a:r>
              <a:rPr lang="en-US" sz="1400" dirty="0">
                <a:latin typeface="Avenir Medium"/>
                <a:ea typeface="Avenir Medium" charset="0"/>
                <a:cs typeface="Avenir Medium" charset="0"/>
              </a:rPr>
              <a:t> abertay.ac.uk</a:t>
            </a:r>
          </a:p>
        </p:txBody>
      </p:sp>
    </p:spTree>
    <p:extLst>
      <p:ext uri="{BB962C8B-B14F-4D97-AF65-F5344CB8AC3E}">
        <p14:creationId xmlns:p14="http://schemas.microsoft.com/office/powerpoint/2010/main" val="4151933176"/>
      </p:ext>
    </p:extLst>
  </p:cSld>
  <p:clrMap bg1="lt1" tx1="dk1" bg2="lt2" tx2="dk2" accent1="accent1" accent2="accent2" accent3="accent3" accent4="accent4" accent5="accent5" accent6="accent6" hlink="hlink" folHlink="folHlink"/>
  <p:sldLayoutIdLst>
    <p:sldLayoutId id="2147483651" r:id="R4d2e8a74e0454c08"/>
    <p:sldLayoutId id="2147483653" r:id="R0b81d67eae174b92"/>
    <p:sldLayoutId id="2147483654" r:id="Rd6524e1f503643ee"/>
    <p:sldLayoutId id="2147483655" r:id="Re9f32da9f9f44b1d"/>
    <p:sldLayoutId id="2147483660" r:id="R4f1ab9022c254b33"/>
    <p:sldLayoutId id="2147483661" r:id="R735ff89cde514dc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p14="http://schemas.microsoft.com/office/powerpoint/2010/main"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FF5D2A-E1D4-46C3-A23B-33EDEF0F76C1}" type="datetimeFigureOut">
              <a:rPr lang="fr-FR"/>
              <a:t>14/05/2024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65060F-C49B-4E76-9DC6-1D88F6D750E1}" type="slidenum">
              <a:rPr lang="fr-FR"/>
              <a:t>‹N°›</a:t>
            </a:fld>
            <a:endParaRPr lang="fr-FR"/>
          </a:p>
        </p:txBody>
      </p:sp>
    </p:spTree>
    <p:extLst>
      <p:ext uri="{BB962C8B-B14F-4D97-AF65-F5344CB8AC3E}">
        <p14:creationId xmlns:p14="http://schemas.microsoft.com/office/powerpoint/2010/main" val="3977215261"/>
      </p:ext>
    </p:extLst>
  </p:cSld>
  <p:clrMap bg1="lt1" tx1="dk1" bg2="lt2" tx2="dk2" accent1="accent1" accent2="accent2" accent3="accent3" accent4="accent4" accent5="accent5" accent6="accent6" hlink="hlink" folHlink="folHlink"/>
  <p:sldLayoutIdLst>
    <p:sldLayoutId id="2147483666" r:id="R7f400637858f45fe"/>
    <p:sldLayoutId id="2147483667" r:id="R3a342a4fdcec48c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5/15/2024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80" r:id="Rad88a3bbe16743c2"/>
    <p:sldLayoutId id="2147483682" r:id="Rcf37aa17f43f4bc2"/>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5/14/2024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97" r:id="R8a4a5e2dca754598"/>
    <p:sldLayoutId id="2147483699" r:id="Rb21c648f50584e9c"/>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fr-FR"/>
              <a:t>Change the style of the title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fr-FR"/>
              <a:t>Click to change the mask text styles</a:t>
            </a:r>
          </a:p>
          <a:p>
            <a:pPr lvl="1"/>
            <a:r>
              <a:rPr lang="fr-FR"/>
              <a:t>Second level</a:t>
            </a:r>
          </a:p>
          <a:p>
            <a:pPr lvl="2"/>
            <a:r>
              <a:rPr lang="fr-FR"/>
              <a:t>Third level</a:t>
            </a:r>
          </a:p>
          <a:p>
            <a:pPr lvl="3"/>
            <a:r>
              <a:rPr lang="fr-FR"/>
              <a:t>Fourth level</a:t>
            </a:r>
          </a:p>
          <a:p>
            <a:pPr lvl="4"/>
            <a:r>
              <a:rPr lang="fr-FR"/>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074B496F-6C9C-45A0-988A-5B7685ABCA94}" type="datetime1">
              <a:rPr lang="en-US"/>
              <a:t>5/13/2024</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t>‹N°›</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710" r:id="R7204a5aa6f644fc0"/>
    <p:sldLayoutId id="2147483711" r:id="R1cebf3ddbd7046f8"/>
    <p:sldLayoutId id="2147483712" r:id="R2253669e58da4266"/>
    <p:sldLayoutId id="2147483713" r:id="R8ba294db33e24c8d"/>
    <p:sldLayoutId id="2147483718" r:id="R58f40f00d34948e0"/>
  </p:sldLayoutIdLs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ecteurs 6"/>
          <p:cNvSpPr/>
          <p:nvPr/>
        </p:nvSpPr>
        <p:spPr>
          <a:xfrm>
            <a:off x="-815927" y="-815922"/>
            <a:ext cx="1638887" cy="1638887"/>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Ellipse 7"/>
          <p:cNvSpPr/>
          <p:nvPr/>
        </p:nvSpPr>
        <p:spPr>
          <a:xfrm>
            <a:off x="168816" y="21102"/>
            <a:ext cx="1702191" cy="1702191"/>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Bouée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1012873" y="-54"/>
            <a:ext cx="8131127" cy="6858054"/>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Espace réservé du titre 4"/>
          <p:cNvSpPr>
            <a:spLocks noGrp="1"/>
          </p:cNvSpPr>
          <p:nvPr>
            <p:ph type="title"/>
          </p:nvPr>
        </p:nvSpPr>
        <p:spPr>
          <a:xfrm>
            <a:off x="1435608" y="274638"/>
            <a:ext cx="7498080" cy="1143000"/>
          </a:xfrm>
          <a:prstGeom prst="rect">
            <a:avLst/>
          </a:prstGeom>
        </p:spPr>
        <p:txBody>
          <a:bodyPr anchor="ctr">
            <a:normAutofit/>
          </a:bodyPr>
          <a:lstStyle/>
          <a:p>
            <a:r>
              <a:rPr kumimoji="0" lang="fr-FR"/>
              <a:t>Cliquez pour modifier le style du titre</a:t>
            </a:r>
            <a:endParaRPr kumimoji="0" lang="en-US"/>
          </a:p>
        </p:txBody>
      </p:sp>
      <p:sp>
        <p:nvSpPr>
          <p:cNvPr id="9" name="Espace réservé du texte 8"/>
          <p:cNvSpPr>
            <a:spLocks noGrp="1"/>
          </p:cNvSpPr>
          <p:nvPr>
            <p:ph type="body" idx="1"/>
          </p:nvPr>
        </p:nvSpPr>
        <p:spPr>
          <a:xfrm>
            <a:off x="1435608" y="1447800"/>
            <a:ext cx="7498080" cy="4800600"/>
          </a:xfrm>
          <a:prstGeom prst="rect">
            <a:avLst/>
          </a:prstGeom>
        </p:spPr>
        <p:txBody>
          <a:bodyPr>
            <a:normAutofit/>
          </a:bodyPr>
          <a:lstStyle/>
          <a:p>
            <a:pPr lvl="0" eaLnBrk="1" latinLnBrk="0" hangingPunct="1"/>
            <a:r>
              <a:rPr kumimoji="0" lang="fr-FR"/>
              <a:t>Cliquez pour modifier les styles du texte du masque</a:t>
            </a:r>
          </a:p>
          <a:p>
            <a:pPr lvl="1" eaLnBrk="1" latinLnBrk="0" hangingPunct="1"/>
            <a:r>
              <a:rPr kumimoji="0" lang="fr-FR"/>
              <a:t>Deuxième niveau</a:t>
            </a:r>
          </a:p>
          <a:p>
            <a:pPr lvl="2" eaLnBrk="1" latinLnBrk="0" hangingPunct="1"/>
            <a:r>
              <a:rPr kumimoji="0" lang="fr-FR"/>
              <a:t>Troisième niveau</a:t>
            </a:r>
          </a:p>
          <a:p>
            <a:pPr lvl="3" eaLnBrk="1" latinLnBrk="0" hangingPunct="1"/>
            <a:r>
              <a:rPr kumimoji="0" lang="fr-FR"/>
              <a:t>Quatrième niveau</a:t>
            </a:r>
          </a:p>
          <a:p>
            <a:pPr lvl="4" eaLnBrk="1" latinLnBrk="0" hangingPunct="1"/>
            <a:r>
              <a:rPr kumimoji="0" lang="fr-FR"/>
              <a:t>Cinquième niveau</a:t>
            </a:r>
            <a:endParaRPr kumimoji="0" lang="en-US"/>
          </a:p>
        </p:txBody>
      </p:sp>
      <p:sp>
        <p:nvSpPr>
          <p:cNvPr id="24" name="Espace réservé de la date 23"/>
          <p:cNvSpPr>
            <a:spLocks noGrp="1"/>
          </p:cNvSpPr>
          <p:nvPr>
            <p:ph type="dt" sz="half" idx="2"/>
          </p:nvPr>
        </p:nvSpPr>
        <p:spPr>
          <a:xfrm>
            <a:off x="3581400" y="6305550"/>
            <a:ext cx="2133600" cy="476250"/>
          </a:xfrm>
          <a:prstGeom prst="rect">
            <a:avLst/>
          </a:prstGeom>
        </p:spPr>
        <p:txBody>
          <a:bodyPr anchor="b"/>
          <a:lstStyle>
            <a:lvl1pPr algn="r" eaLnBrk="1" latinLnBrk="0" hangingPunct="1">
              <a:defRPr kumimoji="0" sz="1200">
                <a:solidFill>
                  <a:schemeClr val="bg2">
                    <a:shade val="50000"/>
                    <a:satMod val="200000"/>
                  </a:schemeClr>
                </a:solidFill>
              </a:defRPr>
            </a:lvl1pPr>
            <a:extLst/>
          </a:lstStyle>
          <a:p>
            <a:fld id="{C3C31800-2844-40A8-8DCE-6D85A0C2F002}" type="datetimeFigureOut">
              <a:rPr lang="fr-FR"/>
              <a:pPr/>
              <a:t>15/05/2024</a:t>
            </a:fld>
            <a:endParaRPr lang="fr-FR"/>
          </a:p>
        </p:txBody>
      </p:sp>
      <p:sp>
        <p:nvSpPr>
          <p:cNvPr id="10" name="Espace réservé du pied de page 9"/>
          <p:cNvSpPr>
            <a:spLocks noGrp="1"/>
          </p:cNvSpPr>
          <p:nvPr>
            <p:ph type="ftr" sz="quarter" idx="3"/>
          </p:nvPr>
        </p:nvSpPr>
        <p:spPr>
          <a:xfrm>
            <a:off x="5715000" y="6305550"/>
            <a:ext cx="2895600" cy="476250"/>
          </a:xfrm>
          <a:prstGeom prst="rect">
            <a:avLst/>
          </a:prstGeom>
        </p:spPr>
        <p:txBody>
          <a:bodyPr anchor="b"/>
          <a:lstStyle>
            <a:lvl1pPr eaLnBrk="1" latinLnBrk="0" hangingPunct="1">
              <a:defRPr kumimoji="0" sz="1200">
                <a:solidFill>
                  <a:schemeClr val="bg2">
                    <a:shade val="50000"/>
                    <a:satMod val="200000"/>
                  </a:schemeClr>
                </a:solidFill>
                <a:effectLst/>
              </a:defRPr>
            </a:lvl1pPr>
            <a:extLst/>
          </a:lstStyle>
          <a:p>
            <a:endParaRPr lang="fr-FR"/>
          </a:p>
        </p:txBody>
      </p:sp>
      <p:sp>
        <p:nvSpPr>
          <p:cNvPr id="22" name="Espace réservé du numéro de diapositive 21"/>
          <p:cNvSpPr>
            <a:spLocks noGrp="1"/>
          </p:cNvSpPr>
          <p:nvPr>
            <p:ph type="sldNum" sz="quarter" idx="4"/>
          </p:nvPr>
        </p:nvSpPr>
        <p:spPr>
          <a:xfrm>
            <a:off x="8613648" y="6305550"/>
            <a:ext cx="457200" cy="476250"/>
          </a:xfrm>
          <a:prstGeom prst="rect">
            <a:avLst/>
          </a:prstGeom>
        </p:spPr>
        <p:txBody>
          <a:bodyPr anchor="b"/>
          <a:lstStyle>
            <a:lvl1pPr algn="ctr" eaLnBrk="1" latinLnBrk="0" hangingPunct="1">
              <a:defRPr kumimoji="0" sz="1200">
                <a:solidFill>
                  <a:schemeClr val="bg2">
                    <a:shade val="50000"/>
                    <a:satMod val="200000"/>
                  </a:schemeClr>
                </a:solidFill>
                <a:effectLst/>
              </a:defRPr>
            </a:lvl1pPr>
            <a:extLst/>
          </a:lstStyle>
          <a:p>
            <a:fld id="{23CA3B69-B310-49E3-8242-F84D3231B922}" type="slidenum">
              <a:rPr lang="fr-FR"/>
              <a:pPr/>
              <a:t>‹N°›</a:t>
            </a:fld>
            <a:endParaRPr lang="fr-FR"/>
          </a:p>
        </p:txBody>
      </p:sp>
      <p:sp>
        <p:nvSpPr>
          <p:cNvPr id="15" name="Rectangle 14"/>
          <p:cNvSpPr/>
          <p:nvPr/>
        </p:nvSpPr>
        <p:spPr bwMode="invGray">
          <a:xfrm>
            <a:off x="1014984" y="-54"/>
            <a:ext cx="73152" cy="6858054"/>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724" r:id="R8cfb2cefaf8742d1"/>
    <p:sldLayoutId id="2147483725" r:id="Rda1c208b54ae4e42"/>
  </p:sldLayoutIdLst>
  <p:txStyles>
    <p:title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p:titleStyle>
    <p:bodyStyle>
      <a:lvl1pPr marL="365760" indent="-283464" algn="l" rtl="0" eaLnBrk="1" latinLnBrk="0" hangingPunct="1">
        <a:lnSpc>
          <a:spcPct val="100000"/>
        </a:lnSpc>
        <a:spcBef>
          <a:spcPts val="600"/>
        </a:spcBef>
        <a:buClr>
          <a:schemeClr val="accent1"/>
        </a:buClr>
        <a:buSzPct val="80000"/>
        <a:buFont typeface="Wingdings 2"/>
        <a:buChar char=""/>
        <a:defRPr kumimoji="0" sz="3200" kern="1200">
          <a:solidFill>
            <a:schemeClr val="tx1"/>
          </a:solidFill>
          <a:latin typeface="+mn-lt"/>
          <a:ea typeface="+mn-ea"/>
          <a:cs typeface="+mn-cs"/>
        </a:defRPr>
      </a:lvl1pPr>
      <a:lvl2pPr marL="640080" indent="-237744" algn="l" rtl="0" eaLnBrk="1" latinLnBrk="0" hangingPunct="1">
        <a:lnSpc>
          <a:spcPct val="100000"/>
        </a:lnSpc>
        <a:spcBef>
          <a:spcPts val="550"/>
        </a:spcBef>
        <a:buClr>
          <a:schemeClr val="accent1"/>
        </a:buClr>
        <a:buFont typeface="Verdana"/>
        <a:buChar char="◦"/>
        <a:defRPr kumimoji="0" sz="2800" kern="1200">
          <a:solidFill>
            <a:schemeClr val="tx1"/>
          </a:solidFill>
          <a:latin typeface="+mn-lt"/>
          <a:ea typeface="+mn-ea"/>
          <a:cs typeface="+mn-cs"/>
        </a:defRPr>
      </a:lvl2pPr>
      <a:lvl3pPr marL="886968" indent="-228600" algn="l" rtl="0" eaLnBrk="1" latinLnBrk="0" hangingPunct="1">
        <a:lnSpc>
          <a:spcPct val="100000"/>
        </a:lnSpc>
        <a:spcBef>
          <a:spcPct val="20000"/>
        </a:spcBef>
        <a:buClr>
          <a:schemeClr val="accent2"/>
        </a:buClr>
        <a:buFont typeface="Wingdings 2"/>
        <a:buChar char=""/>
        <a:defRPr kumimoji="0" sz="2400" kern="1200">
          <a:solidFill>
            <a:schemeClr val="tx1"/>
          </a:solidFill>
          <a:latin typeface="+mn-lt"/>
          <a:ea typeface="+mn-ea"/>
          <a:cs typeface="+mn-cs"/>
        </a:defRPr>
      </a:lvl3pPr>
      <a:lvl4pPr marL="1097280" indent="-173736" algn="l" rtl="0" eaLnBrk="1" latinLnBrk="0" hangingPunct="1">
        <a:lnSpc>
          <a:spcPct val="100000"/>
        </a:lnSpc>
        <a:spcBef>
          <a:spcPct val="20000"/>
        </a:spcBef>
        <a:buClr>
          <a:schemeClr val="accent3"/>
        </a:buClr>
        <a:buFont typeface="Wingdings 2"/>
        <a:buChar char=""/>
        <a:defRPr kumimoji="0" sz="2000" kern="1200">
          <a:solidFill>
            <a:schemeClr val="tx1"/>
          </a:solidFill>
          <a:latin typeface="+mn-lt"/>
          <a:ea typeface="+mn-ea"/>
          <a:cs typeface="+mn-cs"/>
        </a:defRPr>
      </a:lvl4pPr>
      <a:lvl5pPr marL="1298448" indent="-182880" algn="l" rtl="0" eaLnBrk="1" latinLnBrk="0" hangingPunct="1">
        <a:lnSpc>
          <a:spcPct val="100000"/>
        </a:lnSpc>
        <a:spcBef>
          <a:spcPct val="20000"/>
        </a:spcBef>
        <a:buClr>
          <a:schemeClr val="accent4"/>
        </a:buClr>
        <a:buFont typeface="Wingdings 2"/>
        <a:buChar char=""/>
        <a:defRPr kumimoji="0"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theme/_rels/theme7.xml.rels>&#65279;<?xml version="1.0" encoding="utf-8"?><Relationships xmlns="http://schemas.openxmlformats.org/package/2006/relationships"><Relationship Type="http://schemas.openxmlformats.org/officeDocument/2006/relationships/image" Target="/ppt/slideMasters/media/image13.jpg" Id="R19457edc8cab4fc0" /></Relationships>
</file>

<file path=ppt/slideMasters/theme/theme2.xml><?xml version="1.0" encoding="utf-8"?>
<a:theme xmlns:a="http://schemas.openxmlformats.org/drawingml/2006/main" name="Abertay University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noFill/>
        <a:ln w="28575"/>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txDef>
      <a:spPr>
        <a:noFill/>
      </a:spPr>
      <a:bodyPr wrap="square" rtlCol="0">
        <a:spAutoFit/>
      </a:bodyPr>
      <a:lstStyle>
        <a:defPPr algn="ctr">
          <a:defRPr sz="1200" b="1" dirty="0">
            <a:latin typeface="Tahoma" panose="020B0604030504040204" pitchFamily="34" charset="0"/>
            <a:ea typeface="Tahoma" panose="020B0604030504040204" pitchFamily="34" charset="0"/>
            <a:cs typeface="Tahoma" panose="020B0604030504040204" pitchFamily="34" charset="0"/>
          </a:defRPr>
        </a:defPPr>
      </a:lstStyle>
    </a:txDef>
  </a:objectDefaults>
  <a:extraClrSchemeLst/>
  <a:extLst>
    <a:ext uri="{05A4C25C-085E-4340-85A3-A5531E510DB2}">
      <thm15:themeFamily xmlns:thm15="http://schemas.microsoft.com/office/thememl/2012/main" name="Abertay University Theme Template 1.potx" id="{D962A6B3-4ABB-41B5-89F3-63F6F93A6137}" vid="{DAC8FDEE-03C9-4FC1-B2C3-DE020E96FDA8}"/>
    </a:ext>
  </a:extLst>
</a:theme>
</file>

<file path=ppt/slideMasters/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slideMasters/theme/theme4.xml><?xml version="1.0" encoding="utf-8"?>
<a:theme xmlns:a="http://schemas.openxmlformats.org/drawingml/2006/main" name="Brin">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slideMasters/theme/theme5.xml><?xml version="1.0" encoding="utf-8"?>
<a:theme xmlns:a="http://schemas.openxmlformats.org/drawingml/2006/main" name="Brin">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slideMasters/theme/theme6.xml><?xml version="1.0" encoding="utf-8"?>
<a:theme xmlns:a="http://schemas.openxmlformats.org/drawingml/2006/main" name="Dividende">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slideMasters/theme/theme7.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19457edc8cab4fc0">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slides/_rels/slide1.xml.rels>&#65279;<?xml version="1.0" encoding="utf-8"?><Relationships xmlns="http://schemas.openxmlformats.org/package/2006/relationships"><Relationship Type="http://schemas.openxmlformats.org/officeDocument/2006/relationships/image" Target="/ppt/media/image.png" Id="R07f86fa25b2745d9" /><Relationship Type="http://schemas.openxmlformats.org/officeDocument/2006/relationships/notesSlide" Target="/ppt/notesSlides/notesSlide1.xml" Id="R13bd7bc2a39c46df" /><Relationship Type="http://schemas.openxmlformats.org/officeDocument/2006/relationships/slideLayout" Target="/ppt/slideLayouts/slideLayout7.xml" Id="R4dd5d842f9be490d" /></Relationships>
</file>

<file path=ppt/slides/_rels/slide10.xml.rels>&#65279;<?xml version="1.0" encoding="utf-8"?><Relationships xmlns="http://schemas.openxmlformats.org/package/2006/relationships"><Relationship Type="http://schemas.openxmlformats.org/officeDocument/2006/relationships/image" Target="/ppt/media/image16.png" Id="Re1830415c66a414f" /><Relationship Type="http://schemas.openxmlformats.org/officeDocument/2006/relationships/image" Target="/ppt/media/image15.png" Id="Rf8b7355d3c004972" /><Relationship Type="http://schemas.openxmlformats.org/officeDocument/2006/relationships/slideLayout" Target="/ppt/slideLayouts/slideLayout13.xml" Id="Rf313f7328f0b4ea4" /></Relationships>
</file>

<file path=ppt/slides/_rels/slide11.xml.rels>&#65279;<?xml version="1.0" encoding="utf-8"?><Relationships xmlns="http://schemas.openxmlformats.org/package/2006/relationships"><Relationship Type="http://schemas.openxmlformats.org/officeDocument/2006/relationships/image" Target="/ppt/media/image17.png" Id="R6569a2ac23c34ff4" /><Relationship Type="http://schemas.openxmlformats.org/officeDocument/2006/relationships/image" Target="/ppt/media/image15.png" Id="R7e99f638ae3f47c3" /><Relationship Type="http://schemas.openxmlformats.org/officeDocument/2006/relationships/slideLayout" Target="/ppt/slideLayouts/slideLayout13.xml" Id="Re8e1a39cd71c4bbb" /></Relationships>
</file>

<file path=ppt/slides/_rels/slide12.xml.rels>&#65279;<?xml version="1.0" encoding="utf-8"?><Relationships xmlns="http://schemas.openxmlformats.org/package/2006/relationships"><Relationship Type="http://schemas.openxmlformats.org/officeDocument/2006/relationships/slideLayout" Target="/ppt/slideLayouts/slideLayout6.xml" Id="R21aaf0f3826d4a95" /><Relationship Type="http://schemas.openxmlformats.org/officeDocument/2006/relationships/hyperlink" Target="https://doi.org/10.1177/1024529420914473" TargetMode="External" Id="rcId25e33a9bafed4a5a" /><Relationship Type="http://schemas.openxmlformats.org/officeDocument/2006/relationships/hyperlink" Target="https://commonslibrary.parliament.uk/research-briefings/sn02786/#:~:text=The%20service%20industries%20accounted%20for" TargetMode="External" Id="rcId4bd11f421bbf4ffc" /><Relationship Type="http://schemas.openxmlformats.org/officeDocument/2006/relationships/hyperlink" Target="https://doi.org/10.1080/09585192.2023.2165011" TargetMode="External" Id="rcIdc9d39023f3c143bb" /><Relationship Type="http://schemas.openxmlformats.org/officeDocument/2006/relationships/hyperlink" Target="https://doi.org/10.1002/job.145" TargetMode="External" Id="rcId7dbdc0b0b6714b83" /><Relationship Type="http://schemas.openxmlformats.org/officeDocument/2006/relationships/hyperlink" Target="https://doi.org/10.1111/j.1741-3729.2001.00049.x" TargetMode="External" Id="rcId54c21828b0454c71" /><Relationship Type="http://schemas.openxmlformats.org/officeDocument/2006/relationships/hyperlink" Target="https://doi.org/10.1002/smi.3146" TargetMode="External" Id="rcIdc4c07e89772f45b5" /><Relationship Type="http://schemas.openxmlformats.org/officeDocument/2006/relationships/hyperlink" Target="https://doi.org/10.1080/02678373.2021.1936287" TargetMode="External" Id="rcId83488431aeeb40ee" /><Relationship Type="http://schemas.openxmlformats.org/officeDocument/2006/relationships/hyperlink" Target="https://doi.org/10.1016/J.JBUSRES.2022.01.024" TargetMode="External" Id="rcIdbcf0a1b0f64d4720" /></Relationships>
</file>

<file path=ppt/slides/_rels/slide13.xml.rels>&#65279;<?xml version="1.0" encoding="utf-8"?><Relationships xmlns="http://schemas.openxmlformats.org/package/2006/relationships"><Relationship Type="http://schemas.openxmlformats.org/officeDocument/2006/relationships/slideLayout" Target="/ppt/slideLayouts/slideLayout18.xml" Id="Rb5a35f4f2d6847ee" /></Relationships>
</file>

<file path=ppt/slides/_rels/slide14.xml.rels>&#65279;<?xml version="1.0" encoding="utf-8"?><Relationships xmlns="http://schemas.openxmlformats.org/package/2006/relationships"><Relationship Type="http://schemas.openxmlformats.org/officeDocument/2006/relationships/notesSlide" Target="/ppt/notesSlides/notesSlide9.xml" Id="Ra17eeb5abe86407b" /><Relationship Type="http://schemas.openxmlformats.org/officeDocument/2006/relationships/slideLayout" Target="/ppt/slideLayouts/slideLayout17.xml" Id="Rccf51b0a1b01461e" /></Relationships>
</file>

<file path=ppt/slides/_rels/slide15.xml.rels>&#65279;<?xml version="1.0" encoding="utf-8"?><Relationships xmlns="http://schemas.openxmlformats.org/package/2006/relationships"><Relationship Type="http://schemas.openxmlformats.org/officeDocument/2006/relationships/chart" Target="/ppt/slides/charts/chart1.xml" Id="Rc3ec984c6843475e" /><Relationship Type="http://schemas.openxmlformats.org/officeDocument/2006/relationships/chart" Target="/ppt/slides/charts/chart2.xml" Id="Rf5255f5787184ff9" /><Relationship Type="http://schemas.openxmlformats.org/officeDocument/2006/relationships/notesSlide" Target="/ppt/notesSlides/notesSlide10.xml" Id="Rc6c3ce006f034bf6" /><Relationship Type="http://schemas.openxmlformats.org/officeDocument/2006/relationships/slideLayout" Target="/ppt/slideLayouts/slideLayout17.xml" Id="Rc6d7a5cbabf84400" /></Relationships>
</file>

<file path=ppt/slides/_rels/slide16.xml.rels>&#65279;<?xml version="1.0" encoding="utf-8"?><Relationships xmlns="http://schemas.openxmlformats.org/package/2006/relationships"><Relationship Type="http://schemas.openxmlformats.org/officeDocument/2006/relationships/chart" Target="/ppt/slides/charts/chart3.xml" Id="Re193f1b6e5b041f0" /><Relationship Type="http://schemas.openxmlformats.org/officeDocument/2006/relationships/chart" Target="/ppt/slides/charts/chart4.xml" Id="Rebed70b365df4077" /><Relationship Type="http://schemas.openxmlformats.org/officeDocument/2006/relationships/chart" Target="/ppt/slides/charts/chart5.xml" Id="R14cda467af374f5b" /><Relationship Type="http://schemas.openxmlformats.org/officeDocument/2006/relationships/notesSlide" Target="/ppt/notesSlides/notesSlide11.xml" Id="R021acb3467d0419e" /><Relationship Type="http://schemas.openxmlformats.org/officeDocument/2006/relationships/slideLayout" Target="/ppt/slideLayouts/slideLayout17.xml" Id="Rce653a8dedf04e93" /></Relationships>
</file>

<file path=ppt/slides/_rels/slide17.xml.rels>&#65279;<?xml version="1.0" encoding="utf-8"?><Relationships xmlns="http://schemas.openxmlformats.org/package/2006/relationships"><Relationship Type="http://schemas.openxmlformats.org/officeDocument/2006/relationships/notesSlide" Target="/ppt/notesSlides/notesSlide12.xml" Id="R10d88991450b401d" /><Relationship Type="http://schemas.openxmlformats.org/officeDocument/2006/relationships/slideLayout" Target="/ppt/slideLayouts/slideLayout17.xml" Id="R65d8c1d6b97145f0" /></Relationships>
</file>

<file path=ppt/slides/_rels/slide18.xml.rels>&#65279;<?xml version="1.0" encoding="utf-8"?><Relationships xmlns="http://schemas.openxmlformats.org/package/2006/relationships"><Relationship Type="http://schemas.openxmlformats.org/officeDocument/2006/relationships/notesSlide" Target="/ppt/notesSlides/notesSlide13.xml" Id="R35a902d8334a4009" /><Relationship Type="http://schemas.openxmlformats.org/officeDocument/2006/relationships/slideLayout" Target="/ppt/slideLayouts/slideLayout17.xml" Id="R6dee2ca9c366428f" /></Relationships>
</file>

<file path=ppt/slides/_rels/slide19.xml.rels>&#65279;<?xml version="1.0" encoding="utf-8"?><Relationships xmlns="http://schemas.openxmlformats.org/package/2006/relationships"><Relationship Type="http://schemas.openxmlformats.org/officeDocument/2006/relationships/notesSlide" Target="/ppt/notesSlides/notesSlide14.xml" Id="Rd23913ed8e2f481a" /><Relationship Type="http://schemas.openxmlformats.org/officeDocument/2006/relationships/slideLayout" Target="/ppt/slideLayouts/slideLayout17.xml" Id="Rbbfa2c58a9144c4f" /></Relationships>
</file>

<file path=ppt/slides/_rels/slide2.xml.rels>&#65279;<?xml version="1.0" encoding="utf-8"?><Relationships xmlns="http://schemas.openxmlformats.org/package/2006/relationships"><Relationship Type="http://schemas.openxmlformats.org/officeDocument/2006/relationships/image" Target="/ppt/media/image2.png" Id="R1424a8158c7e4a37" /><Relationship Type="http://schemas.openxmlformats.org/officeDocument/2006/relationships/image" Target="/ppt/media/image3.png" Id="R58f97ca9949d4682" /><Relationship Type="http://schemas.openxmlformats.org/officeDocument/2006/relationships/diagramData" Target="/ppt/graphics/data1.xml" Id="R5a34653d459c40e5" /><Relationship Type="http://schemas.openxmlformats.org/officeDocument/2006/relationships/diagramLayout" Target="/ppt/graphics/layout1.xml" Id="R1509185cb9324202" /><Relationship Type="http://schemas.openxmlformats.org/officeDocument/2006/relationships/diagramQuickStyle" Target="/ppt/graphics/quickStyle1.xml" Id="R286a01787c484d0e" /><Relationship Type="http://schemas.openxmlformats.org/officeDocument/2006/relationships/diagramColors" Target="/ppt/graphics/colors1.xml" Id="Rcdfe3922c0a84b24" /><Relationship Type="http://schemas.openxmlformats.org/officeDocument/2006/relationships/slideLayout" Target="/ppt/slideLayouts/slideLayout6.xml" Id="R40adae010f104477" /></Relationships>
</file>

<file path=ppt/slides/_rels/slide20.xml.rels>&#65279;<?xml version="1.0" encoding="utf-8"?><Relationships xmlns="http://schemas.openxmlformats.org/package/2006/relationships"><Relationship Type="http://schemas.openxmlformats.org/officeDocument/2006/relationships/notesSlide" Target="/ppt/notesSlides/notesSlide15.xml" Id="R4284bd9581df4898" /><Relationship Type="http://schemas.openxmlformats.org/officeDocument/2006/relationships/slideLayout" Target="/ppt/slideLayouts/slideLayout17.xml" Id="R6bd589884ab6480d" /></Relationships>
</file>

<file path=ppt/slides/_rels/slide21.xml.rels>&#65279;<?xml version="1.0" encoding="utf-8"?><Relationships xmlns="http://schemas.openxmlformats.org/package/2006/relationships"><Relationship Type="http://schemas.openxmlformats.org/officeDocument/2006/relationships/notesSlide" Target="/ppt/notesSlides/notesSlide16.xml" Id="R0f6e463e5b3147a3" /><Relationship Type="http://schemas.openxmlformats.org/officeDocument/2006/relationships/slideLayout" Target="/ppt/slideLayouts/slideLayout17.xml" Id="Rda7c3dff63ca48d8" /></Relationships>
</file>

<file path=ppt/slides/_rels/slide22.xml.rels>&#65279;<?xml version="1.0" encoding="utf-8"?><Relationships xmlns="http://schemas.openxmlformats.org/package/2006/relationships"><Relationship Type="http://schemas.openxmlformats.org/officeDocument/2006/relationships/image" Target="/ppt/media/image18.png" Id="Rc57e59b0f0d14f1f" /><Relationship Type="http://schemas.openxmlformats.org/officeDocument/2006/relationships/notesSlide" Target="/ppt/notesSlides/notesSlide17.xml" Id="R071eab99c5624236" /><Relationship Type="http://schemas.openxmlformats.org/officeDocument/2006/relationships/slideLayout" Target="/ppt/slideLayouts/slideLayout17.xml" Id="Rbbbde97b0a2d4890" /></Relationships>
</file>

<file path=ppt/slides/_rels/slide23.xml.rels>&#65279;<?xml version="1.0" encoding="utf-8"?><Relationships xmlns="http://schemas.openxmlformats.org/package/2006/relationships"><Relationship Type="http://schemas.openxmlformats.org/officeDocument/2006/relationships/image" Target="/ppt/media/image2.emf" Id="Rb5b5707ff2e14468" /><Relationship Type="http://schemas.openxmlformats.org/officeDocument/2006/relationships/notesSlide" Target="/ppt/notesSlides/notesSlide18.xml" Id="R3dec03fcc3474e27" /><Relationship Type="http://schemas.openxmlformats.org/officeDocument/2006/relationships/slideLayout" Target="/ppt/slideLayouts/slideLayout17.xml" Id="R98410fe3235d4836" /></Relationships>
</file>

<file path=ppt/slides/_rels/slide24.xml.rels>&#65279;<?xml version="1.0" encoding="utf-8"?><Relationships xmlns="http://schemas.openxmlformats.org/package/2006/relationships"><Relationship Type="http://schemas.openxmlformats.org/officeDocument/2006/relationships/notesSlide" Target="/ppt/notesSlides/notesSlide19.xml" Id="Re14bd7614cc64ada" /><Relationship Type="http://schemas.openxmlformats.org/officeDocument/2006/relationships/slideLayout" Target="/ppt/slideLayouts/slideLayout17.xml" Id="Rea477f91e6df4280" /></Relationships>
</file>

<file path=ppt/slides/_rels/slide25.xml.rels>&#65279;<?xml version="1.0" encoding="utf-8"?><Relationships xmlns="http://schemas.openxmlformats.org/package/2006/relationships"><Relationship Type="http://schemas.openxmlformats.org/officeDocument/2006/relationships/image" Target="/ppt/media/image3.emf" Id="Rfacd552cb4734e72" /><Relationship Type="http://schemas.openxmlformats.org/officeDocument/2006/relationships/slideLayout" Target="/ppt/slideLayouts/slideLayout32.xml" Id="R70dda4bcb1e0476d" /></Relationships>
</file>

<file path=ppt/slides/_rels/slide26.xml.rels>&#65279;<?xml version="1.0" encoding="utf-8"?><Relationships xmlns="http://schemas.openxmlformats.org/package/2006/relationships"><Relationship Type="http://schemas.openxmlformats.org/officeDocument/2006/relationships/slideLayout" Target="/ppt/slideLayouts/slideLayout30.xml" Id="R34dc2e7d0c7e4213" /></Relationships>
</file>

<file path=ppt/slides/_rels/slide27.xml.rels>&#65279;<?xml version="1.0" encoding="utf-8"?><Relationships xmlns="http://schemas.openxmlformats.org/package/2006/relationships"><Relationship Type="http://schemas.openxmlformats.org/officeDocument/2006/relationships/slideLayout" Target="/ppt/slideLayouts/slideLayout30.xml" Id="Ra2e0eaf810e14dd6" /></Relationships>
</file>

<file path=ppt/slides/_rels/slide28.xml.rels>&#65279;<?xml version="1.0" encoding="utf-8"?><Relationships xmlns="http://schemas.openxmlformats.org/package/2006/relationships"><Relationship Type="http://schemas.openxmlformats.org/officeDocument/2006/relationships/slideLayout" Target="/ppt/slideLayouts/slideLayout30.xml" Id="R4e6ce6e2b24441e7" /></Relationships>
</file>

<file path=ppt/slides/_rels/slide29.xml.rels>&#65279;<?xml version="1.0" encoding="utf-8"?><Relationships xmlns="http://schemas.openxmlformats.org/package/2006/relationships"><Relationship Type="http://schemas.openxmlformats.org/officeDocument/2006/relationships/slideLayout" Target="/ppt/slideLayouts/slideLayout30.xml" Id="R8aba2e3619c14eec" /></Relationships>
</file>

<file path=ppt/slides/_rels/slide3.xml.rels>&#65279;<?xml version="1.0" encoding="utf-8"?><Relationships xmlns="http://schemas.openxmlformats.org/package/2006/relationships"><Relationship Type="http://schemas.openxmlformats.org/officeDocument/2006/relationships/image" Target="/ppt/media/image4.png" Id="Rbd64f791ea664d1a" /><Relationship Type="http://schemas.openxmlformats.org/officeDocument/2006/relationships/image" Target="/ppt/media/image5.png" Id="Rd3d6532e64b2439e" /><Relationship Type="http://schemas.openxmlformats.org/officeDocument/2006/relationships/image" Target="/ppt/media/image6.png" Id="R9b6fd5cadcfe4aeb" /><Relationship Type="http://schemas.openxmlformats.org/officeDocument/2006/relationships/image" Target="/ppt/media/image7.png" Id="R11959e4cfc5d4761" /><Relationship Type="http://schemas.openxmlformats.org/officeDocument/2006/relationships/image" Target="/ppt/media/image.jpg" Id="R393888247fda4ac1" /><Relationship Type="http://schemas.openxmlformats.org/officeDocument/2006/relationships/image" Target="/ppt/media/image8.png" Id="R565bc20ace8f4140" /><Relationship Type="http://schemas.openxmlformats.org/officeDocument/2006/relationships/image" Target="/ppt/media/image3.png" Id="Rc441f09075874f16" /><Relationship Type="http://schemas.openxmlformats.org/officeDocument/2006/relationships/notesSlide" Target="/ppt/notesSlides/notesSlide2.xml" Id="Ra7b3bf8c9c394897" /><Relationship Type="http://schemas.openxmlformats.org/officeDocument/2006/relationships/slideLayout" Target="/ppt/slideLayouts/slideLayout5.xml" Id="R5538bd48f4194eaa" /></Relationships>
</file>

<file path=ppt/slides/_rels/slide30.xml.rels>&#65279;<?xml version="1.0" encoding="utf-8"?><Relationships xmlns="http://schemas.openxmlformats.org/package/2006/relationships"><Relationship Type="http://schemas.openxmlformats.org/officeDocument/2006/relationships/slideLayout" Target="/ppt/slideLayouts/slideLayout30.xml" Id="Rade60cdee2f0440f" /></Relationships>
</file>

<file path=ppt/slides/_rels/slide31.xml.rels>&#65279;<?xml version="1.0" encoding="utf-8"?><Relationships xmlns="http://schemas.openxmlformats.org/package/2006/relationships"><Relationship Type="http://schemas.openxmlformats.org/officeDocument/2006/relationships/slideLayout" Target="/ppt/slideLayouts/slideLayout30.xml" Id="R53d3a7be64214436" /></Relationships>
</file>

<file path=ppt/slides/_rels/slide32.xml.rels>&#65279;<?xml version="1.0" encoding="utf-8"?><Relationships xmlns="http://schemas.openxmlformats.org/package/2006/relationships"><Relationship Type="http://schemas.openxmlformats.org/officeDocument/2006/relationships/image" Target="/ppt/media/image19.png" Id="Ra219d665ac834d57" /><Relationship Type="http://schemas.openxmlformats.org/officeDocument/2006/relationships/slideLayout" Target="/ppt/slideLayouts/slideLayout30.xml" Id="R0252ebfc6f5e4c80" /></Relationships>
</file>

<file path=ppt/slides/_rels/slide33.xml.rels>&#65279;<?xml version="1.0" encoding="utf-8"?><Relationships xmlns="http://schemas.openxmlformats.org/package/2006/relationships"><Relationship Type="http://schemas.openxmlformats.org/officeDocument/2006/relationships/slideLayout" Target="/ppt/slideLayouts/slideLayout30.xml" Id="R2e86e423002a495b" /></Relationships>
</file>

<file path=ppt/slides/_rels/slide34.xml.rels>&#65279;<?xml version="1.0" encoding="utf-8"?><Relationships xmlns="http://schemas.openxmlformats.org/package/2006/relationships"><Relationship Type="http://schemas.openxmlformats.org/officeDocument/2006/relationships/image" Target="/ppt/media/image20.png" Id="Re5816a17715c4d27" /><Relationship Type="http://schemas.openxmlformats.org/officeDocument/2006/relationships/image" Target="/ppt/media/image4.emf" Id="Rbb0d62cfb7134007" /><Relationship Type="http://schemas.openxmlformats.org/officeDocument/2006/relationships/slideLayout" Target="/ppt/slideLayouts/slideLayout30.xml" Id="R43a80963a81d436b" /></Relationships>
</file>

<file path=ppt/slides/_rels/slide35.xml.rels>&#65279;<?xml version="1.0" encoding="utf-8"?><Relationships xmlns="http://schemas.openxmlformats.org/package/2006/relationships"><Relationship Type="http://schemas.openxmlformats.org/officeDocument/2006/relationships/slideLayout" Target="/ppt/slideLayouts/slideLayout30.xml" Id="Rb2c063a17ffd4c3e" /></Relationships>
</file>

<file path=ppt/slides/_rels/slide36.xml.rels>&#65279;<?xml version="1.0" encoding="utf-8"?><Relationships xmlns="http://schemas.openxmlformats.org/package/2006/relationships"><Relationship Type="http://schemas.openxmlformats.org/officeDocument/2006/relationships/slideLayout" Target="/ppt/slideLayouts/slideLayout30.xml" Id="Rc88e6c3b38a54eef" /></Relationships>
</file>

<file path=ppt/slides/_rels/slide37.xml.rels>&#65279;<?xml version="1.0" encoding="utf-8"?><Relationships xmlns="http://schemas.openxmlformats.org/package/2006/relationships"><Relationship Type="http://schemas.openxmlformats.org/officeDocument/2006/relationships/slideLayout" Target="/ppt/slideLayouts/slideLayout30.xml" Id="R31acc4d5c6e24c23" /></Relationships>
</file>

<file path=ppt/slides/_rels/slide38.xml.rels>&#65279;<?xml version="1.0" encoding="utf-8"?><Relationships xmlns="http://schemas.openxmlformats.org/package/2006/relationships"><Relationship Type="http://schemas.openxmlformats.org/officeDocument/2006/relationships/slideLayout" Target="/ppt/slideLayouts/slideLayout30.xml" Id="R992e2ac55a5540f7" /></Relationships>
</file>

<file path=ppt/slides/_rels/slide39.xml.rels>&#65279;<?xml version="1.0" encoding="utf-8"?><Relationships xmlns="http://schemas.openxmlformats.org/package/2006/relationships"><Relationship Type="http://schemas.openxmlformats.org/officeDocument/2006/relationships/slideLayout" Target="/ppt/slideLayouts/slideLayout48.xml" Id="Re5c2097cbbd64b6f" /></Relationships>
</file>

<file path=ppt/slides/_rels/slide4.xml.rels>&#65279;<?xml version="1.0" encoding="utf-8"?><Relationships xmlns="http://schemas.openxmlformats.org/package/2006/relationships"><Relationship Type="http://schemas.openxmlformats.org/officeDocument/2006/relationships/image" Target="/ppt/media/image3.png" Id="R2cb14ed9a8c44d1b" /><Relationship Type="http://schemas.openxmlformats.org/officeDocument/2006/relationships/notesSlide" Target="/ppt/notesSlides/notesSlide3.xml" Id="Rd6d8ff7b38574c97" /><Relationship Type="http://schemas.openxmlformats.org/officeDocument/2006/relationships/slideLayout" Target="/ppt/slideLayouts/slideLayout3.xml" Id="R12d5e966f8f34feb" /></Relationships>
</file>

<file path=ppt/slides/_rels/slide40.xml.rels>&#65279;<?xml version="1.0" encoding="utf-8"?><Relationships xmlns="http://schemas.openxmlformats.org/package/2006/relationships"><Relationship Type="http://schemas.openxmlformats.org/officeDocument/2006/relationships/slideLayout" Target="/ppt/slideLayouts/slideLayout46.xml" Id="Rf43d3b6bc52c4b9f" /></Relationships>
</file>

<file path=ppt/slides/_rels/slide41.xml.rels>&#65279;<?xml version="1.0" encoding="utf-8"?><Relationships xmlns="http://schemas.openxmlformats.org/package/2006/relationships"><Relationship Type="http://schemas.openxmlformats.org/officeDocument/2006/relationships/slideLayout" Target="/ppt/slideLayouts/slideLayout46.xml" Id="Rbe08901155b94612" /></Relationships>
</file>

<file path=ppt/slides/_rels/slide42.xml.rels>&#65279;<?xml version="1.0" encoding="utf-8"?><Relationships xmlns="http://schemas.openxmlformats.org/package/2006/relationships"><Relationship Type="http://schemas.openxmlformats.org/officeDocument/2006/relationships/image" Target="/ppt/media/image21.png" Id="R15cf04116ee24068" /><Relationship Type="http://schemas.openxmlformats.org/officeDocument/2006/relationships/slideLayout" Target="/ppt/slideLayouts/slideLayout46.xml" Id="Rddb17c8b0ad64ab9" /></Relationships>
</file>

<file path=ppt/slides/_rels/slide43.xml.rels>&#65279;<?xml version="1.0" encoding="utf-8"?><Relationships xmlns="http://schemas.openxmlformats.org/package/2006/relationships"><Relationship Type="http://schemas.openxmlformats.org/officeDocument/2006/relationships/image" Target="/ppt/media/image2.jpg" Id="R8eb76530d79040c4" /><Relationship Type="http://schemas.openxmlformats.org/officeDocument/2006/relationships/slideLayout" Target="/ppt/slideLayouts/slideLayout46.xml" Id="R0d0e6a6487814479" /></Relationships>
</file>

<file path=ppt/slides/_rels/slide44.xml.rels>&#65279;<?xml version="1.0" encoding="utf-8"?><Relationships xmlns="http://schemas.openxmlformats.org/package/2006/relationships"><Relationship Type="http://schemas.openxmlformats.org/officeDocument/2006/relationships/image" Target="/ppt/media/image3.jpg" Id="Rb8f6fc520ef64e36" /><Relationship Type="http://schemas.openxmlformats.org/officeDocument/2006/relationships/slideLayout" Target="/ppt/slideLayouts/slideLayout46.xml" Id="R48d6d25a4e294fc3" /></Relationships>
</file>

<file path=ppt/slides/_rels/slide45.xml.rels>&#65279;<?xml version="1.0" encoding="utf-8"?><Relationships xmlns="http://schemas.openxmlformats.org/package/2006/relationships"><Relationship Type="http://schemas.openxmlformats.org/officeDocument/2006/relationships/image" Target="/ppt/media/image22.png" Id="Ra664e28e3f19404c" /><Relationship Type="http://schemas.openxmlformats.org/officeDocument/2006/relationships/slideLayout" Target="/ppt/slideLayouts/slideLayout46.xml" Id="Re71be3662b8f48b2" /></Relationships>
</file>

<file path=ppt/slides/_rels/slide46.xml.rels>&#65279;<?xml version="1.0" encoding="utf-8"?><Relationships xmlns="http://schemas.openxmlformats.org/package/2006/relationships"><Relationship Type="http://schemas.openxmlformats.org/officeDocument/2006/relationships/image" Target="/ppt/media/image4.jpg" Id="R60b12803d8f74d9d" /><Relationship Type="http://schemas.openxmlformats.org/officeDocument/2006/relationships/slideLayout" Target="/ppt/slideLayouts/slideLayout46.xml" Id="R358771c1ce6847e9" /></Relationships>
</file>

<file path=ppt/slides/_rels/slide47.xml.rels>&#65279;<?xml version="1.0" encoding="utf-8"?><Relationships xmlns="http://schemas.openxmlformats.org/package/2006/relationships"><Relationship Type="http://schemas.openxmlformats.org/officeDocument/2006/relationships/image" Target="/ppt/media/image23.png" Id="R9d57454717a845a0" /><Relationship Type="http://schemas.openxmlformats.org/officeDocument/2006/relationships/slideLayout" Target="/ppt/slideLayouts/slideLayout46.xml" Id="R2f405952f23449de" /></Relationships>
</file>

<file path=ppt/slides/_rels/slide48.xml.rels>&#65279;<?xml version="1.0" encoding="utf-8"?><Relationships xmlns="http://schemas.openxmlformats.org/package/2006/relationships"><Relationship Type="http://schemas.openxmlformats.org/officeDocument/2006/relationships/image" Target="/ppt/media/image24.png" Id="Rd727fb73fdc74364" /><Relationship Type="http://schemas.openxmlformats.org/officeDocument/2006/relationships/slideLayout" Target="/ppt/slideLayouts/slideLayout46.xml" Id="R79f76cba054c40ad" /></Relationships>
</file>

<file path=ppt/slides/_rels/slide49.xml.rels>&#65279;<?xml version="1.0" encoding="utf-8"?><Relationships xmlns="http://schemas.openxmlformats.org/package/2006/relationships"><Relationship Type="http://schemas.openxmlformats.org/officeDocument/2006/relationships/slideLayout" Target="/ppt/slideLayouts/slideLayout46.xml" Id="R0b09a036683046ed" /></Relationships>
</file>

<file path=ppt/slides/_rels/slide5.xml.rels>&#65279;<?xml version="1.0" encoding="utf-8"?><Relationships xmlns="http://schemas.openxmlformats.org/package/2006/relationships"><Relationship Type="http://schemas.openxmlformats.org/officeDocument/2006/relationships/image" Target="/ppt/media/image9.png" Id="Rad6c155eb973449c" /><Relationship Type="http://schemas.openxmlformats.org/officeDocument/2006/relationships/image" Target="/ppt/media/image3.png" Id="R34b99e3609d245dd" /><Relationship Type="http://schemas.openxmlformats.org/officeDocument/2006/relationships/notesSlide" Target="/ppt/notesSlides/notesSlide4.xml" Id="R3d92326733ff475d" /><Relationship Type="http://schemas.openxmlformats.org/officeDocument/2006/relationships/slideLayout" Target="/ppt/slideLayouts/slideLayout12.xml" Id="Rb257daf9779a4d7d" /></Relationships>
</file>

<file path=ppt/slides/_rels/slide50.xml.rels>&#65279;<?xml version="1.0" encoding="utf-8"?><Relationships xmlns="http://schemas.openxmlformats.org/package/2006/relationships"><Relationship Type="http://schemas.openxmlformats.org/officeDocument/2006/relationships/slideLayout" Target="/ppt/slideLayouts/slideLayout46.xml" Id="R1d85a7bb6e9444ed" /></Relationships>
</file>

<file path=ppt/slides/_rels/slide51.xml.rels>&#65279;<?xml version="1.0" encoding="utf-8"?><Relationships xmlns="http://schemas.openxmlformats.org/package/2006/relationships"><Relationship Type="http://schemas.openxmlformats.org/officeDocument/2006/relationships/slideLayout" Target="/ppt/slideLayouts/slideLayout46.xml" Id="Ref1b1105f55e429c" /></Relationships>
</file>

<file path=ppt/slides/_rels/slide52.xml.rels>&#65279;<?xml version="1.0" encoding="utf-8"?><Relationships xmlns="http://schemas.openxmlformats.org/package/2006/relationships"><Relationship Type="http://schemas.openxmlformats.org/officeDocument/2006/relationships/slideLayout" Target="/ppt/slideLayouts/slideLayout46.xml" Id="Rb57cdfbbe79d4230" /></Relationships>
</file>

<file path=ppt/slides/_rels/slide53.xml.rels>&#65279;<?xml version="1.0" encoding="utf-8"?><Relationships xmlns="http://schemas.openxmlformats.org/package/2006/relationships"><Relationship Type="http://schemas.openxmlformats.org/officeDocument/2006/relationships/slideLayout" Target="/ppt/slideLayouts/slideLayout46.xml" Id="R4812bc82a3714ac4" /></Relationships>
</file>

<file path=ppt/slides/_rels/slide54.xml.rels>&#65279;<?xml version="1.0" encoding="utf-8"?><Relationships xmlns="http://schemas.openxmlformats.org/package/2006/relationships"><Relationship Type="http://schemas.openxmlformats.org/officeDocument/2006/relationships/image" Target="/ppt/media/image25.png" Id="R4e9bad1033f84b0e" /><Relationship Type="http://schemas.openxmlformats.org/officeDocument/2006/relationships/slideLayout" Target="/ppt/slideLayouts/slideLayout46.xml" Id="R17a4c4f26c7d41f9" /></Relationships>
</file>

<file path=ppt/slides/_rels/slide55.xml.rels>&#65279;<?xml version="1.0" encoding="utf-8"?><Relationships xmlns="http://schemas.openxmlformats.org/package/2006/relationships"><Relationship Type="http://schemas.openxmlformats.org/officeDocument/2006/relationships/image" Target="/ppt/media/image26.png" Id="Rf9f7a7f47b0c4497" /><Relationship Type="http://schemas.openxmlformats.org/officeDocument/2006/relationships/slideLayout" Target="/ppt/slideLayouts/slideLayout46.xml" Id="Rd7928d1cd3154278" /></Relationships>
</file>

<file path=ppt/slides/_rels/slide56.xml.rels>&#65279;<?xml version="1.0" encoding="utf-8"?><Relationships xmlns="http://schemas.openxmlformats.org/package/2006/relationships"><Relationship Type="http://schemas.openxmlformats.org/officeDocument/2006/relationships/image" Target="/ppt/media/image27.png" Id="Rbc6eac1552c647e5" /><Relationship Type="http://schemas.openxmlformats.org/officeDocument/2006/relationships/slideLayout" Target="/ppt/slideLayouts/slideLayout46.xml" Id="R908de877163e4050" /></Relationships>
</file>

<file path=ppt/slides/_rels/slide57.xml.rels>&#65279;<?xml version="1.0" encoding="utf-8"?><Relationships xmlns="http://schemas.openxmlformats.org/package/2006/relationships"><Relationship Type="http://schemas.openxmlformats.org/officeDocument/2006/relationships/image" Target="/ppt/media/image28.png" Id="Rbe4103efefd34a02" /><Relationship Type="http://schemas.openxmlformats.org/officeDocument/2006/relationships/slideLayout" Target="/ppt/slideLayouts/slideLayout46.xml" Id="R4c20292bc5c741a4" /></Relationships>
</file>

<file path=ppt/slides/_rels/slide58.xml.rels>&#65279;<?xml version="1.0" encoding="utf-8"?><Relationships xmlns="http://schemas.openxmlformats.org/package/2006/relationships"><Relationship Type="http://schemas.openxmlformats.org/officeDocument/2006/relationships/slideLayout" Target="/ppt/slideLayouts/slideLayout46.xml" Id="R70091245969d4a6d" /></Relationships>
</file>

<file path=ppt/slides/_rels/slide59.xml.rels>&#65279;<?xml version="1.0" encoding="utf-8"?><Relationships xmlns="http://schemas.openxmlformats.org/package/2006/relationships"><Relationship Type="http://schemas.openxmlformats.org/officeDocument/2006/relationships/image" Target="/ppt/media/image29.png" Id="R9baa10dad9cf4814" /><Relationship Type="http://schemas.openxmlformats.org/officeDocument/2006/relationships/slideLayout" Target="/ppt/slideLayouts/slideLayout46.xml" Id="Rbc0d09f6244845d7" /></Relationships>
</file>

<file path=ppt/slides/_rels/slide6.xml.rels>&#65279;<?xml version="1.0" encoding="utf-8"?><Relationships xmlns="http://schemas.openxmlformats.org/package/2006/relationships"><Relationship Type="http://schemas.openxmlformats.org/officeDocument/2006/relationships/image" Target="/ppt/media/image10.png" Id="R89f6f600531a4339" /><Relationship Type="http://schemas.openxmlformats.org/officeDocument/2006/relationships/image" Target="/ppt/media/image11.png" Id="R000a84a158ae48f4" /><Relationship Type="http://schemas.openxmlformats.org/officeDocument/2006/relationships/image" Target="/ppt/media/image12.png" Id="R65b5521228b54107" /><Relationship Type="http://schemas.openxmlformats.org/officeDocument/2006/relationships/notesSlide" Target="/ppt/notesSlides/notesSlide5.xml" Id="Re70ce4ed4a4248a5" /><Relationship Type="http://schemas.openxmlformats.org/officeDocument/2006/relationships/slideLayout" Target="/ppt/slideLayouts/slideLayout6.xml" Id="R7df4cd444f0e4114" /></Relationships>
</file>

<file path=ppt/slides/_rels/slide60.xml.rels>&#65279;<?xml version="1.0" encoding="utf-8"?><Relationships xmlns="http://schemas.openxmlformats.org/package/2006/relationships"><Relationship Type="http://schemas.openxmlformats.org/officeDocument/2006/relationships/image" Target="/ppt/media/image30.png" Id="Rc84fb5fff4c841eb" /><Relationship Type="http://schemas.openxmlformats.org/officeDocument/2006/relationships/slideLayout" Target="/ppt/slideLayouts/slideLayout46.xml" Id="R02edc85c236749b3" /></Relationships>
</file>

<file path=ppt/slides/_rels/slide61.xml.rels>&#65279;<?xml version="1.0" encoding="utf-8"?><Relationships xmlns="http://schemas.openxmlformats.org/package/2006/relationships"><Relationship Type="http://schemas.openxmlformats.org/officeDocument/2006/relationships/image" Target="/ppt/media/image31.png" Id="R8a4c60119ba64891" /><Relationship Type="http://schemas.openxmlformats.org/officeDocument/2006/relationships/slideLayout" Target="/ppt/slideLayouts/slideLayout46.xml" Id="R3ccf3afa78a147c0" /></Relationships>
</file>

<file path=ppt/slides/_rels/slide62.xml.rels>&#65279;<?xml version="1.0" encoding="utf-8"?><Relationships xmlns="http://schemas.openxmlformats.org/package/2006/relationships"><Relationship Type="http://schemas.openxmlformats.org/officeDocument/2006/relationships/slideLayout" Target="/ppt/slideLayouts/slideLayout46.xml" Id="Ree54256942814c73" /></Relationships>
</file>

<file path=ppt/slides/_rels/slide63.xml.rels>&#65279;<?xml version="1.0" encoding="utf-8"?><Relationships xmlns="http://schemas.openxmlformats.org/package/2006/relationships"><Relationship Type="http://schemas.openxmlformats.org/officeDocument/2006/relationships/slideLayout" Target="/ppt/slideLayouts/slideLayout46.xml" Id="Rfd404d2d82554d44" /></Relationships>
</file>

<file path=ppt/slides/_rels/slide64.xml.rels>&#65279;<?xml version="1.0" encoding="utf-8"?><Relationships xmlns="http://schemas.openxmlformats.org/package/2006/relationships"><Relationship Type="http://schemas.openxmlformats.org/officeDocument/2006/relationships/slideLayout" Target="/ppt/slideLayouts/slideLayout46.xml" Id="R37c0f2a3dc354d58" /></Relationships>
</file>

<file path=ppt/slides/_rels/slide65.xml.rels>&#65279;<?xml version="1.0" encoding="utf-8"?><Relationships xmlns="http://schemas.openxmlformats.org/package/2006/relationships"><Relationship Type="http://schemas.openxmlformats.org/officeDocument/2006/relationships/image" Target="/ppt/media/image32.png" Id="Rde6c0c8c7d304bfd" /><Relationship Type="http://schemas.openxmlformats.org/officeDocument/2006/relationships/image" Target="/ppt/media/image5.jpg" Id="R99ac2f8f45b14b8e" /><Relationship Type="http://schemas.openxmlformats.org/officeDocument/2006/relationships/image" Target="/ppt/media/image33.png" Id="Rd406a1bda2354076" /><Relationship Type="http://schemas.openxmlformats.org/officeDocument/2006/relationships/image" Target="/ppt/media/image34.png" Id="R4d9f3546d4504693" /><Relationship Type="http://schemas.openxmlformats.org/officeDocument/2006/relationships/notesSlide" Target="/ppt/notesSlides/notesSlide20.xml" Id="R702b5cf74050455d" /><Relationship Type="http://schemas.openxmlformats.org/officeDocument/2006/relationships/slideLayout" Target="/ppt/slideLayouts/slideLayout61.xml" Id="R5e1ba1f026de42b7" /></Relationships>
</file>

<file path=ppt/slides/_rels/slide66.xml.rels>&#65279;<?xml version="1.0" encoding="utf-8"?><Relationships xmlns="http://schemas.openxmlformats.org/package/2006/relationships"><Relationship Type="http://schemas.openxmlformats.org/officeDocument/2006/relationships/image" Target="/ppt/media/image6.jpg" Id="R55b04121005e4bab" /><Relationship Type="http://schemas.openxmlformats.org/officeDocument/2006/relationships/diagramData" Target="/ppt/graphics/data2.xml" Id="R92b31eaf4ea44dc6" /><Relationship Type="http://schemas.openxmlformats.org/officeDocument/2006/relationships/diagramLayout" Target="/ppt/graphics/layout2.xml" Id="R8a7543d2910d4470" /><Relationship Type="http://schemas.openxmlformats.org/officeDocument/2006/relationships/diagramQuickStyle" Target="/ppt/graphics/quickStyle2.xml" Id="R8019ec20384649c0" /><Relationship Type="http://schemas.openxmlformats.org/officeDocument/2006/relationships/diagramColors" Target="/ppt/graphics/colors2.xml" Id="Rd32ed0f0db204fbf" /><Relationship Type="http://schemas.openxmlformats.org/officeDocument/2006/relationships/slideLayout" Target="/ppt/slideLayouts/slideLayout60.xml" Id="Rddeaaf4c51b84e35" /></Relationships>
</file>

<file path=ppt/slides/_rels/slide67.xml.rels>&#65279;<?xml version="1.0" encoding="utf-8"?><Relationships xmlns="http://schemas.openxmlformats.org/package/2006/relationships"><Relationship Type="http://schemas.openxmlformats.org/officeDocument/2006/relationships/image" Target="/ppt/media/image35.png" Id="Re30411fbca4b4ffa" /><Relationship Type="http://schemas.openxmlformats.org/officeDocument/2006/relationships/image" Target="/ppt/media/image36.png" Id="Re8f21991907b4064" /><Relationship Type="http://schemas.openxmlformats.org/officeDocument/2006/relationships/notesSlide" Target="/ppt/notesSlides/notesSlide21.xml" Id="R8cd56a2a29194ba8" /><Relationship Type="http://schemas.openxmlformats.org/officeDocument/2006/relationships/slideLayout" Target="/ppt/slideLayouts/slideLayout66.xml" Id="R1a86a867261e46fc" /><Relationship Type="http://schemas.openxmlformats.org/officeDocument/2006/relationships/hyperlink" Target="https://www.auchan-retail.com/fr/location/auchan-retail-senegal/#:~:text=Auchan%20Retail%20S&#233;n&#233;gal%20compte%2038,et%2016%20magasins%20de%20proximit&#233;" TargetMode="External" Id="rcId66440bb4894c4e0c" /></Relationships>
</file>

<file path=ppt/slides/_rels/slide68.xml.rels>&#65279;<?xml version="1.0" encoding="utf-8"?><Relationships xmlns="http://schemas.openxmlformats.org/package/2006/relationships"><Relationship Type="http://schemas.openxmlformats.org/officeDocument/2006/relationships/image" Target="/ppt/media/image7.jpg" Id="R4e4a6cd4d4a64e00" /><Relationship Type="http://schemas.openxmlformats.org/officeDocument/2006/relationships/image" Target="/ppt/media/image8.jpg" Id="R66369404af9543d3" /><Relationship Type="http://schemas.openxmlformats.org/officeDocument/2006/relationships/slideLayout" Target="/ppt/slideLayouts/slideLayout58.xml" Id="Rc0df76be3ae7468b" /><Relationship Type="http://schemas.openxmlformats.org/officeDocument/2006/relationships/image" Target="file:////Users/paulmambaphd-candidate/Library/Group%20Containers/UBF8T346G9.ms/WebArchiveCopyPasteTempFiles/com.microsoft.Word/page12image65132224" TargetMode="External" Id="rcId6c9e02bfe49e4795" /><Relationship Type="http://schemas.openxmlformats.org/officeDocument/2006/relationships/image" Target="file:////Users/paulmambaphd-candidate/Library/Group%20Containers/UBF8T346G9.ms/WebArchiveCopyPasteTempFiles/com.microsoft.Word/page7image21243648" TargetMode="External" Id="rcId43219b16d669427c" /></Relationships>
</file>

<file path=ppt/slides/_rels/slide69.xml.rels>&#65279;<?xml version="1.0" encoding="utf-8"?><Relationships xmlns="http://schemas.openxmlformats.org/package/2006/relationships"><Relationship Type="http://schemas.openxmlformats.org/officeDocument/2006/relationships/diagramData" Target="/ppt/graphics/data3.xml" Id="R05adf1dfc11a45a4" /><Relationship Type="http://schemas.openxmlformats.org/officeDocument/2006/relationships/diagramLayout" Target="/ppt/graphics/layout3.xml" Id="Rd3211df5b67040c8" /><Relationship Type="http://schemas.openxmlformats.org/officeDocument/2006/relationships/diagramQuickStyle" Target="/ppt/graphics/quickStyle3.xml" Id="R66b83f26ad134aa1" /><Relationship Type="http://schemas.openxmlformats.org/officeDocument/2006/relationships/diagramColors" Target="/ppt/graphics/colors3.xml" Id="Ra2ba1e0973df49dc" /><Relationship Type="http://schemas.openxmlformats.org/officeDocument/2006/relationships/slideLayout" Target="/ppt/slideLayouts/slideLayout60.xml" Id="R6fe771dbceab4dfe" /></Relationships>
</file>

<file path=ppt/slides/_rels/slide7.xml.rels>&#65279;<?xml version="1.0" encoding="utf-8"?><Relationships xmlns="http://schemas.openxmlformats.org/package/2006/relationships"><Relationship Type="http://schemas.openxmlformats.org/officeDocument/2006/relationships/image" Target="/ppt/media/image10.png" Id="Rb221dbf5394a4c8a" /><Relationship Type="http://schemas.openxmlformats.org/officeDocument/2006/relationships/image" Target="/ppt/media/image11.png" Id="Rbf230fb2d2d64f3c" /><Relationship Type="http://schemas.openxmlformats.org/officeDocument/2006/relationships/image" Target="/ppt/media/image12.png" Id="R8f559c8b18454a72" /><Relationship Type="http://schemas.openxmlformats.org/officeDocument/2006/relationships/notesSlide" Target="/ppt/notesSlides/notesSlide6.xml" Id="R423489463d46472b" /><Relationship Type="http://schemas.openxmlformats.org/officeDocument/2006/relationships/slideLayout" Target="/ppt/slideLayouts/slideLayout6.xml" Id="R6baaa23051974fa9" /></Relationships>
</file>

<file path=ppt/slides/_rels/slide70.xml.rels>&#65279;<?xml version="1.0" encoding="utf-8"?><Relationships xmlns="http://schemas.openxmlformats.org/package/2006/relationships"><Relationship Type="http://schemas.openxmlformats.org/officeDocument/2006/relationships/diagramData" Target="/ppt/graphics/data4.xml" Id="R936aa3819a3149a6" /><Relationship Type="http://schemas.openxmlformats.org/officeDocument/2006/relationships/diagramLayout" Target="/ppt/graphics/layout4.xml" Id="R70afcf5c7db24fec" /><Relationship Type="http://schemas.openxmlformats.org/officeDocument/2006/relationships/diagramQuickStyle" Target="/ppt/graphics/quickStyle4.xml" Id="Rea7bcd4766dd4114" /><Relationship Type="http://schemas.openxmlformats.org/officeDocument/2006/relationships/diagramColors" Target="/ppt/graphics/colors4.xml" Id="Rcb78f2e8b38d405f" /><Relationship Type="http://schemas.openxmlformats.org/officeDocument/2006/relationships/slideLayout" Target="/ppt/slideLayouts/slideLayout60.xml" Id="R0ac8d6c5f6d545e8" /></Relationships>
</file>

<file path=ppt/slides/_rels/slide71.xml.rels>&#65279;<?xml version="1.0" encoding="utf-8"?><Relationships xmlns="http://schemas.openxmlformats.org/package/2006/relationships"><Relationship Type="http://schemas.openxmlformats.org/officeDocument/2006/relationships/slideLayout" Target="/ppt/slideLayouts/slideLayout58.xml" Id="R02ab61f25c104010" /></Relationships>
</file>

<file path=ppt/slides/_rels/slide72.xml.rels>&#65279;<?xml version="1.0" encoding="utf-8"?><Relationships xmlns="http://schemas.openxmlformats.org/package/2006/relationships"><Relationship Type="http://schemas.openxmlformats.org/officeDocument/2006/relationships/image" Target="/ppt/media/image37.png" Id="Rc6e00eb608404ef1" /><Relationship Type="http://schemas.openxmlformats.org/officeDocument/2006/relationships/image" Target="/ppt/media/image9.jpg" Id="R0ec4531f5ab34921" /><Relationship Type="http://schemas.openxmlformats.org/officeDocument/2006/relationships/diagramData" Target="/ppt/graphics/data5.xml" Id="Rd37d445c04af4a6d" /><Relationship Type="http://schemas.openxmlformats.org/officeDocument/2006/relationships/diagramLayout" Target="/ppt/graphics/layout5.xml" Id="Rffa342c6ff8e47f2" /><Relationship Type="http://schemas.openxmlformats.org/officeDocument/2006/relationships/diagramQuickStyle" Target="/ppt/graphics/quickStyle5.xml" Id="Rccb93abefd78455c" /><Relationship Type="http://schemas.openxmlformats.org/officeDocument/2006/relationships/diagramColors" Target="/ppt/graphics/colors5.xml" Id="R1bede367a035414c" /><Relationship Type="http://schemas.openxmlformats.org/officeDocument/2006/relationships/notesSlide" Target="/ppt/notesSlides/notesSlide22.xml" Id="R92ec8e91aaf54fb1" /><Relationship Type="http://schemas.openxmlformats.org/officeDocument/2006/relationships/slideLayout" Target="/ppt/slideLayouts/slideLayout66.xml" Id="R794472ab9bcb4723" /><Relationship Type="http://schemas.openxmlformats.org/officeDocument/2006/relationships/image" Target="file:////Users/paulmambaphd-candidate/Library/Group%20Containers/UBF8T346G9.ms/WebArchiveCopyPasteTempFiles/com.microsoft.Word/img-1-small580.jpg" TargetMode="External" Id="rcIde5c8d80b5a9243f4" /></Relationships>
</file>

<file path=ppt/slides/_rels/slide73.xml.rels>&#65279;<?xml version="1.0" encoding="utf-8"?><Relationships xmlns="http://schemas.openxmlformats.org/package/2006/relationships"><Relationship Type="http://schemas.openxmlformats.org/officeDocument/2006/relationships/image" Target="/ppt/media/image10.jpg" Id="Rdcd1d75a96264300" /><Relationship Type="http://schemas.openxmlformats.org/officeDocument/2006/relationships/diagramData" Target="/ppt/graphics/data6.xml" Id="Rb5c02439dd5c4611" /><Relationship Type="http://schemas.openxmlformats.org/officeDocument/2006/relationships/diagramLayout" Target="/ppt/graphics/layout6.xml" Id="R3b363e22a59a4d93" /><Relationship Type="http://schemas.openxmlformats.org/officeDocument/2006/relationships/diagramQuickStyle" Target="/ppt/graphics/quickStyle6.xml" Id="Rd7ff702c24f24636" /><Relationship Type="http://schemas.openxmlformats.org/officeDocument/2006/relationships/diagramColors" Target="/ppt/graphics/colors6.xml" Id="Rf7ba0e41dbaa4514" /><Relationship Type="http://schemas.openxmlformats.org/officeDocument/2006/relationships/slideLayout" Target="/ppt/slideLayouts/slideLayout66.xml" Id="Rad76ac8512924e6c" /></Relationships>
</file>

<file path=ppt/slides/_rels/slide74.xml.rels>&#65279;<?xml version="1.0" encoding="utf-8"?><Relationships xmlns="http://schemas.openxmlformats.org/package/2006/relationships"><Relationship Type="http://schemas.openxmlformats.org/officeDocument/2006/relationships/notesSlide" Target="/ppt/notesSlides/notesSlide23.xml" Id="R52581deee3e9416c" /><Relationship Type="http://schemas.openxmlformats.org/officeDocument/2006/relationships/slideLayout" Target="/ppt/slideLayouts/slideLayout60.xml" Id="Re424dec520984c2c" /></Relationships>
</file>

<file path=ppt/slides/_rels/slide75.xml.rels>&#65279;<?xml version="1.0" encoding="utf-8"?><Relationships xmlns="http://schemas.openxmlformats.org/package/2006/relationships"><Relationship Type="http://schemas.openxmlformats.org/officeDocument/2006/relationships/image" Target="/ppt/media/image11.jpg" Id="Rf63db5ab59e045c4" /><Relationship Type="http://schemas.openxmlformats.org/officeDocument/2006/relationships/slideLayout" Target="/ppt/slideLayouts/slideLayout58.xml" Id="Rc11607b282bb48ad" /></Relationships>
</file>

<file path=ppt/slides/_rels/slide76.xml.rels>&#65279;<?xml version="1.0" encoding="utf-8"?><Relationships xmlns="http://schemas.openxmlformats.org/package/2006/relationships"><Relationship Type="http://schemas.openxmlformats.org/officeDocument/2006/relationships/diagramData" Target="/ppt/graphics/data7.xml" Id="R99cdeebe85444928" /><Relationship Type="http://schemas.openxmlformats.org/officeDocument/2006/relationships/diagramLayout" Target="/ppt/graphics/layout7.xml" Id="R17a626a4af97429e" /><Relationship Type="http://schemas.openxmlformats.org/officeDocument/2006/relationships/diagramQuickStyle" Target="/ppt/graphics/quickStyle7.xml" Id="R4339f733000d42cf" /><Relationship Type="http://schemas.openxmlformats.org/officeDocument/2006/relationships/diagramColors" Target="/ppt/graphics/colors7.xml" Id="R5f3ed3bd782f41f1" /><Relationship Type="http://schemas.openxmlformats.org/officeDocument/2006/relationships/notesSlide" Target="/ppt/notesSlides/notesSlide24.xml" Id="Rf97dcae8c77949f0" /><Relationship Type="http://schemas.openxmlformats.org/officeDocument/2006/relationships/slideLayout" Target="/ppt/slideLayouts/slideLayout66.xml" Id="R8d4d5c2e8bd044c4" /><Relationship Type="http://schemas.openxmlformats.org/officeDocument/2006/relationships/hyperlink" Target="https://www.auchan-retail.sn/fr/contenu/valeurs/auchan-senegal-introduction" TargetMode="External" Id="rcIddd9d82510f7a4b06" /></Relationships>
</file>

<file path=ppt/slides/_rels/slide77.xml.rels>&#65279;<?xml version="1.0" encoding="utf-8"?><Relationships xmlns="http://schemas.openxmlformats.org/package/2006/relationships"><Relationship Type="http://schemas.openxmlformats.org/officeDocument/2006/relationships/image" Target="/ppt/media/image38.png" Id="R1aecd3da0df64646" /><Relationship Type="http://schemas.openxmlformats.org/officeDocument/2006/relationships/image" Target="/ppt/media/image12.jpg" Id="R6fd4480992f946df" /><Relationship Type="http://schemas.openxmlformats.org/officeDocument/2006/relationships/slideLayout" Target="/ppt/slideLayouts/slideLayout60.xml" Id="R37eb18fded5847ef" /></Relationships>
</file>

<file path=ppt/slides/_rels/slide78.xml.rels>&#65279;<?xml version="1.0" encoding="utf-8"?><Relationships xmlns="http://schemas.openxmlformats.org/package/2006/relationships"><Relationship Type="http://schemas.openxmlformats.org/officeDocument/2006/relationships/diagramData" Target="/ppt/graphics/data8.xml" Id="R56e23ef7740a4baa" /><Relationship Type="http://schemas.openxmlformats.org/officeDocument/2006/relationships/diagramLayout" Target="/ppt/graphics/layout8.xml" Id="R296a3c8012154256" /><Relationship Type="http://schemas.openxmlformats.org/officeDocument/2006/relationships/diagramQuickStyle" Target="/ppt/graphics/quickStyle8.xml" Id="R26dbc71b534d4645" /><Relationship Type="http://schemas.openxmlformats.org/officeDocument/2006/relationships/diagramColors" Target="/ppt/graphics/colors8.xml" Id="R97dac229f8e6437f" /><Relationship Type="http://schemas.openxmlformats.org/officeDocument/2006/relationships/slideLayout" Target="/ppt/slideLayouts/slideLayout60.xml" Id="R70c606d9427340f5" /></Relationships>
</file>

<file path=ppt/slides/_rels/slide79.xml.rels>&#65279;<?xml version="1.0" encoding="utf-8"?><Relationships xmlns="http://schemas.openxmlformats.org/package/2006/relationships"><Relationship Type="http://schemas.openxmlformats.org/officeDocument/2006/relationships/image" Target="/ppt/media/image39.png" Id="Rc1c9c8aff3e74039" /><Relationship Type="http://schemas.openxmlformats.org/officeDocument/2006/relationships/image" Target="/ppt/media/image40.png" Id="Rd6dd68e6f3db4290" /><Relationship Type="http://schemas.openxmlformats.org/officeDocument/2006/relationships/slideLayout" Target="/ppt/slideLayouts/slideLayout59.xml" Id="Re741eeab9c8d448b" /><Relationship Type="http://schemas.openxmlformats.org/officeDocument/2006/relationships/hyperlink" Target="mailto:paulinnho92@gmail.com" TargetMode="External" Id="rcId65edd462931e414e" /></Relationships>
</file>

<file path=ppt/slides/_rels/slide8.xml.rels>&#65279;<?xml version="1.0" encoding="utf-8"?><Relationships xmlns="http://schemas.openxmlformats.org/package/2006/relationships"><Relationship Type="http://schemas.openxmlformats.org/officeDocument/2006/relationships/image" Target="/ppt/media/image13.png" Id="Rfbec4c30a1d14f4c" /><Relationship Type="http://schemas.openxmlformats.org/officeDocument/2006/relationships/image" Target="/ppt/media/image12.png" Id="R24916522aa9a43f3" /><Relationship Type="http://schemas.openxmlformats.org/officeDocument/2006/relationships/notesSlide" Target="/ppt/notesSlides/notesSlide7.xml" Id="R4c09acc490be4097" /><Relationship Type="http://schemas.openxmlformats.org/officeDocument/2006/relationships/slideLayout" Target="/ppt/slideLayouts/slideLayout6.xml" Id="Ra5446fa1faf14459" /></Relationships>
</file>

<file path=ppt/slides/_rels/slide80.xml.rels>&#65279;<?xml version="1.0" encoding="utf-8"?><Relationships xmlns="http://schemas.openxmlformats.org/package/2006/relationships"><Relationship Type="http://schemas.openxmlformats.org/officeDocument/2006/relationships/slideLayout" Target="/ppt/slideLayouts/slideLayout72.xml" Id="R9d4bad0601344c3d" /></Relationships>
</file>

<file path=ppt/slides/_rels/slide81.xml.rels>&#65279;<?xml version="1.0" encoding="utf-8"?><Relationships xmlns="http://schemas.openxmlformats.org/package/2006/relationships"><Relationship Type="http://schemas.openxmlformats.org/officeDocument/2006/relationships/slideLayout" Target="/ppt/slideLayouts/slideLayout71.xml" Id="R623372f392b84c9a" /></Relationships>
</file>

<file path=ppt/slides/_rels/slide82.xml.rels>&#65279;<?xml version="1.0" encoding="utf-8"?><Relationships xmlns="http://schemas.openxmlformats.org/package/2006/relationships"><Relationship Type="http://schemas.openxmlformats.org/officeDocument/2006/relationships/slideLayout" Target="/ppt/slideLayouts/slideLayout71.xml" Id="Re19230c0efa8440b" /></Relationships>
</file>

<file path=ppt/slides/_rels/slide83.xml.rels>&#65279;<?xml version="1.0" encoding="utf-8"?><Relationships xmlns="http://schemas.openxmlformats.org/package/2006/relationships"><Relationship Type="http://schemas.openxmlformats.org/officeDocument/2006/relationships/chart" Target="/ppt/slides/charts/chart6.xml" Id="R7b065a0655704767" /><Relationship Type="http://schemas.openxmlformats.org/officeDocument/2006/relationships/chart" Target="/ppt/slides/charts/chart7.xml" Id="R70f82ae6f79b49d6" /><Relationship Type="http://schemas.openxmlformats.org/officeDocument/2006/relationships/slideLayout" Target="/ppt/slideLayouts/slideLayout71.xml" Id="Ra7d224dfd5234ca5" /></Relationships>
</file>

<file path=ppt/slides/_rels/slide84.xml.rels>&#65279;<?xml version="1.0" encoding="utf-8"?><Relationships xmlns="http://schemas.openxmlformats.org/package/2006/relationships"><Relationship Type="http://schemas.openxmlformats.org/officeDocument/2006/relationships/image" Target="/ppt/media/image.image" Id="R18f5d2cd5ea34435" /><Relationship Type="http://schemas.openxmlformats.org/officeDocument/2006/relationships/slideLayout" Target="/ppt/slideLayouts/slideLayout71.xml" Id="R200353a1719f4c1f" /></Relationships>
</file>

<file path=ppt/slides/_rels/slide85.xml.rels>&#65279;<?xml version="1.0" encoding="utf-8"?><Relationships xmlns="http://schemas.openxmlformats.org/package/2006/relationships"><Relationship Type="http://schemas.openxmlformats.org/officeDocument/2006/relationships/image" Target="/ppt/media/image2.image" Id="Ra2e430ab358944c1" /><Relationship Type="http://schemas.openxmlformats.org/officeDocument/2006/relationships/slideLayout" Target="/ppt/slideLayouts/slideLayout71.xml" Id="R800a30d8f76e414e" /></Relationships>
</file>

<file path=ppt/slides/_rels/slide86.xml.rels>&#65279;<?xml version="1.0" encoding="utf-8"?><Relationships xmlns="http://schemas.openxmlformats.org/package/2006/relationships"><Relationship Type="http://schemas.openxmlformats.org/officeDocument/2006/relationships/slideLayout" Target="/ppt/slideLayouts/slideLayout71.xml" Id="R3274bcab70154a88" /></Relationships>
</file>

<file path=ppt/slides/_rels/slide87.xml.rels>&#65279;<?xml version="1.0" encoding="utf-8"?><Relationships xmlns="http://schemas.openxmlformats.org/package/2006/relationships"><Relationship Type="http://schemas.openxmlformats.org/officeDocument/2006/relationships/slideLayout" Target="/ppt/slideLayouts/slideLayout71.xml" Id="Rd5687303e3e24c32" /></Relationships>
</file>

<file path=ppt/slides/_rels/slide88.xml.rels>&#65279;<?xml version="1.0" encoding="utf-8"?><Relationships xmlns="http://schemas.openxmlformats.org/package/2006/relationships"><Relationship Type="http://schemas.openxmlformats.org/officeDocument/2006/relationships/slideLayout" Target="/ppt/slideLayouts/slideLayout71.xml" Id="R16f65c5000954037" /></Relationships>
</file>

<file path=ppt/slides/_rels/slide89.xml.rels>&#65279;<?xml version="1.0" encoding="utf-8"?><Relationships xmlns="http://schemas.openxmlformats.org/package/2006/relationships"><Relationship Type="http://schemas.openxmlformats.org/officeDocument/2006/relationships/slideLayout" Target="/ppt/slideLayouts/slideLayout71.xml" Id="R3de00bef1ca54a19" /></Relationships>
</file>

<file path=ppt/slides/_rels/slide9.xml.rels>&#65279;<?xml version="1.0" encoding="utf-8"?><Relationships xmlns="http://schemas.openxmlformats.org/package/2006/relationships"><Relationship Type="http://schemas.openxmlformats.org/officeDocument/2006/relationships/image" Target="/ppt/media/image14.png" Id="R3e2cbe3a922d4d2d" /><Relationship Type="http://schemas.openxmlformats.org/officeDocument/2006/relationships/image" Target="/ppt/media/image15.png" Id="R27c9039702764d5f" /><Relationship Type="http://schemas.openxmlformats.org/officeDocument/2006/relationships/notesSlide" Target="/ppt/notesSlides/notesSlide8.xml" Id="R13f2cbda557949b2" /><Relationship Type="http://schemas.openxmlformats.org/officeDocument/2006/relationships/slideLayout" Target="/ppt/slideLayouts/slideLayout3.xml" Id="R7e059363fcbb4ef4" /></Relationships>
</file>

<file path=ppt/slides/_rels/slide90.xml.rels>&#65279;<?xml version="1.0" encoding="utf-8"?><Relationships xmlns="http://schemas.openxmlformats.org/package/2006/relationships"><Relationship Type="http://schemas.openxmlformats.org/officeDocument/2006/relationships/slideLayout" Target="/ppt/slideLayouts/slideLayout71.xml" Id="Ree3a8ccf261348c4" /></Relationships>
</file>

<file path=ppt/slides/_rels/slide91.xml.rels>&#65279;<?xml version="1.0" encoding="utf-8"?><Relationships xmlns="http://schemas.openxmlformats.org/package/2006/relationships"><Relationship Type="http://schemas.openxmlformats.org/officeDocument/2006/relationships/slideLayout" Target="/ppt/slideLayouts/slideLayout71.xml" Id="Rb9feb1cdef0b42e9" /></Relationships>
</file>

<file path=ppt/slides/_rels/slide92.xml.rels>&#65279;<?xml version="1.0" encoding="utf-8"?><Relationships xmlns="http://schemas.openxmlformats.org/package/2006/relationships"><Relationship Type="http://schemas.openxmlformats.org/officeDocument/2006/relationships/slideLayout" Target="/ppt/slideLayouts/slideLayout71.xml" Id="R7614db8127314b7a" /></Relationships>
</file>

<file path=ppt/slides/_rels/slide93.xml.rels>&#65279;<?xml version="1.0" encoding="utf-8"?><Relationships xmlns="http://schemas.openxmlformats.org/package/2006/relationships"><Relationship Type="http://schemas.openxmlformats.org/officeDocument/2006/relationships/slideLayout" Target="/ppt/slideLayouts/slideLayout71.xml" Id="R7f8bfc8359634f91" /></Relationships>
</file>

<file path=ppt/slides/_rels/slide94.xml.rels>&#65279;<?xml version="1.0" encoding="utf-8"?><Relationships xmlns="http://schemas.openxmlformats.org/package/2006/relationships"><Relationship Type="http://schemas.openxmlformats.org/officeDocument/2006/relationships/slideLayout" Target="/ppt/slideLayouts/slideLayout71.xml" Id="R8042eb01b176466b" /></Relationships>
</file>

<file path=ppt/slides/charts/_rels/chart1.xml.rels>&#65279;<?xml version="1.0" encoding="utf-8"?><Relationships xmlns="http://schemas.openxmlformats.org/package/2006/relationships"><Relationship Type="http://schemas.openxmlformats.org/officeDocument/2006/relationships/package" Target="/ppt/slides/charts/embeddings/package.bin" Id="R391b02665d894597" /><Relationship Type="http://schemas.microsoft.com/office/2011/relationships/chartColorStyle" Target="/ppt/slides/charts/colors.xml" Id="rcIdf4f1e10f930c480b" /><Relationship Type="http://schemas.microsoft.com/office/2011/relationships/chartStyle" Target="/ppt/slides/charts/style.xml" Id="rcIdc2280bf7a9864090" /></Relationships>
</file>

<file path=ppt/slides/charts/_rels/chart2.xml.rels>&#65279;<?xml version="1.0" encoding="utf-8"?><Relationships xmlns="http://schemas.openxmlformats.org/package/2006/relationships"><Relationship Type="http://schemas.openxmlformats.org/officeDocument/2006/relationships/package" Target="/ppt/slides/charts/embeddings/package2.bin" Id="R7afe8910a5b3457f" /><Relationship Type="http://schemas.microsoft.com/office/2011/relationships/chartColorStyle" Target="/ppt/slides/charts/colors2.xml" Id="rcId1283682e7a604b1a" /><Relationship Type="http://schemas.microsoft.com/office/2011/relationships/chartStyle" Target="/ppt/slides/charts/style2.xml" Id="rcId1991964846b646c9" /></Relationships>
</file>

<file path=ppt/slides/charts/_rels/chart3.xml.rels>&#65279;<?xml version="1.0" encoding="utf-8"?><Relationships xmlns="http://schemas.openxmlformats.org/package/2006/relationships"><Relationship Type="http://schemas.openxmlformats.org/officeDocument/2006/relationships/package" Target="/ppt/slides/charts/embeddings/package3.bin" Id="R4781db26d190458c" /><Relationship Type="http://schemas.microsoft.com/office/2011/relationships/chartColorStyle" Target="/ppt/slides/charts/colors3.xml" Id="rcId71d7eafc26a948f2" /><Relationship Type="http://schemas.microsoft.com/office/2011/relationships/chartStyle" Target="/ppt/slides/charts/style3.xml" Id="rcIdd2d7ceece4d443b4" /></Relationships>
</file>

<file path=ppt/slides/charts/_rels/chart4.xml.rels>&#65279;<?xml version="1.0" encoding="utf-8"?><Relationships xmlns="http://schemas.openxmlformats.org/package/2006/relationships"><Relationship Type="http://schemas.microsoft.com/office/2011/relationships/chartColorStyle" Target="/ppt/slides/charts/colors4.xml" Id="rcId414526ca8e1f41ef" /><Relationship Type="http://schemas.microsoft.com/office/2011/relationships/chartStyle" Target="/ppt/slides/charts/style4.xml" Id="rcId4dc68b1ebdbf4499" /><Relationship Type="http://schemas.openxmlformats.org/officeDocument/2006/relationships/oleObject" Target="Classeur1" TargetMode="External" Id="rcId85f53edcc9e64644" /></Relationships>
</file>

<file path=ppt/slides/charts/_rels/chart5.xml.rels>&#65279;<?xml version="1.0" encoding="utf-8"?><Relationships xmlns="http://schemas.openxmlformats.org/package/2006/relationships"><Relationship Type="http://schemas.openxmlformats.org/officeDocument/2006/relationships/package" Target="/ppt/slides/charts/embeddings/package4.bin" Id="Rfb575842eba64efb" /><Relationship Type="http://schemas.microsoft.com/office/2011/relationships/chartColorStyle" Target="/ppt/slides/charts/colors5.xml" Id="rcId561e4b7a49fc4ae9" /><Relationship Type="http://schemas.microsoft.com/office/2011/relationships/chartStyle" Target="/ppt/slides/charts/style5.xml" Id="rcId330b272d338b48e3" /></Relationships>
</file>

<file path=ppt/slides/charts/_rels/chart6.xml.rels>&#65279;<?xml version="1.0" encoding="utf-8"?><Relationships xmlns="http://schemas.openxmlformats.org/package/2006/relationships"><Relationship Type="http://schemas.microsoft.com/office/2011/relationships/chartColorStyle" Target="/ppt/slides/charts/colors6.xml" Id="rcIdac739234d451462d" /><Relationship Type="http://schemas.microsoft.com/office/2011/relationships/chartStyle" Target="/ppt/slides/charts/style6.xml" Id="rcId43a833e710e34cd1" /><Relationship Type="http://schemas.openxmlformats.org/officeDocument/2006/relationships/oleObject" Target="file:///\\Users\ufrses\Documents\Re&#769;silience_PME\capital%20social\peche_annuelle.xlsx" TargetMode="External" Id="rcIdb70f461e3ad84c3e" /></Relationships>
</file>

<file path=ppt/slides/charts/_rels/chart7.xml.rels>&#65279;<?xml version="1.0" encoding="utf-8"?><Relationships xmlns="http://schemas.openxmlformats.org/package/2006/relationships"><Relationship Type="http://schemas.microsoft.com/office/2011/relationships/chartColorStyle" Target="/ppt/slides/charts/colors7.xml" Id="rcIde6392d3c713845ba" /><Relationship Type="http://schemas.microsoft.com/office/2011/relationships/chartStyle" Target="/ppt/slides/charts/style7.xml" Id="rcIdd9684bcea26c4e39" /><Relationship Type="http://schemas.openxmlformats.org/officeDocument/2006/relationships/oleObject" Target="file:///\\Users\ufrses\Documents\Re&#769;silience_PME\capital%20social\peche_annuelle.xlsx" TargetMode="External" Id="rcIdddbeaa46992d465d" /></Relationships>
</file>

<file path=ppt/slides/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Afrique</a:t>
            </a:r>
            <a:r>
              <a:rPr lang="en-US" baseline="0"/>
              <a:t> Subsaharienne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391b02665d894597">
    <c:autoUpdate val="0"/>
  </c:externalData>
</c:chartSpace>
</file>

<file path=ppt/slides/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800" dirty="0"/>
              <a:t>Evolution</a:t>
            </a:r>
            <a:r>
              <a:rPr lang="en-US" sz="2800" baseline="0" dirty="0"/>
              <a:t> du commerce </a:t>
            </a:r>
            <a:r>
              <a:rPr lang="en-US" sz="2800" baseline="0" dirty="0" err="1"/>
              <a:t>électronique</a:t>
            </a:r>
            <a:endParaRPr lang="en-US" sz="28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chemeClr val="accent1"/>
            </a:solidFill>
            <a:ln>
              <a:noFill/>
            </a:ln>
            <a:effectLst/>
          </c:spPr>
          <c:invertIfNegative val="0"/>
          <c:cat>
            <c:numRef>
              <c:f>Feuil1!$A$1:$B$1</c:f>
              <c:numCache>
                <c:formatCode>General</c:formatCode>
                <c:ptCount val="2"/>
                <c:pt idx="0">
                  <c:v>2019</c:v>
                </c:pt>
                <c:pt idx="1">
                  <c:v>2020</c:v>
                </c:pt>
              </c:numCache>
            </c:numRef>
          </c:cat>
          <c:val>
            <c:numRef>
              <c:f>Feuil1!$A$2:$B$2</c:f>
              <c:numCache>
                <c:formatCode>0%</c:formatCode>
                <c:ptCount val="2"/>
                <c:pt idx="0">
                  <c:v>0.14000000000000001</c:v>
                </c:pt>
                <c:pt idx="1">
                  <c:v>0.17</c:v>
                </c:pt>
              </c:numCache>
            </c:numRef>
          </c:val>
          <c:extLst>
            <c:ext xmlns:c16="http://schemas.microsoft.com/office/drawing/2014/chart" uri="{C3380CC4-5D6E-409C-BE32-E72D297353CC}">
              <c16:uniqueId val="{00000000-BACE-4794-A78D-02E8ABAF598A}"/>
            </c:ext>
          </c:extLst>
        </c:ser>
        <c:dLbls>
          <c:showLegendKey val="0"/>
          <c:showVal val="0"/>
          <c:showCatName val="0"/>
          <c:showSerName val="0"/>
          <c:showPercent val="0"/>
          <c:showBubbleSize val="0"/>
        </c:dLbls>
        <c:gapWidth val="219"/>
        <c:overlap val="-27"/>
        <c:axId val="-784944688"/>
        <c:axId val="-784944144"/>
      </c:barChart>
      <c:catAx>
        <c:axId val="-784944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84944144"/>
        <c:crosses val="autoZero"/>
        <c:auto val="1"/>
        <c:lblAlgn val="ctr"/>
        <c:lblOffset val="100"/>
        <c:noMultiLvlLbl val="0"/>
      </c:catAx>
      <c:valAx>
        <c:axId val="-7849441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849446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7afe8910a5b3457f">
    <c:autoUpdate val="0"/>
  </c:externalData>
</c:chartSpace>
</file>

<file path=ppt/slides/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Afrique</a:t>
            </a:r>
            <a:r>
              <a:rPr lang="en-US" baseline="0"/>
              <a:t> Subsaharienne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showLegendKey val="0"/>
          <c:showVal val="0"/>
          <c:showCatName val="0"/>
          <c:showSerName val="0"/>
          <c:showPercent val="0"/>
          <c:showBubbleSize val="0"/>
          <c:showLeaderLines val="0"/>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4781db26d190458c">
    <c:autoUpdate val="0"/>
  </c:externalData>
</c:chartSpace>
</file>

<file path=ppt/slides/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Afrique</a:t>
            </a:r>
            <a:r>
              <a:rPr lang="en-US" sz="2400" baseline="0"/>
              <a:t> Subsaharienne</a:t>
            </a:r>
            <a:endParaRPr lang="en-US" sz="2400"/>
          </a:p>
        </c:rich>
      </c:tx>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fr-FR"/>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bestFit"/>
          <c:showLegendKey val="0"/>
          <c:showVal val="1"/>
          <c:showCatName val="0"/>
          <c:showSerName val="0"/>
          <c:showPercent val="0"/>
          <c:showBubbleSize val="0"/>
          <c:showLeaderLines val="0"/>
        </c:dLbls>
      </c:pie3DChart>
      <c:spPr>
        <a:noFill/>
        <a:ln>
          <a:noFill/>
        </a:ln>
        <a:effectLst/>
      </c:spPr>
    </c:plotArea>
    <c:legend>
      <c:legendPos val="b"/>
      <c:layout>
        <c:manualLayout>
          <c:xMode val="edge"/>
          <c:yMode val="edge"/>
          <c:x val="0.42645641619400598"/>
          <c:y val="0.87970289664646395"/>
          <c:w val="0.21175984829408265"/>
          <c:h val="0.102638863977330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cId85f53edcc9e64644">
    <c:autoUpdate val="0"/>
  </c:externalData>
</c:chartSpace>
</file>

<file path=ppt/slides/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dirty="0"/>
              <a:t>Evolution</a:t>
            </a:r>
            <a:r>
              <a:rPr lang="en-US" sz="2400" baseline="0" dirty="0"/>
              <a:t> du </a:t>
            </a:r>
            <a:r>
              <a:rPr lang="en-US" sz="2400" baseline="0" dirty="0" err="1"/>
              <a:t>télétravail</a:t>
            </a:r>
            <a:r>
              <a:rPr lang="en-US" sz="2400" baseline="0" dirty="0"/>
              <a:t> </a:t>
            </a:r>
            <a:endParaRPr lang="en-US" sz="2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spPr>
            <a:solidFill>
              <a:schemeClr val="accent1"/>
            </a:solidFill>
            <a:ln>
              <a:noFill/>
            </a:ln>
            <a:effectLst/>
          </c:spPr>
          <c:invertIfNegative val="0"/>
          <c:cat>
            <c:numRef>
              <c:f>Feuil1!$A$1:$B$1</c:f>
              <c:numCache>
                <c:formatCode>General</c:formatCode>
                <c:ptCount val="2"/>
                <c:pt idx="0">
                  <c:v>2019</c:v>
                </c:pt>
                <c:pt idx="1">
                  <c:v>2020</c:v>
                </c:pt>
              </c:numCache>
            </c:numRef>
          </c:cat>
          <c:val>
            <c:numRef>
              <c:f>Feuil1!$A$2:$B$2</c:f>
              <c:numCache>
                <c:formatCode>0%</c:formatCode>
                <c:ptCount val="2"/>
                <c:pt idx="0">
                  <c:v>0.04</c:v>
                </c:pt>
                <c:pt idx="1">
                  <c:v>0.25</c:v>
                </c:pt>
              </c:numCache>
            </c:numRef>
          </c:val>
          <c:extLst>
            <c:ext xmlns:c16="http://schemas.microsoft.com/office/drawing/2014/chart" uri="{C3380CC4-5D6E-409C-BE32-E72D297353CC}">
              <c16:uniqueId val="{00000000-4FC3-42C0-A8E5-2631B7DB58ED}"/>
            </c:ext>
          </c:extLst>
        </c:ser>
        <c:dLbls>
          <c:showLegendKey val="0"/>
          <c:showVal val="0"/>
          <c:showCatName val="0"/>
          <c:showSerName val="0"/>
          <c:showPercent val="0"/>
          <c:showBubbleSize val="0"/>
        </c:dLbls>
        <c:gapWidth val="219"/>
        <c:overlap val="-27"/>
        <c:axId val="-784937072"/>
        <c:axId val="-784936528"/>
      </c:barChart>
      <c:catAx>
        <c:axId val="-7849370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84936528"/>
        <c:crosses val="autoZero"/>
        <c:auto val="1"/>
        <c:lblAlgn val="ctr"/>
        <c:lblOffset val="100"/>
        <c:noMultiLvlLbl val="0"/>
      </c:catAx>
      <c:valAx>
        <c:axId val="-7849365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crossAx val="-7849370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fb575842eba64efb">
    <c:autoUpdate val="0"/>
  </c:externalData>
</c:chartSpace>
</file>

<file path=ppt/slides/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r>
              <a:rPr lang="en-US" sz="800" b="1" i="1" cap="none">
                <a:solidFill>
                  <a:schemeClr val="tx1"/>
                </a:solidFill>
                <a:latin typeface="Times New Roman" panose="02020603050405020304" pitchFamily="18" charset="0"/>
                <a:cs typeface="Times New Roman" panose="02020603050405020304" pitchFamily="18" charset="0"/>
              </a:rPr>
              <a:t>Figure 02: Artisanale (tonnes)</a:t>
            </a:r>
          </a:p>
        </c:rich>
      </c:tx>
      <c:layout>
        <c:manualLayout>
          <c:xMode val="edge"/>
          <c:yMode val="edge"/>
          <c:x val="2.5437201907790165E-3"/>
          <c:y val="0"/>
        </c:manualLayout>
      </c:layout>
      <c:overlay val="0"/>
      <c:spPr>
        <a:noFill/>
        <a:ln>
          <a:noFill/>
        </a:ln>
        <a:effectLst/>
      </c:spPr>
      <c:txPr>
        <a:bodyPr rot="0" spcFirstLastPara="1" vertOverflow="ellipsis" vert="horz" wrap="square" anchor="ctr" anchorCtr="1"/>
        <a:lstStyle/>
        <a:p>
          <a:pPr>
            <a:defRPr sz="1600" b="1" i="0" u="none" strike="noStrike" kern="1200" cap="all" spc="120" normalizeH="0" baseline="0">
              <a:solidFill>
                <a:schemeClr val="tx1">
                  <a:lumMod val="65000"/>
                  <a:lumOff val="35000"/>
                </a:schemeClr>
              </a:solidFill>
              <a:latin typeface="+mn-lt"/>
              <a:ea typeface="+mn-ea"/>
              <a:cs typeface="+mn-cs"/>
            </a:defRPr>
          </a:pPr>
          <a:endParaRPr lang="fr-FR"/>
        </a:p>
      </c:txPr>
    </c:title>
    <c:autoTitleDeleted val="0"/>
    <c:plotArea>
      <c:layout/>
      <c:barChart>
        <c:barDir val="col"/>
        <c:grouping val="clustered"/>
        <c:varyColors val="0"/>
        <c:ser>
          <c:idx val="0"/>
          <c:order val="0"/>
          <c:tx>
            <c:strRef>
              <c:f>PECHE!$G$9</c:f>
              <c:strCache>
                <c:ptCount val="1"/>
                <c:pt idx="0">
                  <c:v>Artisanale (tonnes)</c:v>
                </c:pt>
              </c:strCache>
            </c:strRef>
          </c:tx>
          <c:spPr>
            <a:solidFill>
              <a:schemeClr val="accent1"/>
            </a:solidFill>
            <a:ln>
              <a:noFill/>
            </a:ln>
            <a:effectLst/>
          </c:spPr>
          <c:invertIfNegative val="0"/>
          <c:dLbls>
            <c:spPr>
              <a:noFill/>
              <a:ln>
                <a:noFill/>
              </a:ln>
              <a:effectLst/>
            </c:spPr>
            <c:txPr>
              <a:bodyPr rot="-5400000" spcFirstLastPara="1" vertOverflow="clip" horzOverflow="clip" vert="horz" wrap="square" lIns="38100" tIns="19050" rIns="38100" bIns="19050" anchor="ctr" anchorCtr="1">
                <a:spAutoFit/>
              </a:bodyPr>
              <a:lstStyle/>
              <a:p>
                <a:pPr>
                  <a:defRPr sz="7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fr-FR"/>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PECHE!$F$10:$F$29</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PECHE!$G$10:$G$29</c:f>
              <c:numCache>
                <c:formatCode>_-* #,##0\ _€_-;\-* #,##0\ _€_-;_-* "-"??\ _€_-;_-@_-</c:formatCode>
                <c:ptCount val="20"/>
                <c:pt idx="0">
                  <c:v>332360.37</c:v>
                </c:pt>
                <c:pt idx="1">
                  <c:v>311536.81300000002</c:v>
                </c:pt>
                <c:pt idx="2">
                  <c:v>386782.13799999998</c:v>
                </c:pt>
                <c:pt idx="3">
                  <c:v>394547.48</c:v>
                </c:pt>
                <c:pt idx="4">
                  <c:v>400284</c:v>
                </c:pt>
                <c:pt idx="5">
                  <c:v>334262</c:v>
                </c:pt>
                <c:pt idx="6">
                  <c:v>368198.52</c:v>
                </c:pt>
                <c:pt idx="7">
                  <c:v>385240.26199999999</c:v>
                </c:pt>
                <c:pt idx="8">
                  <c:v>401840.65899999999</c:v>
                </c:pt>
                <c:pt idx="9">
                  <c:v>370449.43000000005</c:v>
                </c:pt>
                <c:pt idx="10">
                  <c:v>373696.73100000003</c:v>
                </c:pt>
                <c:pt idx="11">
                  <c:v>408278.49400000001</c:v>
                </c:pt>
                <c:pt idx="12">
                  <c:v>395758.13119999995</c:v>
                </c:pt>
                <c:pt idx="13">
                  <c:v>368951</c:v>
                </c:pt>
                <c:pt idx="14">
                  <c:v>383222.01599999995</c:v>
                </c:pt>
                <c:pt idx="15">
                  <c:v>397871.24641417409</c:v>
                </c:pt>
                <c:pt idx="16">
                  <c:v>397325.5</c:v>
                </c:pt>
                <c:pt idx="17">
                  <c:v>382191.45319999999</c:v>
                </c:pt>
                <c:pt idx="18">
                  <c:v>437435.83360000001</c:v>
                </c:pt>
                <c:pt idx="19">
                  <c:v>395017.18700000003</c:v>
                </c:pt>
              </c:numCache>
            </c:numRef>
          </c:val>
          <c:extLst>
            <c:ext xmlns:c16="http://schemas.microsoft.com/office/drawing/2014/chart" uri="{C3380CC4-5D6E-409C-BE32-E72D297353CC}">
              <c16:uniqueId val="{00000000-DB9F-0C45-B05A-FEECBD6FE143}"/>
            </c:ext>
          </c:extLst>
        </c:ser>
        <c:dLbls>
          <c:dLblPos val="outEnd"/>
          <c:showLegendKey val="0"/>
          <c:showVal val="1"/>
          <c:showCatName val="0"/>
          <c:showSerName val="0"/>
          <c:showPercent val="0"/>
          <c:showBubbleSize val="0"/>
        </c:dLbls>
        <c:gapWidth val="444"/>
        <c:overlap val="-90"/>
        <c:axId val="1907674511"/>
        <c:axId val="834691631"/>
      </c:barChart>
      <c:catAx>
        <c:axId val="1907674511"/>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all" spc="120" normalizeH="0" baseline="0">
                <a:solidFill>
                  <a:schemeClr val="tx1"/>
                </a:solidFill>
                <a:latin typeface="Times New Roman" panose="02020603050405020304" pitchFamily="18" charset="0"/>
                <a:ea typeface="+mn-ea"/>
                <a:cs typeface="Times New Roman" panose="02020603050405020304" pitchFamily="18" charset="0"/>
              </a:defRPr>
            </a:pPr>
            <a:endParaRPr lang="fr-FR"/>
          </a:p>
        </c:txPr>
        <c:crossAx val="834691631"/>
        <c:crosses val="autoZero"/>
        <c:auto val="1"/>
        <c:lblAlgn val="ctr"/>
        <c:lblOffset val="100"/>
        <c:noMultiLvlLbl val="0"/>
      </c:catAx>
      <c:valAx>
        <c:axId val="834691631"/>
        <c:scaling>
          <c:orientation val="minMax"/>
        </c:scaling>
        <c:delete val="1"/>
        <c:axPos val="l"/>
        <c:numFmt formatCode="_-* #,##0\ _€_-;\-* #,##0\ _€_-;_-* &quot;-&quot;??\ _€_-;_-@_-" sourceLinked="1"/>
        <c:majorTickMark val="none"/>
        <c:minorTickMark val="none"/>
        <c:tickLblPos val="nextTo"/>
        <c:crossAx val="1907674511"/>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cIdb70f461e3ad84c3e">
    <c:autoUpdate val="0"/>
  </c:externalData>
</c:chartSpace>
</file>

<file path=ppt/slides/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60" b="0" i="0" u="none" strike="noStrike" kern="1200" cap="none" spc="0" normalizeH="0" baseline="0">
                <a:solidFill>
                  <a:schemeClr val="tx1"/>
                </a:solidFill>
                <a:latin typeface="Times New Roman" panose="02020603050405020304" pitchFamily="18" charset="0"/>
                <a:ea typeface="+mj-ea"/>
                <a:cs typeface="Times New Roman" panose="02020603050405020304" pitchFamily="18" charset="0"/>
              </a:defRPr>
            </a:pPr>
            <a:r>
              <a:rPr lang="fr-FR" sz="800" b="1" i="1"/>
              <a:t>Figure</a:t>
            </a:r>
            <a:r>
              <a:rPr lang="fr-FR" sz="800" b="1" i="1" baseline="0"/>
              <a:t> 01: </a:t>
            </a:r>
            <a:r>
              <a:rPr lang="fr-FR" sz="800" b="1" i="1"/>
              <a:t>Situation de la pêche au Sénégal</a:t>
            </a:r>
          </a:p>
        </c:rich>
      </c:tx>
      <c:layout>
        <c:manualLayout>
          <c:xMode val="edge"/>
          <c:yMode val="edge"/>
          <c:x val="2.0192547800108145E-3"/>
          <c:y val="0"/>
        </c:manualLayout>
      </c:layout>
      <c:overlay val="0"/>
      <c:spPr>
        <a:noFill/>
        <a:ln>
          <a:noFill/>
        </a:ln>
        <a:effectLst/>
      </c:spPr>
      <c:txPr>
        <a:bodyPr rot="0" spcFirstLastPara="1" vertOverflow="ellipsis" vert="horz" wrap="square" anchor="ctr" anchorCtr="1"/>
        <a:lstStyle/>
        <a:p>
          <a:pPr>
            <a:defRPr sz="960" b="0" i="0" u="none" strike="noStrike" kern="1200" cap="none" spc="0" normalizeH="0" baseline="0">
              <a:solidFill>
                <a:schemeClr val="tx1"/>
              </a:solidFill>
              <a:latin typeface="Times New Roman" panose="02020603050405020304" pitchFamily="18" charset="0"/>
              <a:ea typeface="+mj-ea"/>
              <a:cs typeface="Times New Roman" panose="02020603050405020304" pitchFamily="18" charset="0"/>
            </a:defRPr>
          </a:pPr>
          <a:endParaRPr lang="fr-FR"/>
        </a:p>
      </c:txPr>
    </c:title>
    <c:autoTitleDeleted val="0"/>
    <c:plotArea>
      <c:layout/>
      <c:barChart>
        <c:barDir val="col"/>
        <c:grouping val="clustered"/>
        <c:varyColors val="0"/>
        <c:ser>
          <c:idx val="0"/>
          <c:order val="0"/>
          <c:tx>
            <c:strRef>
              <c:f>PECHE!$G$9</c:f>
              <c:strCache>
                <c:ptCount val="1"/>
                <c:pt idx="0">
                  <c:v>Artisanale (tonnes)</c:v>
                </c:pt>
              </c:strCache>
            </c:strRef>
          </c:tx>
          <c:spPr>
            <a:solidFill>
              <a:schemeClr val="accent1"/>
            </a:solidFill>
            <a:ln>
              <a:noFill/>
            </a:ln>
            <a:effectLst/>
          </c:spPr>
          <c:invertIfNegative val="0"/>
          <c:cat>
            <c:numRef>
              <c:f>PECHE!$F$10:$F$29</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PECHE!$G$10:$G$29</c:f>
              <c:numCache>
                <c:formatCode>_-* #,##0\ _€_-;\-* #,##0\ _€_-;_-* "-"??\ _€_-;_-@_-</c:formatCode>
                <c:ptCount val="20"/>
                <c:pt idx="0">
                  <c:v>332360.37</c:v>
                </c:pt>
                <c:pt idx="1">
                  <c:v>311536.81300000002</c:v>
                </c:pt>
                <c:pt idx="2">
                  <c:v>386782.13799999998</c:v>
                </c:pt>
                <c:pt idx="3">
                  <c:v>394547.48</c:v>
                </c:pt>
                <c:pt idx="4">
                  <c:v>400284</c:v>
                </c:pt>
                <c:pt idx="5">
                  <c:v>334262</c:v>
                </c:pt>
                <c:pt idx="6">
                  <c:v>368198.52</c:v>
                </c:pt>
                <c:pt idx="7">
                  <c:v>385240.26199999999</c:v>
                </c:pt>
                <c:pt idx="8">
                  <c:v>401840.65899999999</c:v>
                </c:pt>
                <c:pt idx="9">
                  <c:v>370449.43000000005</c:v>
                </c:pt>
                <c:pt idx="10">
                  <c:v>373696.73100000003</c:v>
                </c:pt>
                <c:pt idx="11">
                  <c:v>408278.49400000001</c:v>
                </c:pt>
                <c:pt idx="12">
                  <c:v>395758.13119999995</c:v>
                </c:pt>
                <c:pt idx="13">
                  <c:v>368951</c:v>
                </c:pt>
                <c:pt idx="14">
                  <c:v>383222.01599999995</c:v>
                </c:pt>
                <c:pt idx="15">
                  <c:v>397871.24641417409</c:v>
                </c:pt>
                <c:pt idx="16">
                  <c:v>397325.5</c:v>
                </c:pt>
                <c:pt idx="17">
                  <c:v>382191.45319999999</c:v>
                </c:pt>
                <c:pt idx="18">
                  <c:v>437435.83360000001</c:v>
                </c:pt>
                <c:pt idx="19">
                  <c:v>395017.18700000003</c:v>
                </c:pt>
              </c:numCache>
            </c:numRef>
          </c:val>
          <c:extLst>
            <c:ext xmlns:c16="http://schemas.microsoft.com/office/drawing/2014/chart" uri="{C3380CC4-5D6E-409C-BE32-E72D297353CC}">
              <c16:uniqueId val="{00000000-1F11-ED42-A774-B84AF6C47C04}"/>
            </c:ext>
          </c:extLst>
        </c:ser>
        <c:ser>
          <c:idx val="1"/>
          <c:order val="1"/>
          <c:tx>
            <c:strRef>
              <c:f>PECHE!$H$9</c:f>
              <c:strCache>
                <c:ptCount val="1"/>
                <c:pt idx="0">
                  <c:v>Industrielle (tonnes)</c:v>
                </c:pt>
              </c:strCache>
            </c:strRef>
          </c:tx>
          <c:spPr>
            <a:solidFill>
              <a:schemeClr val="accent2"/>
            </a:solidFill>
            <a:ln>
              <a:noFill/>
            </a:ln>
            <a:effectLst/>
          </c:spPr>
          <c:invertIfNegative val="0"/>
          <c:cat>
            <c:numRef>
              <c:f>PECHE!$F$10:$F$29</c:f>
              <c:numCache>
                <c:formatCode>General</c:formatCode>
                <c:ptCount val="20"/>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pt idx="16">
                  <c:v>2017</c:v>
                </c:pt>
                <c:pt idx="17">
                  <c:v>2018</c:v>
                </c:pt>
                <c:pt idx="18">
                  <c:v>2019</c:v>
                </c:pt>
                <c:pt idx="19">
                  <c:v>2020</c:v>
                </c:pt>
              </c:numCache>
            </c:numRef>
          </c:cat>
          <c:val>
            <c:numRef>
              <c:f>PECHE!$H$10:$H$29</c:f>
              <c:numCache>
                <c:formatCode>_-* #,##0\ _€_-;\-* #,##0\ _€_-;_-* "-"??\ _€_-;_-@_-</c:formatCode>
                <c:ptCount val="20"/>
                <c:pt idx="0">
                  <c:v>85089.73</c:v>
                </c:pt>
                <c:pt idx="1">
                  <c:v>81261</c:v>
                </c:pt>
                <c:pt idx="2">
                  <c:v>76216</c:v>
                </c:pt>
                <c:pt idx="3">
                  <c:v>76621</c:v>
                </c:pt>
                <c:pt idx="4">
                  <c:v>66745</c:v>
                </c:pt>
                <c:pt idx="5">
                  <c:v>59638</c:v>
                </c:pt>
                <c:pt idx="6">
                  <c:v>65175</c:v>
                </c:pt>
                <c:pt idx="7">
                  <c:v>50925</c:v>
                </c:pt>
                <c:pt idx="8">
                  <c:v>56384</c:v>
                </c:pt>
                <c:pt idx="9">
                  <c:v>55419</c:v>
                </c:pt>
                <c:pt idx="10">
                  <c:v>69754</c:v>
                </c:pt>
                <c:pt idx="11">
                  <c:v>48503</c:v>
                </c:pt>
                <c:pt idx="12">
                  <c:v>65157</c:v>
                </c:pt>
                <c:pt idx="13">
                  <c:v>74432</c:v>
                </c:pt>
                <c:pt idx="14">
                  <c:v>80340</c:v>
                </c:pt>
                <c:pt idx="15">
                  <c:v>104640</c:v>
                </c:pt>
                <c:pt idx="16">
                  <c:v>126185</c:v>
                </c:pt>
                <c:pt idx="17">
                  <c:v>165322</c:v>
                </c:pt>
                <c:pt idx="18">
                  <c:v>186016</c:v>
                </c:pt>
                <c:pt idx="19">
                  <c:v>250507</c:v>
                </c:pt>
              </c:numCache>
            </c:numRef>
          </c:val>
          <c:extLst>
            <c:ext xmlns:c16="http://schemas.microsoft.com/office/drawing/2014/chart" uri="{C3380CC4-5D6E-409C-BE32-E72D297353CC}">
              <c16:uniqueId val="{00000001-1F11-ED42-A774-B84AF6C47C04}"/>
            </c:ext>
          </c:extLst>
        </c:ser>
        <c:dLbls>
          <c:showLegendKey val="0"/>
          <c:showVal val="0"/>
          <c:showCatName val="0"/>
          <c:showSerName val="0"/>
          <c:showPercent val="0"/>
          <c:showBubbleSize val="0"/>
        </c:dLbls>
        <c:gapWidth val="199"/>
        <c:axId val="835285695"/>
        <c:axId val="834818047"/>
      </c:barChart>
      <c:catAx>
        <c:axId val="835285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cap="none" spc="0" normalizeH="0" baseline="0">
                <a:solidFill>
                  <a:schemeClr val="tx1"/>
                </a:solidFill>
                <a:latin typeface="Times New Roman" panose="02020603050405020304" pitchFamily="18" charset="0"/>
                <a:ea typeface="+mn-ea"/>
                <a:cs typeface="Times New Roman" panose="02020603050405020304" pitchFamily="18" charset="0"/>
              </a:defRPr>
            </a:pPr>
            <a:endParaRPr lang="fr-FR"/>
          </a:p>
        </c:txPr>
        <c:crossAx val="834818047"/>
        <c:crosses val="autoZero"/>
        <c:auto val="1"/>
        <c:lblAlgn val="ctr"/>
        <c:lblOffset val="100"/>
        <c:noMultiLvlLbl val="0"/>
      </c:catAx>
      <c:valAx>
        <c:axId val="834818047"/>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_-* #,##0\ _€_-;\-* #,##0\ _€_-;_-* &quot;-&quot;??\ _€_-;_-@_-" sourceLinked="1"/>
        <c:majorTickMark val="none"/>
        <c:minorTickMark val="none"/>
        <c:tickLblPos val="nextTo"/>
        <c:spPr>
          <a:noFill/>
          <a:ln>
            <a:noFill/>
          </a:ln>
          <a:effectLst/>
        </c:spPr>
        <c:txPr>
          <a:bodyPr rot="-60000000" spcFirstLastPara="1" vertOverflow="ellipsis" vert="horz" wrap="square" anchor="ctr" anchorCtr="1"/>
          <a:lstStyle/>
          <a:p>
            <a:pPr>
              <a:defRPr sz="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fr-FR"/>
          </a:p>
        </c:txPr>
        <c:crossAx val="835285695"/>
        <c:crosses val="autoZero"/>
        <c:crossBetween val="between"/>
      </c:valAx>
      <c:spPr>
        <a:noFill/>
        <a:ln>
          <a:noFill/>
        </a:ln>
        <a:effectLst/>
      </c:spPr>
    </c:plotArea>
    <c:legend>
      <c:legendPos val="t"/>
      <c:layout>
        <c:manualLayout>
          <c:xMode val="edge"/>
          <c:yMode val="edge"/>
          <c:x val="1.1829527469230617E-2"/>
          <c:y val="0.2105758718537718"/>
          <c:w val="0.98817047253076917"/>
          <c:h val="5.4705089344747937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fr-FR"/>
        </a:p>
      </c:txPr>
    </c:legend>
    <c:plotVisOnly val="1"/>
    <c:dispBlanksAs val="gap"/>
    <c:showDLblsOverMax val="0"/>
  </c:chart>
  <c:spPr>
    <a:noFill/>
    <a:ln>
      <a:noFill/>
    </a:ln>
    <a:effectLst/>
  </c:spPr>
  <c:txPr>
    <a:bodyPr/>
    <a:lstStyle/>
    <a:p>
      <a:pPr>
        <a:defRPr sz="800">
          <a:solidFill>
            <a:schemeClr val="tx1"/>
          </a:solidFill>
          <a:latin typeface="Times New Roman" panose="02020603050405020304" pitchFamily="18" charset="0"/>
          <a:cs typeface="Times New Roman" panose="02020603050405020304" pitchFamily="18" charset="0"/>
        </a:defRPr>
      </a:pPr>
      <a:endParaRPr lang="fr-FR"/>
    </a:p>
  </c:txPr>
  <c:externalData r:id="rcIdddbeaa46992d465d">
    <c:autoUpdate val="0"/>
  </c:externalData>
</c:chartSpace>
</file>

<file path=ppt/slides/charts/colors.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slides/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slides/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slides/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slides/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slides/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slides/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slides/charts/style.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s/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s/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s/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s/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s/charts/style6.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slides/charts/style7.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4DB8CE-34CF-FAF1-7456-6024776DB311}"/>
              </a:ext>
            </a:extLst>
          </p:cNvPr>
          <p:cNvSpPr>
            <a:spLocks noGrp="1"/>
          </p:cNvSpPr>
          <p:nvPr>
            <p:ph type="title"/>
          </p:nvPr>
        </p:nvSpPr>
        <p:spPr>
          <a:xfrm>
            <a:off x="1930908" y="1439608"/>
            <a:ext cx="8330184" cy="3968496"/>
          </a:xfrm>
        </p:spPr>
        <p:txBody>
          <a:bodyPr/>
          <a:lstStyle/>
          <a:p>
            <a:pPr algn="ctr">
              <a:tabLst>
                <a:tab pos="2865755" algn="ctr"/>
                <a:tab pos="5731510" algn="r"/>
                <a:tab pos="762000" algn="l"/>
                <a:tab pos="899160" algn="l"/>
                <a:tab pos="2865755" algn="ctr"/>
                <a:tab pos="5731510" algn="r"/>
              </a:tabLst>
            </a:pPr>
            <a:r>
              <a:rPr lang="en-GB" sz="2000" b="1" kern="0" dirty="0">
                <a:solidFill>
                  <a:srgbClr val="1F1F1F"/>
                </a:solidFill>
                <a:effectLst/>
                <a:latin typeface="Tahoma" panose="020B0604030504040204" pitchFamily="34" charset="0"/>
                <a:ea typeface="Tahoma" panose="020B0604030504040204" pitchFamily="34" charset="0"/>
                <a:cs typeface="Tahoma" panose="020B0604030504040204" pitchFamily="34" charset="0"/>
              </a:rPr>
              <a:t>Blurred Lines and Distant Colleagues: Professionalism in the Flexible Work Era </a:t>
            </a:r>
            <a:br>
              <a:rPr lang="en-GB" sz="2000" b="1" kern="0" dirty="0">
                <a:solidFill>
                  <a:srgbClr val="1F1F1F"/>
                </a:solidFill>
                <a:effectLst/>
                <a:latin typeface="Tahoma" panose="020B0604030504040204" pitchFamily="34" charset="0"/>
                <a:ea typeface="Tahoma" panose="020B0604030504040204" pitchFamily="34" charset="0"/>
                <a:cs typeface="Tahoma" panose="020B0604030504040204" pitchFamily="34" charset="0"/>
              </a:rPr>
            </a:br>
            <a:r>
              <a:rPr lang="en-GB" sz="2000" b="1" kern="0" dirty="0">
                <a:solidFill>
                  <a:srgbClr val="1F1F1F"/>
                </a:solidFill>
                <a:effectLst/>
                <a:latin typeface="Tahoma" panose="020B0604030504040204" pitchFamily="34" charset="0"/>
                <a:ea typeface="Tahoma" panose="020B0604030504040204" pitchFamily="34" charset="0"/>
                <a:cs typeface="Tahoma" panose="020B0604030504040204" pitchFamily="34" charset="0"/>
              </a:rPr>
              <a:t>(A Social Information Processing Approach)</a:t>
            </a:r>
            <a:br>
              <a:rPr lang="en-GB" sz="2000" kern="100" dirty="0">
                <a:effectLst/>
                <a:latin typeface="Tahoma" panose="020B0604030504040204" pitchFamily="34" charset="0"/>
                <a:ea typeface="Tahoma" panose="020B0604030504040204" pitchFamily="34" charset="0"/>
                <a:cs typeface="Tahoma" panose="020B0604030504040204" pitchFamily="34" charset="0"/>
              </a:rPr>
            </a:br>
            <a:br>
              <a:rPr lang="en-GB" sz="20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br>
            <a:br>
              <a:rPr lang="en-GB" sz="2000" i="1" dirty="0">
                <a:solidFill>
                  <a:schemeClr val="tx1"/>
                </a:solidFill>
                <a:effectLst/>
                <a:latin typeface="Tahoma" panose="020B0604030504040204" pitchFamily="34" charset="0"/>
                <a:ea typeface="Tahoma" panose="020B0604030504040204" pitchFamily="34" charset="0"/>
                <a:cs typeface="Tahoma" panose="020B0604030504040204" pitchFamily="34" charset="0"/>
              </a:rPr>
            </a:br>
            <a:r>
              <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Juliet E. Ikhide</a:t>
            </a:r>
            <a:br>
              <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br>
            <a:r>
              <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Abertay University, Scotland, United Kingdom</a:t>
            </a:r>
            <a:br>
              <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br>
            <a:br>
              <a:rPr lang="en-GB" sz="2000" dirty="0">
                <a:solidFill>
                  <a:schemeClr val="tx1"/>
                </a:solidFill>
                <a:latin typeface="Tahoma" panose="020B0604030504040204" pitchFamily="34" charset="0"/>
                <a:ea typeface="Tahoma" panose="020B0604030504040204" pitchFamily="34" charset="0"/>
                <a:cs typeface="Tahoma" panose="020B0604030504040204" pitchFamily="34" charset="0"/>
              </a:rPr>
            </a:br>
            <a:br>
              <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br>
            <a:r>
              <a:rPr lang="en-GB" sz="2000" b="1" dirty="0" err="1">
                <a:solidFill>
                  <a:schemeClr val="tx1"/>
                </a:solidFill>
                <a:effectLst/>
                <a:latin typeface="Tahoma" panose="020B0604030504040204" pitchFamily="34" charset="0"/>
                <a:ea typeface="Tahoma" panose="020B0604030504040204" pitchFamily="34" charset="0"/>
                <a:cs typeface="Tahoma" panose="020B0604030504040204" pitchFamily="34" charset="0"/>
              </a:rPr>
              <a:t>ManaGlobal</a:t>
            </a:r>
            <a:r>
              <a:rPr lang="en-GB" sz="20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 Final Conference</a:t>
            </a:r>
            <a:br>
              <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br>
            <a:r>
              <a:rPr lang="en-GB" sz="2000" dirty="0">
                <a:solidFill>
                  <a:schemeClr val="tx1"/>
                </a:solidFill>
                <a:effectLst/>
                <a:latin typeface="Tahoma" panose="020B0604030504040204" pitchFamily="34" charset="0"/>
                <a:ea typeface="Tahoma" panose="020B0604030504040204" pitchFamily="34" charset="0"/>
                <a:cs typeface="Tahoma" panose="020B0604030504040204" pitchFamily="34" charset="0"/>
              </a:rPr>
              <a:t>May 2024, Rennes (France)</a:t>
            </a:r>
            <a:endParaRPr lang="en-GB" sz="2000" dirty="0">
              <a:latin typeface="Tahoma" panose="020B0604030504040204" pitchFamily="34" charset="0"/>
              <a:ea typeface="Tahoma" panose="020B0604030504040204" pitchFamily="34" charset="0"/>
              <a:cs typeface="Tahoma" panose="020B0604030504040204" pitchFamily="34" charset="0"/>
            </a:endParaRPr>
          </a:p>
        </p:txBody>
      </p:sp>
      <p:pic>
        <p:nvPicPr>
          <p:cNvPr id="9" name="Picture 8">
            <a:extLst>
              <a:ext uri="{FF2B5EF4-FFF2-40B4-BE49-F238E27FC236}">
                <a16:creationId xmlns:a16="http://schemas.microsoft.com/office/drawing/2014/main" id="{D286CE92-D1E3-76C4-607A-90E2B8BE98D5}"/>
              </a:ext>
            </a:extLst>
          </p:cNvPr>
          <p:cNvPicPr>
            <a:picLocks noChangeAspect="1"/>
          </p:cNvPicPr>
          <p:nvPr/>
        </p:nvPicPr>
        <p:blipFill>
          <a:blip r:embed="R07f86fa25b2745d9"/>
          <a:stretch>
            <a:fillRect/>
          </a:stretch>
        </p:blipFill>
        <p:spPr>
          <a:xfrm>
            <a:off x="7214616" y="96583"/>
            <a:ext cx="4876800" cy="1343025"/>
          </a:xfrm>
          <a:prstGeom prst="rect">
            <a:avLst/>
          </a:prstGeom>
          <a:ln>
            <a:noFill/>
          </a:ln>
          <a:effectLst>
            <a:softEdge rad="112500"/>
          </a:effectLst>
        </p:spPr>
      </p:pic>
    </p:spTree>
    <p:extLst>
      <p:ext uri="{BB962C8B-B14F-4D97-AF65-F5344CB8AC3E}">
        <p14:creationId xmlns:p14="http://schemas.microsoft.com/office/powerpoint/2010/main" val="2964730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06D10F0F-23CE-B733-3B68-461309735B2D}"/>
              </a:ext>
            </a:extLst>
          </p:cNvPr>
          <p:cNvPicPr>
            <a:picLocks noGrp="1" noChangeAspect="1"/>
          </p:cNvPicPr>
          <p:nvPr>
            <p:ph type="pic" idx="1"/>
          </p:nvPr>
        </p:nvPicPr>
        <p:blipFill>
          <a:blip r:embed="Re1830415c66a414f"/>
          <a:srcRect t="15098" b="15098"/>
          <a:stretch>
            <a:fillRect/>
          </a:stretch>
        </p:blipFill>
        <p:spPr>
          <a:prstGeom prst="rect">
            <a:avLst/>
          </a:prstGeom>
        </p:spPr>
      </p:pic>
      <p:sp>
        <p:nvSpPr>
          <p:cNvPr id="7" name="Title 6">
            <a:extLst>
              <a:ext uri="{FF2B5EF4-FFF2-40B4-BE49-F238E27FC236}">
                <a16:creationId xmlns:a16="http://schemas.microsoft.com/office/drawing/2014/main" id="{32EF483F-BD07-CEB7-E723-8BA29336E4BB}"/>
              </a:ext>
            </a:extLst>
          </p:cNvPr>
          <p:cNvSpPr>
            <a:spLocks noGrp="1"/>
          </p:cNvSpPr>
          <p:nvPr>
            <p:ph type="title"/>
          </p:nvPr>
        </p:nvSpPr>
        <p:spPr>
          <a:xfrm>
            <a:off x="700127" y="2941116"/>
            <a:ext cx="4032000" cy="1663935"/>
          </a:xfrm>
          <a:solidFill>
            <a:srgbClr val="3CABA4"/>
          </a:solidFill>
        </p:spPr>
        <p:txBody>
          <a:bodyPr/>
          <a:lstStyle/>
          <a:p>
            <a:pPr algn="ct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Any </a:t>
            </a:r>
            <a:b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br>
            <a:r>
              <a:rPr lang="en-US" sz="2800" b="1" dirty="0">
                <a:solidFill>
                  <a:schemeClr val="tx1"/>
                </a:solidFill>
                <a:latin typeface="Tahoma" panose="020B0604030504040204" pitchFamily="34" charset="0"/>
                <a:ea typeface="Tahoma" panose="020B0604030504040204" pitchFamily="34" charset="0"/>
                <a:cs typeface="Tahoma" panose="020B0604030504040204" pitchFamily="34" charset="0"/>
              </a:rPr>
              <a:t>Contribution, Feedback, and Thoughts ?</a:t>
            </a:r>
            <a:b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br>
            <a:endParaRPr lang="en-GB" dirty="0"/>
          </a:p>
        </p:txBody>
      </p:sp>
      <p:pic>
        <p:nvPicPr>
          <p:cNvPr id="2" name="Picture 1">
            <a:extLst>
              <a:ext uri="{FF2B5EF4-FFF2-40B4-BE49-F238E27FC236}">
                <a16:creationId xmlns:a16="http://schemas.microsoft.com/office/drawing/2014/main" id="{19B09FDB-A2D0-768C-7ACF-ACCC064E9A81}"/>
              </a:ext>
            </a:extLst>
          </p:cNvPr>
          <p:cNvPicPr>
            <a:picLocks noChangeAspect="1"/>
          </p:cNvPicPr>
          <p:nvPr/>
        </p:nvPicPr>
        <p:blipFill>
          <a:blip r:embed="Rf8b7355d3c004972"/>
          <a:stretch>
            <a:fillRect/>
          </a:stretch>
        </p:blipFill>
        <p:spPr>
          <a:xfrm>
            <a:off x="8963674" y="133815"/>
            <a:ext cx="3228326" cy="947854"/>
          </a:xfrm>
          <a:prstGeom prst="rect">
            <a:avLst/>
          </a:prstGeom>
        </p:spPr>
      </p:pic>
    </p:spTree>
    <p:extLst>
      <p:ext uri="{BB962C8B-B14F-4D97-AF65-F5344CB8AC3E}">
        <p14:creationId xmlns:p14="http://schemas.microsoft.com/office/powerpoint/2010/main" val="2403182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2EF483F-BD07-CEB7-E723-8BA29336E4BB}"/>
              </a:ext>
            </a:extLst>
          </p:cNvPr>
          <p:cNvSpPr>
            <a:spLocks noGrp="1"/>
          </p:cNvSpPr>
          <p:nvPr>
            <p:ph type="title"/>
          </p:nvPr>
        </p:nvSpPr>
        <p:spPr>
          <a:xfrm>
            <a:off x="700127" y="2941116"/>
            <a:ext cx="4032000" cy="1663935"/>
          </a:xfrm>
          <a:solidFill>
            <a:srgbClr val="3CABA4"/>
          </a:solidFill>
        </p:spPr>
        <p:txBody>
          <a:bodyPr/>
          <a:lstStyle/>
          <a:p>
            <a:pPr algn="ctr"/>
            <a:r>
              <a:rPr kumimoji="0" lang="en-GB" b="1" i="0" u="none" strike="noStrike" kern="1200" cap="none" spc="10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Thank you for listening…</a:t>
            </a:r>
            <a:br>
              <a:rPr kumimoji="0" lang="en-GB" b="1" i="0" u="none" strike="noStrike" kern="1200" cap="none" spc="10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br>
              <a:rPr kumimoji="0" lang="en-GB" b="1" i="0" u="none" strike="noStrike" kern="1200" cap="none" spc="10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b="1" i="0" u="none" strike="noStrike" kern="1200" cap="none" spc="10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Scan the QR code to connect on LinkedIn</a:t>
            </a:r>
            <a:br>
              <a:rPr kumimoji="0" lang="en-GB" sz="1600" b="1" i="0" u="none" strike="noStrike" kern="1200" cap="none" spc="100" normalizeH="0" baseline="0" noProof="0" dirty="0">
                <a:ln>
                  <a:noFill/>
                </a:ln>
                <a:solidFill>
                  <a:prstClr val="black"/>
                </a:solidFill>
                <a:effectLst/>
                <a:uLnTx/>
                <a:uFillTx/>
                <a:latin typeface="Tisa Offc Serif Pro"/>
                <a:ea typeface="+mn-ea"/>
                <a:cs typeface="+mn-cs"/>
              </a:rPr>
            </a:br>
            <a:endParaRPr lang="en-GB" dirty="0"/>
          </a:p>
        </p:txBody>
      </p:sp>
      <p:sp>
        <p:nvSpPr>
          <p:cNvPr id="6" name="Picture Placeholder 5">
            <a:extLst>
              <a:ext uri="{FF2B5EF4-FFF2-40B4-BE49-F238E27FC236}">
                <a16:creationId xmlns:a16="http://schemas.microsoft.com/office/drawing/2014/main" id="{2A8DDF01-B9F7-C46A-ADEF-DF4D00414D1D}"/>
              </a:ext>
            </a:extLst>
          </p:cNvPr>
          <p:cNvSpPr>
            <a:spLocks noGrp="1"/>
          </p:cNvSpPr>
          <p:nvPr>
            <p:ph type="pic" idx="1"/>
          </p:nvPr>
        </p:nvSpPr>
        <p:spPr/>
        <p:txBody>
          <a:bodyPr/>
          <a:lstStyle/>
          <a:p>
            <a:endParaRPr lang="en-GB"/>
          </a:p>
        </p:txBody>
      </p:sp>
      <p:pic>
        <p:nvPicPr>
          <p:cNvPr id="8" name="Picture Placeholder 4">
            <a:extLst>
              <a:ext uri="{FF2B5EF4-FFF2-40B4-BE49-F238E27FC236}">
                <a16:creationId xmlns:a16="http://schemas.microsoft.com/office/drawing/2014/main" id="{14EE217D-D34B-716E-CEE9-84EF6F40A27B}"/>
              </a:ext>
            </a:extLst>
          </p:cNvPr>
          <p:cNvPicPr>
            <a:picLocks noChangeAspect="1"/>
          </p:cNvPicPr>
          <p:nvPr/>
        </p:nvPicPr>
        <p:blipFill>
          <a:blip r:embed="R6569a2ac23c34ff4"/>
          <a:srcRect l="4724" r="4724"/>
          <a:stretch>
            <a:fillRect/>
          </a:stretch>
        </p:blipFill>
        <p:spPr>
          <a:xfrm>
            <a:off x="5148685" y="1482760"/>
            <a:ext cx="6704700" cy="4683582"/>
          </a:xfrm>
          <a:prstGeom prst="rect">
            <a:avLst/>
          </a:prstGeom>
        </p:spPr>
      </p:pic>
      <p:pic>
        <p:nvPicPr>
          <p:cNvPr id="2" name="Picture 1">
            <a:extLst>
              <a:ext uri="{FF2B5EF4-FFF2-40B4-BE49-F238E27FC236}">
                <a16:creationId xmlns:a16="http://schemas.microsoft.com/office/drawing/2014/main" id="{FE0B11B6-DA8F-A00D-01B6-680BFA9E0BF8}"/>
              </a:ext>
            </a:extLst>
          </p:cNvPr>
          <p:cNvPicPr>
            <a:picLocks noChangeAspect="1"/>
          </p:cNvPicPr>
          <p:nvPr/>
        </p:nvPicPr>
        <p:blipFill>
          <a:blip r:embed="R7e99f638ae3f47c3"/>
          <a:stretch>
            <a:fillRect/>
          </a:stretch>
        </p:blipFill>
        <p:spPr>
          <a:xfrm>
            <a:off x="8932127" y="78058"/>
            <a:ext cx="3269705" cy="836341"/>
          </a:xfrm>
          <a:prstGeom prst="rect">
            <a:avLst/>
          </a:prstGeom>
        </p:spPr>
      </p:pic>
    </p:spTree>
    <p:extLst>
      <p:ext uri="{BB962C8B-B14F-4D97-AF65-F5344CB8AC3E}">
        <p14:creationId xmlns:p14="http://schemas.microsoft.com/office/powerpoint/2010/main" val="31114639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idx="1"/>
          </p:nvPr>
        </p:nvSpPr>
        <p:spPr>
          <a:xfrm>
            <a:off x="838200" y="1480573"/>
            <a:ext cx="10515600" cy="4842168"/>
          </a:xfrm>
        </p:spPr>
        <p:txBody>
          <a:bodyPr>
            <a:normAutofit fontScale="32500" lnSpcReduction="20000"/>
          </a:bodyPr>
          <a:lstStyle/>
          <a:p>
            <a:pPr marL="0" indent="0">
              <a:lnSpc>
                <a:spcPct val="115000"/>
              </a:lnSpc>
              <a:spcAft>
                <a:spcPts val="600"/>
              </a:spcAft>
              <a:buNone/>
            </a:pPr>
            <a:r>
              <a:rPr lang="en-GB" sz="2500" dirty="0">
                <a:effectLst/>
                <a:latin typeface="Tahoma" panose="020B0604030504040204" pitchFamily="34" charset="0"/>
                <a:ea typeface="Tahoma" panose="020B0604030504040204" pitchFamily="34" charset="0"/>
                <a:cs typeface="Tahoma" panose="020B0604030504040204" pitchFamily="34" charset="0"/>
              </a:rPr>
              <a:t>Anwar, M. A., &amp; Graham, M. (2020). Between a rock and a hard place: Freedom, flexibility, precarity and vulnerability in the gig economy in Africa. Competition &amp; Change, 25(2), 102452942091447. </a:t>
            </a:r>
            <a:r>
              <a:rPr lang="en-GB" sz="2500" dirty="0">
                <a:effectLst/>
                <a:latin typeface="Tahoma" panose="020B0604030504040204" pitchFamily="34" charset="0"/>
                <a:ea typeface="Tahoma" panose="020B0604030504040204" pitchFamily="34" charset="0"/>
                <a:cs typeface="Tahoma" panose="020B0604030504040204" pitchFamily="34" charset="0"/>
                <a:hlinkClick r:id="rcId25e33a9bafed4a5a">
                  <a:extLst>
                    <a:ext uri="{A12FA001-AC4F-418D-AE19-62706E023703}">
                      <ahyp:hlinkClr xmlns:ahyp="http://schemas.microsoft.com/office/drawing/2018/hyperlinkcolor" val="tx"/>
                    </a:ext>
                  </a:extLst>
                </a:hlinkClick>
              </a:rPr>
              <a:t>https://doi.org/10.1177/1024529420914473</a:t>
            </a:r>
            <a:endParaRPr lang="en-GB" sz="2500" kern="100" dirty="0">
              <a:latin typeface="Tahoma" panose="020B0604030504040204" pitchFamily="34" charset="0"/>
              <a:ea typeface="Tahoma" panose="020B0604030504040204" pitchFamily="34" charset="0"/>
              <a:cs typeface="Tahoma" panose="020B0604030504040204" pitchFamily="34" charset="0"/>
            </a:endParaRPr>
          </a:p>
          <a:p>
            <a:pPr marL="0" indent="0">
              <a:lnSpc>
                <a:spcPct val="115000"/>
              </a:lnSpc>
              <a:spcAft>
                <a:spcPts val="600"/>
              </a:spcAft>
              <a:buNone/>
            </a:pPr>
            <a:r>
              <a:rPr lang="en-GB" sz="2500" kern="100" dirty="0">
                <a:latin typeface="Tahoma" panose="020B0604030504040204" pitchFamily="34" charset="0"/>
                <a:ea typeface="Tahoma" panose="020B0604030504040204" pitchFamily="34" charset="0"/>
                <a:cs typeface="Tahoma" panose="020B0604030504040204" pitchFamily="34" charset="0"/>
              </a:rPr>
              <a:t>Brien, P. (2022). Service industries: Key Economic Indicators. Commonslibrary.parliament.uk. </a:t>
            </a:r>
            <a:r>
              <a:rPr lang="en-GB" sz="2500" kern="100" dirty="0">
                <a:latin typeface="Tahoma" panose="020B0604030504040204" pitchFamily="34" charset="0"/>
                <a:ea typeface="Tahoma" panose="020B0604030504040204" pitchFamily="34" charset="0"/>
                <a:cs typeface="Tahoma" panose="020B0604030504040204" pitchFamily="34" charset="0"/>
                <a:hlinkClick r:id="rcId4bd11f421bbf4ffc">
                  <a:extLst>
                    <a:ext uri="{A12FA001-AC4F-418D-AE19-62706E023703}">
                      <ahyp:hlinkClr xmlns:ahyp="http://schemas.microsoft.com/office/drawing/2018/hyperlinkcolor" val="tx"/>
                    </a:ext>
                  </a:extLst>
                </a:hlinkClick>
              </a:rPr>
              <a:t>https://commonslibrary.parliament.uk/research-briefings/sn02786/#:~:text=The%20service%20industries%20accounted%20for</a:t>
            </a:r>
            <a:endParaRPr lang="en-GB" sz="2500" dirty="0">
              <a:latin typeface="Tahoma" panose="020B0604030504040204" pitchFamily="34" charset="0"/>
              <a:ea typeface="Tahoma" panose="020B0604030504040204" pitchFamily="34" charset="0"/>
              <a:cs typeface="Tahoma" panose="020B0604030504040204" pitchFamily="34" charset="0"/>
            </a:endParaRPr>
          </a:p>
          <a:p>
            <a:pPr marL="0" indent="0">
              <a:lnSpc>
                <a:spcPct val="115000"/>
              </a:lnSpc>
              <a:spcAft>
                <a:spcPts val="600"/>
              </a:spcAft>
              <a:buNone/>
            </a:pPr>
            <a:r>
              <a:rPr lang="en-GB" sz="2500" dirty="0">
                <a:effectLst/>
                <a:latin typeface="Tahoma" panose="020B0604030504040204" pitchFamily="34" charset="0"/>
                <a:ea typeface="Tahoma" panose="020B0604030504040204" pitchFamily="34" charset="0"/>
                <a:cs typeface="Tahoma" panose="020B0604030504040204" pitchFamily="34" charset="0"/>
              </a:rPr>
              <a:t>CIPD. (2023, December 13). CIPD | Flexible Working Practices | Factsheets. CIPD. https://www.cipd.org/uk/knowledge/factsheets/flexible-working-factsheet/#title4</a:t>
            </a:r>
            <a:endParaRPr lang="en-GB" sz="2500" dirty="0">
              <a:latin typeface="Tahoma" panose="020B0604030504040204" pitchFamily="34" charset="0"/>
              <a:ea typeface="Tahoma" panose="020B0604030504040204" pitchFamily="34" charset="0"/>
              <a:cs typeface="Tahoma" panose="020B0604030504040204" pitchFamily="34" charset="0"/>
            </a:endParaRPr>
          </a:p>
          <a:p>
            <a:pPr marL="0" indent="0">
              <a:lnSpc>
                <a:spcPct val="115000"/>
              </a:lnSpc>
              <a:spcAft>
                <a:spcPts val="600"/>
              </a:spcAft>
              <a:buNone/>
            </a:pPr>
            <a:r>
              <a:rPr lang="en-GB" sz="2500" dirty="0">
                <a:latin typeface="Tahoma" panose="020B0604030504040204" pitchFamily="34" charset="0"/>
                <a:ea typeface="Tahoma" panose="020B0604030504040204" pitchFamily="34" charset="0"/>
                <a:cs typeface="Tahoma" panose="020B0604030504040204" pitchFamily="34" charset="0"/>
              </a:rPr>
              <a:t>Cooke, F., </a:t>
            </a:r>
            <a:r>
              <a:rPr lang="en-GB" sz="2500" dirty="0" err="1">
                <a:latin typeface="Tahoma" panose="020B0604030504040204" pitchFamily="34" charset="0"/>
                <a:ea typeface="Tahoma" panose="020B0604030504040204" pitchFamily="34" charset="0"/>
                <a:cs typeface="Tahoma" panose="020B0604030504040204" pitchFamily="34" charset="0"/>
              </a:rPr>
              <a:t>Dickmann</a:t>
            </a:r>
            <a:r>
              <a:rPr lang="en-GB" sz="2500" dirty="0">
                <a:latin typeface="Tahoma" panose="020B0604030504040204" pitchFamily="34" charset="0"/>
                <a:ea typeface="Tahoma" panose="020B0604030504040204" pitchFamily="34" charset="0"/>
                <a:cs typeface="Tahoma" panose="020B0604030504040204" pitchFamily="34" charset="0"/>
              </a:rPr>
              <a:t>, M., &amp; Perry, E. (2023). Building a sustainable ecosystem of human resource management research: reflections and suggestions. </a:t>
            </a:r>
            <a:r>
              <a:rPr lang="en-GB" sz="2500" i="1" dirty="0">
                <a:latin typeface="Tahoma" panose="020B0604030504040204" pitchFamily="34" charset="0"/>
                <a:ea typeface="Tahoma" panose="020B0604030504040204" pitchFamily="34" charset="0"/>
                <a:cs typeface="Tahoma" panose="020B0604030504040204" pitchFamily="34" charset="0"/>
              </a:rPr>
              <a:t>The International Journal of Human Resource Management</a:t>
            </a:r>
            <a:r>
              <a:rPr lang="en-GB" sz="2500" dirty="0">
                <a:latin typeface="Tahoma" panose="020B0604030504040204" pitchFamily="34" charset="0"/>
                <a:ea typeface="Tahoma" panose="020B0604030504040204" pitchFamily="34" charset="0"/>
                <a:cs typeface="Tahoma" panose="020B0604030504040204" pitchFamily="34" charset="0"/>
              </a:rPr>
              <a:t>, </a:t>
            </a:r>
            <a:r>
              <a:rPr lang="en-GB" sz="2500" i="1" dirty="0">
                <a:latin typeface="Tahoma" panose="020B0604030504040204" pitchFamily="34" charset="0"/>
                <a:ea typeface="Tahoma" panose="020B0604030504040204" pitchFamily="34" charset="0"/>
                <a:cs typeface="Tahoma" panose="020B0604030504040204" pitchFamily="34" charset="0"/>
              </a:rPr>
              <a:t>34</a:t>
            </a:r>
            <a:r>
              <a:rPr lang="en-GB" sz="2500" dirty="0">
                <a:latin typeface="Tahoma" panose="020B0604030504040204" pitchFamily="34" charset="0"/>
                <a:ea typeface="Tahoma" panose="020B0604030504040204" pitchFamily="34" charset="0"/>
                <a:cs typeface="Tahoma" panose="020B0604030504040204" pitchFamily="34" charset="0"/>
              </a:rPr>
              <a:t>(3), 459–477. </a:t>
            </a:r>
            <a:r>
              <a:rPr lang="en-GB" sz="2500" dirty="0">
                <a:latin typeface="Tahoma" panose="020B0604030504040204" pitchFamily="34" charset="0"/>
                <a:ea typeface="Tahoma" panose="020B0604030504040204" pitchFamily="34" charset="0"/>
                <a:cs typeface="Tahoma" panose="020B0604030504040204" pitchFamily="34" charset="0"/>
                <a:hlinkClick r:id="rcIdc9d39023f3c143bb">
                  <a:extLst>
                    <a:ext uri="{A12FA001-AC4F-418D-AE19-62706E023703}">
                      <ahyp:hlinkClr xmlns:ahyp="http://schemas.microsoft.com/office/drawing/2018/hyperlinkcolor" val="tx"/>
                    </a:ext>
                  </a:extLst>
                </a:hlinkClick>
              </a:rPr>
              <a:t>https://doi.org/10.1080/09585192.2023.2165011</a:t>
            </a:r>
            <a:endParaRPr lang="en-GB" sz="2500" dirty="0">
              <a:latin typeface="Tahoma" panose="020B0604030504040204" pitchFamily="34" charset="0"/>
              <a:ea typeface="Tahoma" panose="020B0604030504040204" pitchFamily="34" charset="0"/>
              <a:cs typeface="Tahoma" panose="020B0604030504040204" pitchFamily="34" charset="0"/>
            </a:endParaRPr>
          </a:p>
          <a:p>
            <a:pPr marL="0" indent="0">
              <a:lnSpc>
                <a:spcPct val="115000"/>
              </a:lnSpc>
              <a:spcAft>
                <a:spcPts val="600"/>
              </a:spcAft>
              <a:buNone/>
            </a:pPr>
            <a:r>
              <a:rPr lang="en-GB" sz="2500" dirty="0">
                <a:latin typeface="Tahoma" panose="020B0604030504040204" pitchFamily="34" charset="0"/>
                <a:ea typeface="Tahoma" panose="020B0604030504040204" pitchFamily="34" charset="0"/>
                <a:cs typeface="Tahoma" panose="020B0604030504040204" pitchFamily="34" charset="0"/>
              </a:rPr>
              <a:t>Cooper, C., </a:t>
            </a:r>
            <a:r>
              <a:rPr lang="en-GB" sz="2500" dirty="0" err="1">
                <a:latin typeface="Tahoma" panose="020B0604030504040204" pitchFamily="34" charset="0"/>
                <a:ea typeface="Tahoma" panose="020B0604030504040204" pitchFamily="34" charset="0"/>
                <a:cs typeface="Tahoma" panose="020B0604030504040204" pitchFamily="34" charset="0"/>
              </a:rPr>
              <a:t>Behavior</a:t>
            </a:r>
            <a:r>
              <a:rPr lang="en-GB" sz="2500" dirty="0">
                <a:latin typeface="Tahoma" panose="020B0604030504040204" pitchFamily="34" charset="0"/>
                <a:ea typeface="Tahoma" panose="020B0604030504040204" pitchFamily="34" charset="0"/>
                <a:cs typeface="Tahoma" panose="020B0604030504040204" pitchFamily="34" charset="0"/>
              </a:rPr>
              <a:t>, N. K.-J. of O., &amp; 2002, undefined. (2002). Telecommuting, professional isolation, and employee development in public and private organizations. </a:t>
            </a:r>
            <a:r>
              <a:rPr lang="en-GB" sz="2500" i="1" dirty="0">
                <a:latin typeface="Tahoma" panose="020B0604030504040204" pitchFamily="34" charset="0"/>
                <a:ea typeface="Tahoma" panose="020B0604030504040204" pitchFamily="34" charset="0"/>
                <a:cs typeface="Tahoma" panose="020B0604030504040204" pitchFamily="34" charset="0"/>
              </a:rPr>
              <a:t>Wiley Online Library</a:t>
            </a:r>
            <a:r>
              <a:rPr lang="en-GB" sz="2500" dirty="0">
                <a:latin typeface="Tahoma" panose="020B0604030504040204" pitchFamily="34" charset="0"/>
                <a:ea typeface="Tahoma" panose="020B0604030504040204" pitchFamily="34" charset="0"/>
                <a:cs typeface="Tahoma" panose="020B0604030504040204" pitchFamily="34" charset="0"/>
              </a:rPr>
              <a:t>, </a:t>
            </a:r>
            <a:r>
              <a:rPr lang="en-GB" sz="2500" i="1" dirty="0">
                <a:latin typeface="Tahoma" panose="020B0604030504040204" pitchFamily="34" charset="0"/>
                <a:ea typeface="Tahoma" panose="020B0604030504040204" pitchFamily="34" charset="0"/>
                <a:cs typeface="Tahoma" panose="020B0604030504040204" pitchFamily="34" charset="0"/>
              </a:rPr>
              <a:t>23 </a:t>
            </a:r>
            <a:r>
              <a:rPr lang="en-GB" sz="2500" dirty="0">
                <a:latin typeface="Tahoma" panose="020B0604030504040204" pitchFamily="34" charset="0"/>
                <a:ea typeface="Tahoma" panose="020B0604030504040204" pitchFamily="34" charset="0"/>
                <a:cs typeface="Tahoma" panose="020B0604030504040204" pitchFamily="34" charset="0"/>
              </a:rPr>
              <a:t>(SPEC. ISS.), 511–532. </a:t>
            </a:r>
            <a:r>
              <a:rPr lang="en-GB" sz="2500" dirty="0">
                <a:latin typeface="Tahoma" panose="020B0604030504040204" pitchFamily="34" charset="0"/>
                <a:ea typeface="Tahoma" panose="020B0604030504040204" pitchFamily="34" charset="0"/>
                <a:cs typeface="Tahoma" panose="020B0604030504040204" pitchFamily="34" charset="0"/>
                <a:hlinkClick r:id="rcId7dbdc0b0b6714b83">
                  <a:extLst>
                    <a:ext uri="{A12FA001-AC4F-418D-AE19-62706E023703}">
                      <ahyp:hlinkClr xmlns:ahyp="http://schemas.microsoft.com/office/drawing/2018/hyperlinkcolor" val="tx"/>
                    </a:ext>
                  </a:extLst>
                </a:hlinkClick>
              </a:rPr>
              <a:t>https://doi.org/10.1002/job.145</a:t>
            </a:r>
            <a:endParaRPr lang="en-GB" sz="2500" dirty="0">
              <a:latin typeface="Tahoma" panose="020B0604030504040204" pitchFamily="34" charset="0"/>
              <a:ea typeface="Tahoma" panose="020B0604030504040204" pitchFamily="34" charset="0"/>
              <a:cs typeface="Tahoma" panose="020B0604030504040204" pitchFamily="34" charset="0"/>
            </a:endParaRPr>
          </a:p>
          <a:p>
            <a:pPr marL="0" indent="0">
              <a:lnSpc>
                <a:spcPct val="115000"/>
              </a:lnSpc>
              <a:spcAft>
                <a:spcPts val="600"/>
              </a:spcAft>
              <a:buNone/>
            </a:pPr>
            <a:r>
              <a:rPr lang="en-GB" sz="2500" dirty="0">
                <a:latin typeface="Tahoma" panose="020B0604030504040204" pitchFamily="34" charset="0"/>
                <a:ea typeface="Tahoma" panose="020B0604030504040204" pitchFamily="34" charset="0"/>
                <a:cs typeface="Tahoma" panose="020B0604030504040204" pitchFamily="34" charset="0"/>
              </a:rPr>
              <a:t>Hall, D. T. (2002). </a:t>
            </a:r>
            <a:r>
              <a:rPr lang="en-GB" sz="2500" i="1" dirty="0">
                <a:latin typeface="Tahoma" panose="020B0604030504040204" pitchFamily="34" charset="0"/>
                <a:ea typeface="Tahoma" panose="020B0604030504040204" pitchFamily="34" charset="0"/>
                <a:cs typeface="Tahoma" panose="020B0604030504040204" pitchFamily="34" charset="0"/>
              </a:rPr>
              <a:t>Careers in and out of organizations</a:t>
            </a:r>
            <a:r>
              <a:rPr lang="en-GB" sz="2500" dirty="0">
                <a:latin typeface="Tahoma" panose="020B0604030504040204" pitchFamily="34" charset="0"/>
                <a:ea typeface="Tahoma" panose="020B0604030504040204" pitchFamily="34" charset="0"/>
                <a:cs typeface="Tahoma" panose="020B0604030504040204" pitchFamily="34" charset="0"/>
              </a:rPr>
              <a:t>. Sage. https://books.google.com/books?hl=en&amp;lr=&amp;id=tTQ5DQAAQBAJ&amp;oi=fnd&amp;pg=PP1&amp;dq=Hall,+D.T.+(2002),+Careers+In+and+Out+of+Organisations,+Sage,+Thousand+Oaks,+CA&amp;ots=nxpH23ZIcF&amp;sig=UXmY-GtJxkAL54S7uGRJzEdzC20</a:t>
            </a:r>
          </a:p>
          <a:p>
            <a:pPr marL="0" indent="0">
              <a:lnSpc>
                <a:spcPct val="115000"/>
              </a:lnSpc>
              <a:spcAft>
                <a:spcPts val="600"/>
              </a:spcAft>
              <a:buNone/>
            </a:pPr>
            <a:r>
              <a:rPr lang="en-GB" sz="2500" dirty="0">
                <a:latin typeface="Tahoma" panose="020B0604030504040204" pitchFamily="34" charset="0"/>
                <a:ea typeface="Tahoma" panose="020B0604030504040204" pitchFamily="34" charset="0"/>
                <a:cs typeface="Tahoma" panose="020B0604030504040204" pitchFamily="34" charset="0"/>
              </a:rPr>
              <a:t>Hill, E. J., Hawkins, A. J., Ferris, M., &amp; Weitzman, M. (2001). Finding an Extra Day a Week: The Positive Influence of Perceived Job Flexibility on Work and Family Life Balance*. </a:t>
            </a:r>
            <a:r>
              <a:rPr lang="en-GB" sz="2500" i="1" dirty="0">
                <a:latin typeface="Tahoma" panose="020B0604030504040204" pitchFamily="34" charset="0"/>
                <a:ea typeface="Tahoma" panose="020B0604030504040204" pitchFamily="34" charset="0"/>
                <a:cs typeface="Tahoma" panose="020B0604030504040204" pitchFamily="34" charset="0"/>
              </a:rPr>
              <a:t>Family Relations</a:t>
            </a:r>
            <a:r>
              <a:rPr lang="en-GB" sz="2500" dirty="0">
                <a:latin typeface="Tahoma" panose="020B0604030504040204" pitchFamily="34" charset="0"/>
                <a:ea typeface="Tahoma" panose="020B0604030504040204" pitchFamily="34" charset="0"/>
                <a:cs typeface="Tahoma" panose="020B0604030504040204" pitchFamily="34" charset="0"/>
              </a:rPr>
              <a:t>, </a:t>
            </a:r>
            <a:r>
              <a:rPr lang="en-GB" sz="2500" i="1" dirty="0">
                <a:latin typeface="Tahoma" panose="020B0604030504040204" pitchFamily="34" charset="0"/>
                <a:ea typeface="Tahoma" panose="020B0604030504040204" pitchFamily="34" charset="0"/>
                <a:cs typeface="Tahoma" panose="020B0604030504040204" pitchFamily="34" charset="0"/>
              </a:rPr>
              <a:t>50</a:t>
            </a:r>
            <a:r>
              <a:rPr lang="en-GB" sz="2500" dirty="0">
                <a:latin typeface="Tahoma" panose="020B0604030504040204" pitchFamily="34" charset="0"/>
                <a:ea typeface="Tahoma" panose="020B0604030504040204" pitchFamily="34" charset="0"/>
                <a:cs typeface="Tahoma" panose="020B0604030504040204" pitchFamily="34" charset="0"/>
              </a:rPr>
              <a:t>(1), 49–58. </a:t>
            </a:r>
            <a:r>
              <a:rPr lang="en-GB" sz="2500" dirty="0">
                <a:latin typeface="Tahoma" panose="020B0604030504040204" pitchFamily="34" charset="0"/>
                <a:ea typeface="Tahoma" panose="020B0604030504040204" pitchFamily="34" charset="0"/>
                <a:cs typeface="Tahoma" panose="020B0604030504040204" pitchFamily="34" charset="0"/>
                <a:hlinkClick r:id="rcId54c21828b0454c71">
                  <a:extLst>
                    <a:ext uri="{A12FA001-AC4F-418D-AE19-62706E023703}">
                      <ahyp:hlinkClr xmlns:ahyp="http://schemas.microsoft.com/office/drawing/2018/hyperlinkcolor" val="tx"/>
                    </a:ext>
                  </a:extLst>
                </a:hlinkClick>
              </a:rPr>
              <a:t>https://doi.org/10.1111/j.1741-3729.2001.00049.x</a:t>
            </a:r>
            <a:endParaRPr lang="en-GB" sz="2500" dirty="0">
              <a:latin typeface="Tahoma" panose="020B0604030504040204" pitchFamily="34" charset="0"/>
              <a:ea typeface="Tahoma" panose="020B0604030504040204" pitchFamily="34" charset="0"/>
              <a:cs typeface="Tahoma" panose="020B0604030504040204" pitchFamily="34" charset="0"/>
            </a:endParaRPr>
          </a:p>
          <a:p>
            <a:pPr marL="0" indent="0">
              <a:lnSpc>
                <a:spcPct val="115000"/>
              </a:lnSpc>
              <a:spcAft>
                <a:spcPts val="600"/>
              </a:spcAft>
              <a:buNone/>
            </a:pPr>
            <a:r>
              <a:rPr lang="en-GB" sz="2500" dirty="0">
                <a:effectLst/>
                <a:latin typeface="Tahoma" panose="020B0604030504040204" pitchFamily="34" charset="0"/>
                <a:ea typeface="Tahoma" panose="020B0604030504040204" pitchFamily="34" charset="0"/>
                <a:cs typeface="Tahoma" panose="020B0604030504040204" pitchFamily="34" charset="0"/>
              </a:rPr>
              <a:t>Hu, X., Health, M. S.-S. and, &amp; 2022, undefined. (2022). Understanding the impact of COVID‐19 pandemic on teleworkers’ experiences of perceived threat and professional isolation: The moderating role of friendship. Wiley Online Library, 38(5), 927–939. </a:t>
            </a:r>
            <a:r>
              <a:rPr lang="en-GB" sz="2500" strike="noStrike" dirty="0">
                <a:effectLst/>
                <a:latin typeface="Tahoma" panose="020B0604030504040204" pitchFamily="34" charset="0"/>
                <a:ea typeface="Tahoma" panose="020B0604030504040204" pitchFamily="34" charset="0"/>
                <a:cs typeface="Tahoma" panose="020B0604030504040204" pitchFamily="34" charset="0"/>
                <a:hlinkClick r:id="rcIdc4c07e89772f45b5">
                  <a:extLst>
                    <a:ext uri="{A12FA001-AC4F-418D-AE19-62706E023703}">
                      <ahyp:hlinkClr xmlns:ahyp="http://schemas.microsoft.com/office/drawing/2018/hyperlinkcolor" val="tx"/>
                    </a:ext>
                  </a:extLst>
                </a:hlinkClick>
              </a:rPr>
              <a:t>https://doi.org/10.1002/smi.3146</a:t>
            </a:r>
            <a:endParaRPr lang="en-GB" sz="2500" dirty="0">
              <a:latin typeface="Tahoma" panose="020B0604030504040204" pitchFamily="34" charset="0"/>
              <a:ea typeface="Tahoma" panose="020B0604030504040204" pitchFamily="34" charset="0"/>
              <a:cs typeface="Tahoma" panose="020B0604030504040204" pitchFamily="34" charset="0"/>
            </a:endParaRPr>
          </a:p>
          <a:p>
            <a:pPr marL="0" indent="0">
              <a:lnSpc>
                <a:spcPct val="115000"/>
              </a:lnSpc>
              <a:spcAft>
                <a:spcPts val="600"/>
              </a:spcAft>
              <a:buNone/>
            </a:pPr>
            <a:r>
              <a:rPr lang="en-GB" sz="2500" dirty="0" err="1">
                <a:latin typeface="Tahoma" panose="020B0604030504040204" pitchFamily="34" charset="0"/>
                <a:ea typeface="Tahoma" panose="020B0604030504040204" pitchFamily="34" charset="0"/>
                <a:cs typeface="Tahoma" panose="020B0604030504040204" pitchFamily="34" charset="0"/>
              </a:rPr>
              <a:t>Noordegraaf</a:t>
            </a:r>
            <a:r>
              <a:rPr lang="en-GB" sz="2500" dirty="0">
                <a:latin typeface="Tahoma" panose="020B0604030504040204" pitchFamily="34" charset="0"/>
                <a:ea typeface="Tahoma" panose="020B0604030504040204" pitchFamily="34" charset="0"/>
                <a:cs typeface="Tahoma" panose="020B0604030504040204" pitchFamily="34" charset="0"/>
              </a:rPr>
              <a:t>, M. (2016). Reconfiguring professional work: Changing forms of professionalism in public services. </a:t>
            </a:r>
            <a:r>
              <a:rPr lang="en-GB" sz="2500" i="1" dirty="0">
                <a:latin typeface="Tahoma" panose="020B0604030504040204" pitchFamily="34" charset="0"/>
                <a:ea typeface="Tahoma" panose="020B0604030504040204" pitchFamily="34" charset="0"/>
                <a:cs typeface="Tahoma" panose="020B0604030504040204" pitchFamily="34" charset="0"/>
              </a:rPr>
              <a:t>Administration &amp; Society</a:t>
            </a:r>
            <a:r>
              <a:rPr lang="en-GB" sz="2500" dirty="0">
                <a:latin typeface="Tahoma" panose="020B0604030504040204" pitchFamily="34" charset="0"/>
                <a:ea typeface="Tahoma" panose="020B0604030504040204" pitchFamily="34" charset="0"/>
                <a:cs typeface="Tahoma" panose="020B0604030504040204" pitchFamily="34" charset="0"/>
              </a:rPr>
              <a:t>, </a:t>
            </a:r>
            <a:r>
              <a:rPr lang="en-GB" sz="2500" i="1" dirty="0">
                <a:latin typeface="Tahoma" panose="020B0604030504040204" pitchFamily="34" charset="0"/>
                <a:ea typeface="Tahoma" panose="020B0604030504040204" pitchFamily="34" charset="0"/>
                <a:cs typeface="Tahoma" panose="020B0604030504040204" pitchFamily="34" charset="0"/>
              </a:rPr>
              <a:t>48</a:t>
            </a:r>
            <a:r>
              <a:rPr lang="en-GB" sz="2500" dirty="0">
                <a:latin typeface="Tahoma" panose="020B0604030504040204" pitchFamily="34" charset="0"/>
                <a:ea typeface="Tahoma" panose="020B0604030504040204" pitchFamily="34" charset="0"/>
                <a:cs typeface="Tahoma" panose="020B0604030504040204" pitchFamily="34" charset="0"/>
              </a:rPr>
              <a:t>(7), 783–810. https://doi.org/10.1177/0095399713509242</a:t>
            </a:r>
          </a:p>
          <a:p>
            <a:pPr marL="0" indent="0" algn="just">
              <a:buNone/>
            </a:pPr>
            <a:r>
              <a:rPr lang="en-GB" sz="2500" dirty="0" err="1">
                <a:effectLst/>
                <a:latin typeface="Tahoma" panose="020B0604030504040204" pitchFamily="34" charset="0"/>
                <a:ea typeface="Tahoma" panose="020B0604030504040204" pitchFamily="34" charset="0"/>
                <a:cs typeface="Tahoma" panose="020B0604030504040204" pitchFamily="34" charset="0"/>
              </a:rPr>
              <a:t>Shifrin</a:t>
            </a:r>
            <a:r>
              <a:rPr lang="en-GB" sz="2500" dirty="0">
                <a:effectLst/>
                <a:latin typeface="Tahoma" panose="020B0604030504040204" pitchFamily="34" charset="0"/>
                <a:ea typeface="Tahoma" panose="020B0604030504040204" pitchFamily="34" charset="0"/>
                <a:cs typeface="Tahoma" panose="020B0604030504040204" pitchFamily="34" charset="0"/>
              </a:rPr>
              <a:t>, N.V. and Michel, J.S. (2021) ‘Flexible work arrangements and employee health: A meta-analytic review’, Work &amp; Stress, 36(1), pp. 1–26. Available at: </a:t>
            </a:r>
            <a:r>
              <a:rPr lang="en-GB" sz="2500" strike="noStrike" dirty="0">
                <a:effectLst/>
                <a:latin typeface="Tahoma" panose="020B0604030504040204" pitchFamily="34" charset="0"/>
                <a:ea typeface="Tahoma" panose="020B0604030504040204" pitchFamily="34" charset="0"/>
                <a:cs typeface="Tahoma" panose="020B0604030504040204" pitchFamily="34" charset="0"/>
                <a:hlinkClick r:id="rcId83488431aeeb40ee">
                  <a:extLst>
                    <a:ext uri="{A12FA001-AC4F-418D-AE19-62706E023703}">
                      <ahyp:hlinkClr xmlns:ahyp="http://schemas.microsoft.com/office/drawing/2018/hyperlinkcolor" val="tx"/>
                    </a:ext>
                  </a:extLst>
                </a:hlinkClick>
              </a:rPr>
              <a:t>https://doi.org/10.1080/02678373.2021.1936287</a:t>
            </a:r>
            <a:r>
              <a:rPr lang="en-GB" sz="2500" dirty="0">
                <a:effectLst/>
                <a:latin typeface="Tahoma" panose="020B0604030504040204" pitchFamily="34" charset="0"/>
                <a:ea typeface="Tahoma" panose="020B0604030504040204" pitchFamily="34" charset="0"/>
                <a:cs typeface="Tahoma" panose="020B0604030504040204" pitchFamily="34" charset="0"/>
              </a:rPr>
              <a:t>.</a:t>
            </a:r>
            <a:endParaRPr lang="en-GB" sz="2500" dirty="0">
              <a:latin typeface="Tahoma" panose="020B0604030504040204" pitchFamily="34" charset="0"/>
              <a:ea typeface="Tahoma" panose="020B0604030504040204" pitchFamily="34" charset="0"/>
              <a:cs typeface="Tahoma" panose="020B0604030504040204" pitchFamily="34" charset="0"/>
            </a:endParaRPr>
          </a:p>
          <a:p>
            <a:pPr marL="0" indent="0">
              <a:lnSpc>
                <a:spcPct val="115000"/>
              </a:lnSpc>
              <a:spcAft>
                <a:spcPts val="600"/>
              </a:spcAft>
              <a:buNone/>
            </a:pPr>
            <a:r>
              <a:rPr lang="en-GB" sz="2500" dirty="0">
                <a:latin typeface="Tahoma" panose="020B0604030504040204" pitchFamily="34" charset="0"/>
                <a:ea typeface="Tahoma" panose="020B0604030504040204" pitchFamily="34" charset="0"/>
                <a:cs typeface="Tahoma" panose="020B0604030504040204" pitchFamily="34" charset="0"/>
              </a:rPr>
              <a:t>Soga, L. R., </a:t>
            </a:r>
            <a:r>
              <a:rPr lang="en-GB" sz="2500" dirty="0" err="1">
                <a:latin typeface="Tahoma" panose="020B0604030504040204" pitchFamily="34" charset="0"/>
                <a:ea typeface="Tahoma" panose="020B0604030504040204" pitchFamily="34" charset="0"/>
                <a:cs typeface="Tahoma" panose="020B0604030504040204" pitchFamily="34" charset="0"/>
              </a:rPr>
              <a:t>Bolade-Ogunfodun</a:t>
            </a:r>
            <a:r>
              <a:rPr lang="en-GB" sz="2500" dirty="0">
                <a:latin typeface="Tahoma" panose="020B0604030504040204" pitchFamily="34" charset="0"/>
                <a:ea typeface="Tahoma" panose="020B0604030504040204" pitchFamily="34" charset="0"/>
                <a:cs typeface="Tahoma" panose="020B0604030504040204" pitchFamily="34" charset="0"/>
              </a:rPr>
              <a:t>, Y., </a:t>
            </a:r>
            <a:r>
              <a:rPr lang="en-GB" sz="2500" dirty="0" err="1">
                <a:latin typeface="Tahoma" panose="020B0604030504040204" pitchFamily="34" charset="0"/>
                <a:ea typeface="Tahoma" panose="020B0604030504040204" pitchFamily="34" charset="0"/>
                <a:cs typeface="Tahoma" panose="020B0604030504040204" pitchFamily="34" charset="0"/>
              </a:rPr>
              <a:t>Mariani</a:t>
            </a:r>
            <a:r>
              <a:rPr lang="en-GB" sz="2500" dirty="0">
                <a:latin typeface="Tahoma" panose="020B0604030504040204" pitchFamily="34" charset="0"/>
                <a:ea typeface="Tahoma" panose="020B0604030504040204" pitchFamily="34" charset="0"/>
                <a:cs typeface="Tahoma" panose="020B0604030504040204" pitchFamily="34" charset="0"/>
              </a:rPr>
              <a:t>, M., Nasr, R., &amp; Laker, B. (2022). Unmasking the other face of flexible working practices: A systematic literature review. </a:t>
            </a:r>
            <a:r>
              <a:rPr lang="en-GB" sz="2500" i="1" dirty="0">
                <a:latin typeface="Tahoma" panose="020B0604030504040204" pitchFamily="34" charset="0"/>
                <a:ea typeface="Tahoma" panose="020B0604030504040204" pitchFamily="34" charset="0"/>
                <a:cs typeface="Tahoma" panose="020B0604030504040204" pitchFamily="34" charset="0"/>
              </a:rPr>
              <a:t>Journal of Business Research</a:t>
            </a:r>
            <a:r>
              <a:rPr lang="en-GB" sz="2500" dirty="0">
                <a:latin typeface="Tahoma" panose="020B0604030504040204" pitchFamily="34" charset="0"/>
                <a:ea typeface="Tahoma" panose="020B0604030504040204" pitchFamily="34" charset="0"/>
                <a:cs typeface="Tahoma" panose="020B0604030504040204" pitchFamily="34" charset="0"/>
              </a:rPr>
              <a:t>, </a:t>
            </a:r>
            <a:r>
              <a:rPr lang="en-GB" sz="2500" i="1" dirty="0">
                <a:latin typeface="Tahoma" panose="020B0604030504040204" pitchFamily="34" charset="0"/>
                <a:ea typeface="Tahoma" panose="020B0604030504040204" pitchFamily="34" charset="0"/>
                <a:cs typeface="Tahoma" panose="020B0604030504040204" pitchFamily="34" charset="0"/>
              </a:rPr>
              <a:t>142</a:t>
            </a:r>
            <a:r>
              <a:rPr lang="en-GB" sz="2500" dirty="0">
                <a:latin typeface="Tahoma" panose="020B0604030504040204" pitchFamily="34" charset="0"/>
                <a:ea typeface="Tahoma" panose="020B0604030504040204" pitchFamily="34" charset="0"/>
                <a:cs typeface="Tahoma" panose="020B0604030504040204" pitchFamily="34" charset="0"/>
              </a:rPr>
              <a:t>, 648–662. </a:t>
            </a:r>
            <a:r>
              <a:rPr lang="en-GB" sz="2500" dirty="0">
                <a:latin typeface="Tahoma" panose="020B0604030504040204" pitchFamily="34" charset="0"/>
                <a:ea typeface="Tahoma" panose="020B0604030504040204" pitchFamily="34" charset="0"/>
                <a:cs typeface="Tahoma" panose="020B0604030504040204" pitchFamily="34" charset="0"/>
                <a:hlinkClick r:id="rcIdbcf0a1b0f64d4720">
                  <a:extLst>
                    <a:ext uri="{A12FA001-AC4F-418D-AE19-62706E023703}">
                      <ahyp:hlinkClr xmlns:ahyp="http://schemas.microsoft.com/office/drawing/2018/hyperlinkcolor" val="tx"/>
                    </a:ext>
                  </a:extLst>
                </a:hlinkClick>
              </a:rPr>
              <a:t>https://doi.org/10.1016/J.JBUSRES.2022.01.024</a:t>
            </a:r>
            <a:endParaRPr lang="en-GB" sz="2500" dirty="0">
              <a:latin typeface="Tahoma" panose="020B0604030504040204" pitchFamily="34" charset="0"/>
              <a:ea typeface="Tahoma" panose="020B0604030504040204" pitchFamily="34" charset="0"/>
              <a:cs typeface="Tahoma" panose="020B0604030504040204" pitchFamily="34" charset="0"/>
            </a:endParaRPr>
          </a:p>
          <a:p>
            <a:pPr marL="0" indent="0">
              <a:lnSpc>
                <a:spcPct val="115000"/>
              </a:lnSpc>
              <a:spcAft>
                <a:spcPts val="600"/>
              </a:spcAft>
              <a:buNone/>
            </a:pPr>
            <a:r>
              <a:rPr lang="en-GB" sz="2500" dirty="0" err="1">
                <a:latin typeface="Tahoma" panose="020B0604030504040204" pitchFamily="34" charset="0"/>
                <a:ea typeface="Tahoma" panose="020B0604030504040204" pitchFamily="34" charset="0"/>
                <a:cs typeface="Tahoma" panose="020B0604030504040204" pitchFamily="34" charset="0"/>
              </a:rPr>
              <a:t>Swailes</a:t>
            </a:r>
            <a:r>
              <a:rPr lang="en-GB" sz="2500" dirty="0">
                <a:latin typeface="Tahoma" panose="020B0604030504040204" pitchFamily="34" charset="0"/>
                <a:ea typeface="Tahoma" panose="020B0604030504040204" pitchFamily="34" charset="0"/>
                <a:cs typeface="Tahoma" panose="020B0604030504040204" pitchFamily="34" charset="0"/>
              </a:rPr>
              <a:t>, S. (2003). Professionalism: evolution and measurement. </a:t>
            </a:r>
            <a:r>
              <a:rPr lang="en-GB" sz="2500" i="1" dirty="0">
                <a:latin typeface="Tahoma" panose="020B0604030504040204" pitchFamily="34" charset="0"/>
                <a:ea typeface="Tahoma" panose="020B0604030504040204" pitchFamily="34" charset="0"/>
                <a:cs typeface="Tahoma" panose="020B0604030504040204" pitchFamily="34" charset="0"/>
              </a:rPr>
              <a:t>The Service Industries Journal</a:t>
            </a:r>
            <a:r>
              <a:rPr lang="en-GB" sz="2500" dirty="0">
                <a:latin typeface="Tahoma" panose="020B0604030504040204" pitchFamily="34" charset="0"/>
                <a:ea typeface="Tahoma" panose="020B0604030504040204" pitchFamily="34" charset="0"/>
                <a:cs typeface="Tahoma" panose="020B0604030504040204" pitchFamily="34" charset="0"/>
              </a:rPr>
              <a:t>, </a:t>
            </a:r>
            <a:r>
              <a:rPr lang="en-GB" sz="2500" i="1" dirty="0">
                <a:latin typeface="Tahoma" panose="020B0604030504040204" pitchFamily="34" charset="0"/>
                <a:ea typeface="Tahoma" panose="020B0604030504040204" pitchFamily="34" charset="0"/>
                <a:cs typeface="Tahoma" panose="020B0604030504040204" pitchFamily="34" charset="0"/>
              </a:rPr>
              <a:t>23</a:t>
            </a:r>
            <a:r>
              <a:rPr lang="en-GB" sz="2500" dirty="0">
                <a:latin typeface="Tahoma" panose="020B0604030504040204" pitchFamily="34" charset="0"/>
                <a:ea typeface="Tahoma" panose="020B0604030504040204" pitchFamily="34" charset="0"/>
                <a:cs typeface="Tahoma" panose="020B0604030504040204" pitchFamily="34" charset="0"/>
              </a:rPr>
              <a:t>(2), 130–149. https://doi.org/10.1080/0264206041233130092</a:t>
            </a:r>
          </a:p>
          <a:p>
            <a:pPr indent="-228600">
              <a:lnSpc>
                <a:spcPct val="115000"/>
              </a:lnSpc>
              <a:spcAft>
                <a:spcPts val="600"/>
              </a:spcAft>
            </a:pP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 name="Title 1"/>
          <p:cNvSpPr>
            <a:spLocks noGrp="1"/>
          </p:cNvSpPr>
          <p:nvPr>
            <p:ph type="title"/>
          </p:nvPr>
        </p:nvSpPr>
        <p:spPr/>
        <p:txBody>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References</a:t>
            </a:r>
            <a:r>
              <a:rPr lang="en-US" b="1" dirty="0"/>
              <a:t> </a:t>
            </a:r>
          </a:p>
        </p:txBody>
      </p:sp>
    </p:spTree>
    <p:extLst>
      <p:ext uri="{BB962C8B-B14F-4D97-AF65-F5344CB8AC3E}">
        <p14:creationId xmlns:p14="http://schemas.microsoft.com/office/powerpoint/2010/main" val="36835446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28255" y="1205345"/>
            <a:ext cx="10241807" cy="1988628"/>
          </a:xfrm>
          <a:ln w="63500">
            <a:solidFill>
              <a:srgbClr val="C00000"/>
            </a:solidFill>
          </a:ln>
        </p:spPr>
        <p:txBody>
          <a:bodyPr>
            <a:normAutofit/>
          </a:bodyPr>
          <a:lstStyle/>
          <a:p>
            <a:r>
              <a:rPr lang="fr-FR" sz="4400" b="1" dirty="0"/>
              <a:t>Genre et adoption des technologies numériques pendant la période de COVID-19 : le cas des entreprises camerounaises</a:t>
            </a:r>
          </a:p>
        </p:txBody>
      </p:sp>
      <p:sp>
        <p:nvSpPr>
          <p:cNvPr id="3" name="Sous-titre 2"/>
          <p:cNvSpPr>
            <a:spLocks noGrp="1"/>
          </p:cNvSpPr>
          <p:nvPr>
            <p:ph type="subTitle" idx="1"/>
          </p:nvPr>
        </p:nvSpPr>
        <p:spPr>
          <a:xfrm>
            <a:off x="1646830" y="4156364"/>
            <a:ext cx="9144000" cy="1579417"/>
          </a:xfrm>
        </p:spPr>
        <p:txBody>
          <a:bodyPr>
            <a:normAutofit fontScale="62500" lnSpcReduction="20000"/>
          </a:bodyPr>
          <a:lstStyle/>
          <a:p>
            <a:endParaRPr lang="fr-CM" sz="2800" b="1" dirty="0">
              <a:solidFill>
                <a:srgbClr val="00B0F0"/>
              </a:solidFill>
              <a:latin typeface="Comic Sans MS" panose="030F0702030302020204" pitchFamily="66" charset="0"/>
            </a:endParaRPr>
          </a:p>
          <a:p>
            <a:r>
              <a:rPr lang="fr-CM" sz="4000" b="1" dirty="0">
                <a:solidFill>
                  <a:srgbClr val="00B0F0"/>
                </a:solidFill>
                <a:latin typeface="Comic Sans MS" panose="030F0702030302020204" pitchFamily="66" charset="0"/>
              </a:rPr>
              <a:t>Novice Patrick BAKEHE</a:t>
            </a:r>
          </a:p>
          <a:p>
            <a:r>
              <a:rPr lang="fr-CM" sz="4000" b="1" dirty="0">
                <a:solidFill>
                  <a:srgbClr val="00B0F0"/>
                </a:solidFill>
                <a:latin typeface="Comic Sans MS" panose="030F0702030302020204" pitchFamily="66" charset="0"/>
              </a:rPr>
              <a:t>André Modeste ABATE</a:t>
            </a:r>
          </a:p>
          <a:p>
            <a:r>
              <a:rPr lang="fr-CM" sz="4000" b="1" dirty="0">
                <a:solidFill>
                  <a:srgbClr val="00B0F0"/>
                </a:solidFill>
                <a:latin typeface="Comic Sans MS" panose="030F0702030302020204" pitchFamily="66" charset="0"/>
              </a:rPr>
              <a:t>Christiane Huguette SINGUI MBA</a:t>
            </a:r>
          </a:p>
        </p:txBody>
      </p:sp>
    </p:spTree>
    <p:extLst>
      <p:ext uri="{BB962C8B-B14F-4D97-AF65-F5344CB8AC3E}">
        <p14:creationId xmlns:p14="http://schemas.microsoft.com/office/powerpoint/2010/main" val="9859747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M" b="1" dirty="0">
                <a:solidFill>
                  <a:srgbClr val="FF0000"/>
                </a:solidFill>
              </a:rPr>
              <a:t>PLAN DE PRESENTATION</a:t>
            </a:r>
            <a:endParaRPr lang="fr-FR" b="1" dirty="0">
              <a:solidFill>
                <a:srgbClr val="FF0000"/>
              </a:solidFill>
            </a:endParaRPr>
          </a:p>
        </p:txBody>
      </p:sp>
      <p:sp>
        <p:nvSpPr>
          <p:cNvPr id="3" name="Espace réservé du contenu 2"/>
          <p:cNvSpPr>
            <a:spLocks noGrp="1"/>
          </p:cNvSpPr>
          <p:nvPr>
            <p:ph idx="1"/>
          </p:nvPr>
        </p:nvSpPr>
        <p:spPr/>
        <p:txBody>
          <a:bodyPr>
            <a:normAutofit lnSpcReduction="10000"/>
          </a:bodyPr>
          <a:lstStyle/>
          <a:p>
            <a:r>
              <a:rPr lang="fr-FR" sz="4000" dirty="0"/>
              <a:t>Contexte </a:t>
            </a:r>
          </a:p>
          <a:p>
            <a:r>
              <a:rPr lang="fr-FR" sz="4000" dirty="0"/>
              <a:t>Objectif et problématique </a:t>
            </a:r>
          </a:p>
          <a:p>
            <a:r>
              <a:rPr lang="fr-FR" sz="4000" dirty="0"/>
              <a:t>Revue de la littérature et hypothèses</a:t>
            </a:r>
          </a:p>
          <a:p>
            <a:r>
              <a:rPr lang="fr-FR" sz="4000" dirty="0"/>
              <a:t>Intérêt de la recherche </a:t>
            </a:r>
          </a:p>
          <a:p>
            <a:r>
              <a:rPr lang="fr-FR" sz="4000" dirty="0"/>
              <a:t>Méthodologie</a:t>
            </a:r>
          </a:p>
          <a:p>
            <a:r>
              <a:rPr lang="fr-FR" sz="4000" dirty="0"/>
              <a:t>Résultats </a:t>
            </a:r>
          </a:p>
          <a:p>
            <a:r>
              <a:rPr lang="fr-FR" sz="4000" dirty="0"/>
              <a:t>Conclusion et recommandations</a:t>
            </a:r>
          </a:p>
        </p:txBody>
      </p:sp>
    </p:spTree>
    <p:extLst>
      <p:ext uri="{BB962C8B-B14F-4D97-AF65-F5344CB8AC3E}">
        <p14:creationId xmlns:p14="http://schemas.microsoft.com/office/powerpoint/2010/main" val="4056302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M" b="1" dirty="0">
                <a:solidFill>
                  <a:srgbClr val="FF0000"/>
                </a:solidFill>
              </a:rPr>
              <a:t>Contexte (1)</a:t>
            </a:r>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845717759"/>
              </p:ext>
            </p:extLst>
          </p:nvPr>
        </p:nvGraphicFramePr>
        <p:xfrm>
          <a:off x="838200" y="2011679"/>
          <a:ext cx="10515600" cy="4165283"/>
        </p:xfrm>
        <a:graphic>
          <a:graphicData uri="http://schemas.openxmlformats.org/drawingml/2006/chart">
            <c:chart xmlns:c="http://schemas.openxmlformats.org/drawingml/2006/chart" xmlns:r="http://schemas.openxmlformats.org/officeDocument/2006/relationships" r:id="Rc3ec984c6843475e"/>
          </a:graphicData>
        </a:graphic>
      </p:graphicFrame>
      <p:graphicFrame>
        <p:nvGraphicFramePr>
          <p:cNvPr id="7" name="Graphique 6"/>
          <p:cNvGraphicFramePr>
            <a:graphicFrameLocks/>
          </p:cNvGraphicFramePr>
          <p:nvPr>
            <p:extLst>
              <p:ext uri="{D42A27DB-BD31-4B8C-83A1-F6EECF244321}">
                <p14:modId xmlns:p14="http://schemas.microsoft.com/office/powerpoint/2010/main" val="3988168482"/>
              </p:ext>
            </p:extLst>
          </p:nvPr>
        </p:nvGraphicFramePr>
        <p:xfrm>
          <a:off x="2715491" y="1371600"/>
          <a:ext cx="7315199" cy="4613564"/>
        </p:xfrm>
        <a:graphic>
          <a:graphicData uri="http://schemas.openxmlformats.org/drawingml/2006/chart">
            <c:chart xmlns:c="http://schemas.openxmlformats.org/drawingml/2006/chart" xmlns:r="http://schemas.openxmlformats.org/officeDocument/2006/relationships" r:id="Rf5255f5787184ff9"/>
          </a:graphicData>
        </a:graphic>
      </p:graphicFrame>
    </p:spTree>
    <p:extLst>
      <p:ext uri="{BB962C8B-B14F-4D97-AF65-F5344CB8AC3E}">
        <p14:creationId xmlns:p14="http://schemas.microsoft.com/office/powerpoint/2010/main" val="3309950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CM" b="1" dirty="0">
                <a:solidFill>
                  <a:srgbClr val="FF0000"/>
                </a:solidFill>
              </a:rPr>
              <a:t>Contexte (2)</a:t>
            </a:r>
            <a:endParaRPr lang="fr-CM" b="1" dirty="0"/>
          </a:p>
        </p:txBody>
      </p:sp>
      <p:graphicFrame>
        <p:nvGraphicFramePr>
          <p:cNvPr id="5" name="Espace réservé du contenu 4"/>
          <p:cNvGraphicFramePr>
            <a:graphicFrameLocks noGrp="1"/>
          </p:cNvGraphicFramePr>
          <p:nvPr>
            <p:ph idx="1"/>
            <p:extLst>
              <p:ext uri="{D42A27DB-BD31-4B8C-83A1-F6EECF244321}">
                <p14:modId xmlns:p14="http://schemas.microsoft.com/office/powerpoint/2010/main" val="217924874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e193f1b6e5b041f0"/>
          </a:graphicData>
        </a:graphic>
      </p:graphicFrame>
      <p:graphicFrame>
        <p:nvGraphicFramePr>
          <p:cNvPr id="6" name="Graphique 5"/>
          <p:cNvGraphicFramePr>
            <a:graphicFrameLocks/>
          </p:cNvGraphicFramePr>
          <p:nvPr>
            <p:extLst>
              <p:ext uri="{D42A27DB-BD31-4B8C-83A1-F6EECF244321}">
                <p14:modId xmlns:p14="http://schemas.microsoft.com/office/powerpoint/2010/main" val="3427430371"/>
              </p:ext>
            </p:extLst>
          </p:nvPr>
        </p:nvGraphicFramePr>
        <p:xfrm>
          <a:off x="295422" y="1636982"/>
          <a:ext cx="11310423" cy="4797083"/>
        </p:xfrm>
        <a:graphic>
          <a:graphicData uri="http://schemas.openxmlformats.org/drawingml/2006/chart">
            <c:chart xmlns:c="http://schemas.openxmlformats.org/drawingml/2006/chart" xmlns:r="http://schemas.openxmlformats.org/officeDocument/2006/relationships" r:id="Rebed70b365df4077"/>
          </a:graphicData>
        </a:graphic>
      </p:graphicFrame>
      <p:graphicFrame>
        <p:nvGraphicFramePr>
          <p:cNvPr id="10" name="Graphique 9"/>
          <p:cNvGraphicFramePr>
            <a:graphicFrameLocks/>
          </p:cNvGraphicFramePr>
          <p:nvPr>
            <p:extLst>
              <p:ext uri="{D42A27DB-BD31-4B8C-83A1-F6EECF244321}">
                <p14:modId xmlns:p14="http://schemas.microsoft.com/office/powerpoint/2010/main" val="380163140"/>
              </p:ext>
            </p:extLst>
          </p:nvPr>
        </p:nvGraphicFramePr>
        <p:xfrm>
          <a:off x="2954215" y="2057400"/>
          <a:ext cx="6400800" cy="4047978"/>
        </p:xfrm>
        <a:graphic>
          <a:graphicData uri="http://schemas.openxmlformats.org/drawingml/2006/chart">
            <c:chart xmlns:c="http://schemas.openxmlformats.org/drawingml/2006/chart" xmlns:r="http://schemas.openxmlformats.org/officeDocument/2006/relationships" r:id="R14cda467af374f5b"/>
          </a:graphicData>
        </a:graphic>
      </p:graphicFrame>
    </p:spTree>
    <p:extLst>
      <p:ext uri="{BB962C8B-B14F-4D97-AF65-F5344CB8AC3E}">
        <p14:creationId xmlns:p14="http://schemas.microsoft.com/office/powerpoint/2010/main" val="2559886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173389"/>
          </a:xfrm>
        </p:spPr>
        <p:txBody>
          <a:bodyPr/>
          <a:lstStyle/>
          <a:p>
            <a:pPr algn="ctr"/>
            <a:r>
              <a:rPr lang="fr-FR" b="1" dirty="0">
                <a:solidFill>
                  <a:srgbClr val="FF0000"/>
                </a:solidFill>
              </a:rPr>
              <a:t>Problématique et objectif</a:t>
            </a:r>
          </a:p>
        </p:txBody>
      </p:sp>
      <p:sp>
        <p:nvSpPr>
          <p:cNvPr id="3" name="Espace réservé du contenu 2"/>
          <p:cNvSpPr>
            <a:spLocks noGrp="1"/>
          </p:cNvSpPr>
          <p:nvPr>
            <p:ph idx="1"/>
          </p:nvPr>
        </p:nvSpPr>
        <p:spPr/>
        <p:txBody>
          <a:bodyPr>
            <a:normAutofit/>
          </a:bodyPr>
          <a:lstStyle/>
          <a:p>
            <a:pPr marL="0" indent="0" algn="just">
              <a:buNone/>
            </a:pPr>
            <a:r>
              <a:rPr lang="fr-FR" sz="3600" dirty="0"/>
              <a:t>- Qu’elle est l’influence du sexe du dirigeant sur l’adoption technologies numériques dans les entreprises pendant la pandémie de COVID-19 ?</a:t>
            </a:r>
          </a:p>
          <a:p>
            <a:pPr marL="0" indent="0" algn="just">
              <a:buNone/>
            </a:pPr>
            <a:r>
              <a:rPr lang="fr-FR" sz="3600" dirty="0"/>
              <a:t>- L’objectif de cet article est d’analyser l’influence du sexe du dirigeant sur l’adoption des du télétravail et du commerce électronique en période de la pandémie de COVID-19 au Cameroun. </a:t>
            </a:r>
          </a:p>
        </p:txBody>
      </p:sp>
    </p:spTree>
    <p:extLst>
      <p:ext uri="{BB962C8B-B14F-4D97-AF65-F5344CB8AC3E}">
        <p14:creationId xmlns:p14="http://schemas.microsoft.com/office/powerpoint/2010/main" val="216570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173389"/>
          </a:xfrm>
        </p:spPr>
        <p:txBody>
          <a:bodyPr/>
          <a:lstStyle/>
          <a:p>
            <a:pPr algn="ctr"/>
            <a:r>
              <a:rPr lang="fr-FR" b="1" dirty="0">
                <a:solidFill>
                  <a:srgbClr val="FF0000"/>
                </a:solidFill>
              </a:rPr>
              <a:t>Revue de la littérature et hypothèses (1)</a:t>
            </a:r>
          </a:p>
        </p:txBody>
      </p:sp>
      <p:sp>
        <p:nvSpPr>
          <p:cNvPr id="3" name="Espace réservé du contenu 2"/>
          <p:cNvSpPr>
            <a:spLocks noGrp="1"/>
          </p:cNvSpPr>
          <p:nvPr>
            <p:ph idx="1"/>
          </p:nvPr>
        </p:nvSpPr>
        <p:spPr/>
        <p:txBody>
          <a:bodyPr>
            <a:normAutofit/>
          </a:bodyPr>
          <a:lstStyle/>
          <a:p>
            <a:pPr marL="0" indent="0" algn="just">
              <a:buNone/>
            </a:pPr>
            <a:r>
              <a:rPr lang="fr-FR" sz="3600" dirty="0"/>
              <a:t>La littérature consacrée à la diffusion des technologies met en avant trois facteurs déterminants (Rogers, 2003 ; </a:t>
            </a:r>
            <a:r>
              <a:rPr lang="fr-FR" sz="3600" dirty="0" err="1"/>
              <a:t>Erumban</a:t>
            </a:r>
            <a:r>
              <a:rPr lang="fr-FR" sz="3600" dirty="0"/>
              <a:t> et De Jong, 2006 ; </a:t>
            </a:r>
            <a:r>
              <a:rPr lang="fr-FR" sz="3600" dirty="0" err="1"/>
              <a:t>Lashitew</a:t>
            </a:r>
            <a:r>
              <a:rPr lang="fr-FR" sz="3600" dirty="0"/>
              <a:t> et al., 2019) :</a:t>
            </a:r>
          </a:p>
          <a:p>
            <a:pPr marL="0" indent="0" algn="just">
              <a:buNone/>
            </a:pPr>
            <a:r>
              <a:rPr lang="fr-FR" sz="3600" dirty="0"/>
              <a:t> </a:t>
            </a:r>
          </a:p>
          <a:p>
            <a:pPr algn="just">
              <a:buFontTx/>
              <a:buChar char="-"/>
            </a:pPr>
            <a:r>
              <a:rPr lang="fr-FR" sz="3600" dirty="0"/>
              <a:t>les facteurs liés à la demande </a:t>
            </a:r>
          </a:p>
          <a:p>
            <a:pPr algn="just">
              <a:buFontTx/>
              <a:buChar char="-"/>
            </a:pPr>
            <a:r>
              <a:rPr lang="fr-FR" sz="3600" dirty="0"/>
              <a:t>les facteurs liés à l’offre </a:t>
            </a:r>
          </a:p>
          <a:p>
            <a:pPr algn="just">
              <a:buFontTx/>
              <a:buChar char="-"/>
            </a:pPr>
            <a:r>
              <a:rPr lang="fr-FR" sz="3600" dirty="0"/>
              <a:t>les facteurs liés aux attributs managériaux </a:t>
            </a:r>
          </a:p>
        </p:txBody>
      </p:sp>
    </p:spTree>
    <p:extLst>
      <p:ext uri="{BB962C8B-B14F-4D97-AF65-F5344CB8AC3E}">
        <p14:creationId xmlns:p14="http://schemas.microsoft.com/office/powerpoint/2010/main" val="3195296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173389"/>
          </a:xfrm>
        </p:spPr>
        <p:txBody>
          <a:bodyPr/>
          <a:lstStyle/>
          <a:p>
            <a:pPr algn="ctr"/>
            <a:r>
              <a:rPr lang="fr-FR" b="1" dirty="0">
                <a:solidFill>
                  <a:srgbClr val="FF0000"/>
                </a:solidFill>
              </a:rPr>
              <a:t>Revue de la littérature et hypothèses (2)</a:t>
            </a:r>
          </a:p>
        </p:txBody>
      </p:sp>
      <p:sp>
        <p:nvSpPr>
          <p:cNvPr id="3" name="Espace réservé du contenu 2"/>
          <p:cNvSpPr>
            <a:spLocks noGrp="1"/>
          </p:cNvSpPr>
          <p:nvPr>
            <p:ph idx="1"/>
          </p:nvPr>
        </p:nvSpPr>
        <p:spPr/>
        <p:txBody>
          <a:bodyPr>
            <a:normAutofit/>
          </a:bodyPr>
          <a:lstStyle/>
          <a:p>
            <a:pPr marL="0" indent="0" algn="just">
              <a:buNone/>
            </a:pPr>
            <a:r>
              <a:rPr lang="fr-FR" sz="3600" b="1" i="1" dirty="0"/>
              <a:t>Hypothèse 1</a:t>
            </a:r>
            <a:r>
              <a:rPr lang="fr-FR" sz="3600" dirty="0"/>
              <a:t>. Les entreprises dirigées par des femmes sont moins susceptibles d’adopter le travail à distance pendant la pandémie de COVID-19.</a:t>
            </a:r>
          </a:p>
          <a:p>
            <a:pPr marL="0" indent="0" algn="just">
              <a:buNone/>
            </a:pPr>
            <a:endParaRPr lang="fr-FR" sz="3600" dirty="0"/>
          </a:p>
          <a:p>
            <a:pPr marL="0" indent="0" algn="just">
              <a:buNone/>
            </a:pPr>
            <a:r>
              <a:rPr lang="fr-FR" sz="3600" b="1" i="1" dirty="0"/>
              <a:t>Hypothèse 2</a:t>
            </a:r>
            <a:r>
              <a:rPr lang="fr-FR" sz="3600" dirty="0"/>
              <a:t>. Les entreprises dirigées par des femmes adoptent moins le commerce en ligne pendant la pandémie de COVID-19.</a:t>
            </a:r>
          </a:p>
        </p:txBody>
      </p:sp>
    </p:spTree>
    <p:extLst>
      <p:ext uri="{BB962C8B-B14F-4D97-AF65-F5344CB8AC3E}">
        <p14:creationId xmlns:p14="http://schemas.microsoft.com/office/powerpoint/2010/main" val="9088752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A495909-4725-D0BB-0F02-087FD4AFA2FA}"/>
              </a:ext>
            </a:extLst>
          </p:cNvPr>
          <p:cNvSpPr>
            <a:spLocks noGrp="1"/>
          </p:cNvSpPr>
          <p:nvPr>
            <p:ph type="title"/>
          </p:nvPr>
        </p:nvSpPr>
        <p:spPr>
          <a:xfrm>
            <a:off x="3799328" y="271800"/>
            <a:ext cx="8064000" cy="576000"/>
          </a:xfrm>
        </p:spPr>
        <p:txBody>
          <a:bodyPr anchor="ctr">
            <a:normAutofit/>
          </a:bodyPr>
          <a:lstStyle/>
          <a:p>
            <a:pPr algn="ctr"/>
            <a:r>
              <a:rPr lang="en-GB" sz="3200" dirty="0">
                <a:latin typeface="Tahoma" panose="020B0604030504040204" pitchFamily="34" charset="0"/>
                <a:ea typeface="Tahoma" panose="020B0604030504040204" pitchFamily="34" charset="0"/>
                <a:cs typeface="Tahoma" panose="020B0604030504040204" pitchFamily="34" charset="0"/>
              </a:rPr>
              <a:t>Agenda</a:t>
            </a:r>
            <a:r>
              <a:rPr lang="en-GB" dirty="0">
                <a:latin typeface="Tahoma" panose="020B0604030504040204" pitchFamily="34" charset="0"/>
                <a:ea typeface="Tahoma" panose="020B0604030504040204" pitchFamily="34" charset="0"/>
                <a:cs typeface="Tahoma" panose="020B0604030504040204" pitchFamily="34" charset="0"/>
              </a:rPr>
              <a:t> </a:t>
            </a:r>
          </a:p>
        </p:txBody>
      </p:sp>
      <p:graphicFrame>
        <p:nvGraphicFramePr>
          <p:cNvPr id="4" name="Content Placeholder 3">
            <a:extLst>
              <a:ext uri="{FF2B5EF4-FFF2-40B4-BE49-F238E27FC236}">
                <a16:creationId xmlns:a16="http://schemas.microsoft.com/office/drawing/2014/main" id="{4BFEBBD8-62AB-5E2A-6D5B-1887C21979A6}"/>
              </a:ext>
            </a:extLst>
          </p:cNvPr>
          <p:cNvGraphicFramePr>
            <a:graphicFrameLocks/>
          </p:cNvGraphicFramePr>
          <p:nvPr/>
        </p:nvGraphicFramePr>
        <p:xfrm>
          <a:off x="1053463" y="1480573"/>
          <a:ext cx="6140840" cy="4705586"/>
        </p:xfrm>
        <a:graphic>
          <a:graphicData uri="http://schemas.openxmlformats.org/drawingml/2006/diagram">
            <dgm:relIds xmlns:dgm="http://schemas.openxmlformats.org/drawingml/2006/diagram" xmlns:r="http://schemas.openxmlformats.org/officeDocument/2006/relationships" r:dm="R5a34653d459c40e5" r:lo="R1509185cb9324202" r:qs="R286a01787c484d0e" r:cs="Rcdfe3922c0a84b24"/>
          </a:graphicData>
        </a:graphic>
      </p:graphicFrame>
      <p:pic>
        <p:nvPicPr>
          <p:cNvPr id="6" name="Content Placeholder 5" descr="A black and white calendar and clock&#10;&#10;Description automatically generated">
            <a:extLst>
              <a:ext uri="{FF2B5EF4-FFF2-40B4-BE49-F238E27FC236}">
                <a16:creationId xmlns:a16="http://schemas.microsoft.com/office/drawing/2014/main" id="{65CC5602-45BD-A408-6C63-6B747526CAA9}"/>
              </a:ext>
            </a:extLst>
          </p:cNvPr>
          <p:cNvPicPr>
            <a:picLocks noChangeAspect="1"/>
          </p:cNvPicPr>
          <p:nvPr/>
        </p:nvPicPr>
        <p:blipFill>
          <a:blip r:embed="R1424a8158c7e4a37"/>
          <a:stretch>
            <a:fillRect/>
          </a:stretch>
        </p:blipFill>
        <p:spPr>
          <a:xfrm>
            <a:off x="8543138" y="2291254"/>
            <a:ext cx="2330994" cy="2275492"/>
          </a:xfrm>
          <a:prstGeom prst="rect">
            <a:avLst/>
          </a:prstGeom>
        </p:spPr>
      </p:pic>
      <p:pic>
        <p:nvPicPr>
          <p:cNvPr id="2" name="Picture 1">
            <a:extLst>
              <a:ext uri="{FF2B5EF4-FFF2-40B4-BE49-F238E27FC236}">
                <a16:creationId xmlns:a16="http://schemas.microsoft.com/office/drawing/2014/main" id="{6C57E834-4ECF-DED9-9182-63B35999E2F8}"/>
              </a:ext>
            </a:extLst>
          </p:cNvPr>
          <p:cNvPicPr>
            <a:picLocks noChangeAspect="1"/>
          </p:cNvPicPr>
          <p:nvPr/>
        </p:nvPicPr>
        <p:blipFill>
          <a:blip r:embed="R58f97ca9949d4682"/>
          <a:stretch>
            <a:fillRect/>
          </a:stretch>
        </p:blipFill>
        <p:spPr>
          <a:xfrm>
            <a:off x="9643842" y="221470"/>
            <a:ext cx="2460580" cy="676659"/>
          </a:xfrm>
          <a:prstGeom prst="rect">
            <a:avLst/>
          </a:prstGeom>
        </p:spPr>
      </p:pic>
    </p:spTree>
    <p:extLst>
      <p:ext uri="{BB962C8B-B14F-4D97-AF65-F5344CB8AC3E}">
        <p14:creationId xmlns:p14="http://schemas.microsoft.com/office/powerpoint/2010/main" val="3978684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173389"/>
          </a:xfrm>
        </p:spPr>
        <p:txBody>
          <a:bodyPr/>
          <a:lstStyle/>
          <a:p>
            <a:pPr algn="ctr"/>
            <a:r>
              <a:rPr lang="fr-FR" b="1" dirty="0">
                <a:solidFill>
                  <a:srgbClr val="FF0000"/>
                </a:solidFill>
              </a:rPr>
              <a:t>Intérêt de la recherche</a:t>
            </a:r>
          </a:p>
        </p:txBody>
      </p:sp>
      <p:sp>
        <p:nvSpPr>
          <p:cNvPr id="3" name="Espace réservé du contenu 2"/>
          <p:cNvSpPr>
            <a:spLocks noGrp="1"/>
          </p:cNvSpPr>
          <p:nvPr>
            <p:ph idx="1"/>
          </p:nvPr>
        </p:nvSpPr>
        <p:spPr/>
        <p:txBody>
          <a:bodyPr>
            <a:normAutofit lnSpcReduction="10000"/>
          </a:bodyPr>
          <a:lstStyle/>
          <a:p>
            <a:pPr marL="742950" indent="-742950" algn="just">
              <a:buAutoNum type="arabicPeriod"/>
            </a:pPr>
            <a:r>
              <a:rPr lang="fr-FR" sz="3600" dirty="0"/>
              <a:t>Contribution à la littérature sur la relation entre le sexe du dirigeant et l’adoption des technologies numériques au cours de la pandémie de COVID-19. </a:t>
            </a:r>
          </a:p>
          <a:p>
            <a:pPr marL="742950" indent="-742950" algn="just">
              <a:buAutoNum type="arabicPeriod"/>
            </a:pPr>
            <a:endParaRPr lang="fr-FR" sz="3600" dirty="0"/>
          </a:p>
          <a:p>
            <a:pPr marL="742950" indent="-742950" algn="just">
              <a:buFont typeface="Arial" panose="020B0604020202020204" pitchFamily="34" charset="0"/>
              <a:buAutoNum type="arabicPeriod"/>
            </a:pPr>
            <a:r>
              <a:rPr lang="fr-FR" sz="3600" dirty="0"/>
              <a:t>Contribution à la littérature qui cherche à comprendre les facteurs explicatifs de l’adoption des technologies pendant la pandémie en étudiant pour une première fois le cas d’un pays d’Afrique subsaharienne.</a:t>
            </a:r>
          </a:p>
          <a:p>
            <a:pPr marL="742950" indent="-742950" algn="just">
              <a:buAutoNum type="arabicPeriod"/>
            </a:pPr>
            <a:endParaRPr lang="fr-FR" sz="3600" dirty="0"/>
          </a:p>
          <a:p>
            <a:pPr marL="0" indent="0" algn="just">
              <a:buNone/>
            </a:pPr>
            <a:endParaRPr lang="fr-FR" sz="3600" dirty="0"/>
          </a:p>
        </p:txBody>
      </p:sp>
    </p:spTree>
    <p:extLst>
      <p:ext uri="{BB962C8B-B14F-4D97-AF65-F5344CB8AC3E}">
        <p14:creationId xmlns:p14="http://schemas.microsoft.com/office/powerpoint/2010/main" val="4232229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1042761"/>
          </a:xfrm>
        </p:spPr>
        <p:txBody>
          <a:bodyPr>
            <a:normAutofit/>
          </a:bodyPr>
          <a:lstStyle/>
          <a:p>
            <a:pPr algn="ctr"/>
            <a:r>
              <a:rPr lang="fr-FR" sz="6600" b="1" dirty="0">
                <a:solidFill>
                  <a:srgbClr val="C00000"/>
                </a:solidFill>
              </a:rPr>
              <a:t>Méthodologie (1)</a:t>
            </a:r>
          </a:p>
        </p:txBody>
      </p:sp>
      <p:sp>
        <p:nvSpPr>
          <p:cNvPr id="3" name="Espace réservé du contenu 2"/>
          <p:cNvSpPr>
            <a:spLocks noGrp="1"/>
          </p:cNvSpPr>
          <p:nvPr>
            <p:ph idx="1"/>
          </p:nvPr>
        </p:nvSpPr>
        <p:spPr/>
        <p:txBody>
          <a:bodyPr>
            <a:normAutofit/>
          </a:bodyPr>
          <a:lstStyle/>
          <a:p>
            <a:pPr marL="0" indent="0">
              <a:buNone/>
            </a:pPr>
            <a:r>
              <a:rPr lang="fr-FR" dirty="0">
                <a:solidFill>
                  <a:srgbClr val="C00000"/>
                </a:solidFill>
              </a:rPr>
              <a:t> 1. Données</a:t>
            </a:r>
          </a:p>
          <a:p>
            <a:endParaRPr lang="fr-FR" dirty="0"/>
          </a:p>
          <a:p>
            <a:pPr algn="just"/>
            <a:r>
              <a:rPr lang="fr-FR" dirty="0"/>
              <a:t>Les données proviennent l’Enquête du Ministère des Petites et Moyennes Entreprises, de l’Economie Sociale et de l’Artisanat.</a:t>
            </a:r>
          </a:p>
          <a:p>
            <a:pPr algn="just"/>
            <a:endParaRPr lang="fr-FR" dirty="0"/>
          </a:p>
          <a:p>
            <a:pPr algn="just"/>
            <a:r>
              <a:rPr lang="fr-FR" dirty="0"/>
              <a:t> L’enquête du premier semestre a concerné 261 entreprises alors que celle de second semestre a pris en compte 297 entreprises.</a:t>
            </a:r>
          </a:p>
        </p:txBody>
      </p:sp>
    </p:spTree>
    <p:extLst>
      <p:ext uri="{BB962C8B-B14F-4D97-AF65-F5344CB8AC3E}">
        <p14:creationId xmlns:p14="http://schemas.microsoft.com/office/powerpoint/2010/main" val="23951099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b="1" dirty="0">
                <a:solidFill>
                  <a:srgbClr val="C00000"/>
                </a:solidFill>
              </a:rPr>
              <a:t>Méthodologie (2)</a:t>
            </a:r>
            <a:endParaRPr lang="fr-FR" dirty="0"/>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p:txBody>
              <a:bodyPr>
                <a:normAutofit/>
              </a:bodyPr>
              <a:lstStyle/>
              <a:p>
                <a:pPr algn="just">
                  <a:lnSpc>
                    <a:spcPct val="150000"/>
                  </a:lnSpc>
                  <a:spcAft>
                    <a:spcPts val="800"/>
                  </a:spcAft>
                </a:pPr>
                <a:r>
                  <a:rPr lang="fr-FR" sz="3200" dirty="0">
                    <a:latin typeface="Times New Roman" panose="02020603050405020304" pitchFamily="18" charset="0"/>
                    <a:ea typeface="Times New Roman" panose="02020603050405020304" pitchFamily="18" charset="0"/>
                    <a:cs typeface="Times New Roman" panose="02020603050405020304" pitchFamily="18" charset="0"/>
                  </a:rPr>
                  <a:t>Nous estimons l'équation suivante :</a:t>
                </a:r>
                <a:endParaRPr lang="fr-FR" sz="3200" dirty="0">
                  <a:effectLst/>
                  <a:latin typeface="Calibri" panose="020F0502020204030204" pitchFamily="34" charset="0"/>
                  <a:ea typeface="Times New Roman" panose="02020603050405020304" pitchFamily="18" charset="0"/>
                  <a:cs typeface="Times New Roman" panose="02020603050405020304" pitchFamily="18" charset="0"/>
                </a:endParaRPr>
              </a:p>
              <a:p>
                <a14:m>
                  <m:oMath xmlns:m="http://schemas.openxmlformats.org/officeDocument/2006/math">
                    <m:sSub>
                      <m:sSubPr>
                        <m:ctrlPr>
                          <a:rPr lang="fr-FR" sz="3200" i="1">
                            <a:latin typeface="Cambria Math" panose="02040503050406030204" pitchFamily="18" charset="0"/>
                          </a:rPr>
                        </m:ctrlPr>
                      </m:sSubPr>
                      <m:e>
                        <m:r>
                          <a:rPr lang="fr-FR" sz="3200" i="1">
                            <a:latin typeface="Cambria Math" panose="02040503050406030204" pitchFamily="18" charset="0"/>
                          </a:rPr>
                          <m:t>𝑇𝑒𝑐h𝑛𝑜</m:t>
                        </m:r>
                      </m:e>
                      <m:sub>
                        <m:r>
                          <a:rPr lang="fr-FR" sz="3200" i="1">
                            <a:latin typeface="Cambria Math" panose="02040503050406030204" pitchFamily="18" charset="0"/>
                          </a:rPr>
                          <m:t>𝑖</m:t>
                        </m:r>
                      </m:sub>
                    </m:sSub>
                    <m:r>
                      <a:rPr lang="fr-FR" sz="3200" i="1">
                        <a:latin typeface="Cambria Math" panose="02040503050406030204" pitchFamily="18" charset="0"/>
                      </a:rPr>
                      <m:t>=</m:t>
                    </m:r>
                    <m:d>
                      <m:dPr>
                        <m:begChr m:val="{"/>
                        <m:endChr m:val=""/>
                        <m:ctrlPr>
                          <a:rPr lang="fr-FR" sz="3200" i="1">
                            <a:latin typeface="Cambria Math" panose="02040503050406030204" pitchFamily="18" charset="0"/>
                          </a:rPr>
                        </m:ctrlPr>
                      </m:dPr>
                      <m:e>
                        <m:eqArr>
                          <m:eqArrPr>
                            <m:ctrlPr>
                              <a:rPr lang="fr-FR" sz="3200" i="1">
                                <a:latin typeface="Cambria Math" panose="02040503050406030204" pitchFamily="18" charset="0"/>
                              </a:rPr>
                            </m:ctrlPr>
                          </m:eqArrPr>
                          <m:e>
                            <m:r>
                              <a:rPr lang="fr-FR" sz="3200" i="1">
                                <a:latin typeface="Cambria Math" panose="02040503050406030204" pitchFamily="18" charset="0"/>
                              </a:rPr>
                              <m:t>1      </m:t>
                            </m:r>
                            <m:r>
                              <a:rPr lang="fr-FR" sz="3200" i="1">
                                <a:latin typeface="Cambria Math" panose="02040503050406030204" pitchFamily="18" charset="0"/>
                              </a:rPr>
                              <m:t>𝑠𝑖</m:t>
                            </m:r>
                            <m:r>
                              <a:rPr lang="fr-FR" sz="3200" i="1">
                                <a:latin typeface="Cambria Math" panose="02040503050406030204" pitchFamily="18" charset="0"/>
                              </a:rPr>
                              <m:t>     </m:t>
                            </m:r>
                            <m:sSubSup>
                              <m:sSubSupPr>
                                <m:ctrlPr>
                                  <a:rPr lang="fr-FR" sz="3200" i="1">
                                    <a:latin typeface="Cambria Math" panose="02040503050406030204" pitchFamily="18" charset="0"/>
                                  </a:rPr>
                                </m:ctrlPr>
                              </m:sSubSupPr>
                              <m:e>
                                <m:r>
                                  <a:rPr lang="fr-FR" sz="3200" i="1">
                                    <a:latin typeface="Cambria Math" panose="02040503050406030204" pitchFamily="18" charset="0"/>
                                  </a:rPr>
                                  <m:t>𝑇𝑒𝑐h𝑛𝑜</m:t>
                                </m:r>
                              </m:e>
                              <m:sub>
                                <m:r>
                                  <a:rPr lang="fr-FR" sz="3200" i="1">
                                    <a:latin typeface="Cambria Math" panose="02040503050406030204" pitchFamily="18" charset="0"/>
                                  </a:rPr>
                                  <m:t>𝑖</m:t>
                                </m:r>
                              </m:sub>
                              <m:sup>
                                <m:r>
                                  <a:rPr lang="fr-FR" sz="3200" i="1">
                                    <a:latin typeface="Cambria Math" panose="02040503050406030204" pitchFamily="18" charset="0"/>
                                  </a:rPr>
                                  <m:t>∗</m:t>
                                </m:r>
                              </m:sup>
                            </m:sSubSup>
                            <m:r>
                              <a:rPr lang="fr-FR" sz="3200" i="1">
                                <a:latin typeface="Cambria Math" panose="02040503050406030204" pitchFamily="18" charset="0"/>
                              </a:rPr>
                              <m:t>=</m:t>
                            </m:r>
                            <m:r>
                              <a:rPr lang="fr-FR" sz="3200" i="1">
                                <a:latin typeface="Cambria Math" panose="02040503050406030204" pitchFamily="18" charset="0"/>
                              </a:rPr>
                              <m:t>𝛼</m:t>
                            </m:r>
                            <m:sSub>
                              <m:sSubPr>
                                <m:ctrlPr>
                                  <a:rPr lang="fr-FR" sz="3200" i="1">
                                    <a:latin typeface="Cambria Math" panose="02040503050406030204" pitchFamily="18" charset="0"/>
                                  </a:rPr>
                                </m:ctrlPr>
                              </m:sSubPr>
                              <m:e>
                                <m:r>
                                  <a:rPr lang="fr-FR" sz="3200" i="1">
                                    <a:latin typeface="Cambria Math" panose="02040503050406030204" pitchFamily="18" charset="0"/>
                                  </a:rPr>
                                  <m:t>𝑆𝑒𝑥𝑒</m:t>
                                </m:r>
                              </m:e>
                              <m:sub>
                                <m:r>
                                  <a:rPr lang="fr-FR" sz="3200" i="1">
                                    <a:latin typeface="Cambria Math" panose="02040503050406030204" pitchFamily="18" charset="0"/>
                                  </a:rPr>
                                  <m:t>𝑖</m:t>
                                </m:r>
                              </m:sub>
                            </m:sSub>
                            <m:r>
                              <a:rPr lang="fr-FR" sz="3200" i="1">
                                <a:latin typeface="Cambria Math" panose="02040503050406030204" pitchFamily="18" charset="0"/>
                              </a:rPr>
                              <m:t>+</m:t>
                            </m:r>
                            <m:r>
                              <a:rPr lang="fr-FR" sz="3200" i="1">
                                <a:latin typeface="Cambria Math" panose="02040503050406030204" pitchFamily="18" charset="0"/>
                              </a:rPr>
                              <m:t>𝛽</m:t>
                            </m:r>
                            <m:sSub>
                              <m:sSubPr>
                                <m:ctrlPr>
                                  <a:rPr lang="fr-FR" sz="3200" i="1">
                                    <a:latin typeface="Cambria Math" panose="02040503050406030204" pitchFamily="18" charset="0"/>
                                  </a:rPr>
                                </m:ctrlPr>
                              </m:sSubPr>
                              <m:e>
                                <m:r>
                                  <a:rPr lang="fr-FR" sz="3200" i="1">
                                    <a:latin typeface="Cambria Math" panose="02040503050406030204" pitchFamily="18" charset="0"/>
                                  </a:rPr>
                                  <m:t>𝑋</m:t>
                                </m:r>
                              </m:e>
                              <m:sub>
                                <m:r>
                                  <a:rPr lang="fr-FR" sz="3200" i="1">
                                    <a:latin typeface="Cambria Math" panose="02040503050406030204" pitchFamily="18" charset="0"/>
                                  </a:rPr>
                                  <m:t>𝑖</m:t>
                                </m:r>
                              </m:sub>
                            </m:sSub>
                            <m:r>
                              <a:rPr lang="fr-FR" sz="3200" i="1">
                                <a:latin typeface="Cambria Math" panose="02040503050406030204" pitchFamily="18" charset="0"/>
                              </a:rPr>
                              <m:t>+</m:t>
                            </m:r>
                            <m:sSub>
                              <m:sSubPr>
                                <m:ctrlPr>
                                  <a:rPr lang="fr-FR" sz="3200" i="1">
                                    <a:latin typeface="Cambria Math" panose="02040503050406030204" pitchFamily="18" charset="0"/>
                                  </a:rPr>
                                </m:ctrlPr>
                              </m:sSubPr>
                              <m:e>
                                <m:r>
                                  <a:rPr lang="fr-FR" sz="3200" i="1">
                                    <a:latin typeface="Cambria Math" panose="02040503050406030204" pitchFamily="18" charset="0"/>
                                  </a:rPr>
                                  <m:t>𝑢</m:t>
                                </m:r>
                              </m:e>
                              <m:sub>
                                <m:r>
                                  <a:rPr lang="fr-FR" sz="3200" i="1">
                                    <a:latin typeface="Cambria Math" panose="02040503050406030204" pitchFamily="18" charset="0"/>
                                  </a:rPr>
                                  <m:t>𝑖</m:t>
                                </m:r>
                              </m:sub>
                            </m:sSub>
                            <m:r>
                              <a:rPr lang="fr-FR" sz="3200" i="1">
                                <a:latin typeface="Cambria Math" panose="02040503050406030204" pitchFamily="18" charset="0"/>
                              </a:rPr>
                              <m:t>&gt;0 </m:t>
                            </m:r>
                          </m:e>
                          <m:e>
                            <m:r>
                              <a:rPr lang="fr-FR" sz="3200" i="1">
                                <a:latin typeface="Cambria Math" panose="02040503050406030204" pitchFamily="18" charset="0"/>
                              </a:rPr>
                              <m:t>0                                     </m:t>
                            </m:r>
                            <m:r>
                              <a:rPr lang="fr-FR" sz="3200" i="1">
                                <a:latin typeface="Cambria Math" panose="02040503050406030204" pitchFamily="18" charset="0"/>
                              </a:rPr>
                              <m:t>𝑠𝑖𝑛𝑜𝑛</m:t>
                            </m:r>
                            <m:r>
                              <a:rPr lang="fr-FR" sz="3200" i="1">
                                <a:latin typeface="Cambria Math" panose="02040503050406030204" pitchFamily="18" charset="0"/>
                              </a:rPr>
                              <m:t>                                  </m:t>
                            </m:r>
                          </m:e>
                        </m:eqArr>
                      </m:e>
                    </m:d>
                  </m:oMath>
                </a14:m>
                <a:endParaRPr lang="fr-FR" sz="3200"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blipFill rotWithShape="0">
                <a:blip r:embed="Rc57e59b0f0d14f1f"/>
                <a:stretch>
                  <a:fillRect l="-1333"/>
                </a:stretch>
              </a:blipFill>
            </p:spPr>
            <p:txBody>
              <a:bodyPr/>
              <a:lstStyle/>
              <a:p>
                <a:r>
                  <a:rPr lang="fr-FR">
                    <a:noFill/>
                  </a:rPr>
                  <a:t> </a:t>
                </a:r>
              </a:p>
            </p:txBody>
          </p:sp>
        </mc:Fallback>
      </mc:AlternateContent>
    </p:spTree>
    <p:extLst>
      <p:ext uri="{BB962C8B-B14F-4D97-AF65-F5344CB8AC3E}">
        <p14:creationId xmlns:p14="http://schemas.microsoft.com/office/powerpoint/2010/main" val="1635649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5"/>
            <a:ext cx="10515600" cy="604693"/>
          </a:xfrm>
        </p:spPr>
        <p:txBody>
          <a:bodyPr>
            <a:normAutofit fontScale="90000"/>
          </a:bodyPr>
          <a:lstStyle/>
          <a:p>
            <a:pPr algn="ctr"/>
            <a:r>
              <a:rPr lang="fr-FR" sz="5400" b="1" dirty="0">
                <a:solidFill>
                  <a:srgbClr val="FF0000"/>
                </a:solidFill>
                <a:latin typeface="+mn-lt"/>
              </a:rPr>
              <a:t>Résultats</a:t>
            </a:r>
            <a:endParaRPr lang="fr-FR" sz="5400" b="1" dirty="0">
              <a:latin typeface="+mn-lt"/>
            </a:endParaRPr>
          </a:p>
        </p:txBody>
      </p:sp>
      <p:pic>
        <p:nvPicPr>
          <p:cNvPr id="4" name="Espace réservé du contenu 3"/>
          <p:cNvPicPr>
            <a:picLocks noGrp="1" noChangeAspect="1"/>
          </p:cNvPicPr>
          <p:nvPr>
            <p:ph idx="1"/>
          </p:nvPr>
        </p:nvPicPr>
        <p:blipFill>
          <a:blip r:embed="Rb5b5707ff2e14468"/>
          <a:stretch>
            <a:fillRect/>
          </a:stretch>
        </p:blipFill>
        <p:spPr>
          <a:xfrm>
            <a:off x="1385455" y="969818"/>
            <a:ext cx="9282546" cy="6151418"/>
          </a:xfrm>
          <a:prstGeom prst="rect">
            <a:avLst/>
          </a:prstGeom>
        </p:spPr>
      </p:pic>
    </p:spTree>
    <p:extLst>
      <p:ext uri="{BB962C8B-B14F-4D97-AF65-F5344CB8AC3E}">
        <p14:creationId xmlns:p14="http://schemas.microsoft.com/office/powerpoint/2010/main" val="32914681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dirty="0">
                <a:solidFill>
                  <a:srgbClr val="FF0000"/>
                </a:solidFill>
              </a:rPr>
              <a:t>Discussion et recommandations</a:t>
            </a:r>
            <a:r>
              <a:rPr lang="fr-FR" dirty="0"/>
              <a:t>                                  </a:t>
            </a:r>
          </a:p>
        </p:txBody>
      </p:sp>
      <p:sp>
        <p:nvSpPr>
          <p:cNvPr id="3" name="Espace réservé du contenu 2"/>
          <p:cNvSpPr>
            <a:spLocks noGrp="1"/>
          </p:cNvSpPr>
          <p:nvPr>
            <p:ph idx="1"/>
          </p:nvPr>
        </p:nvSpPr>
        <p:spPr/>
        <p:txBody>
          <a:bodyPr>
            <a:normAutofit fontScale="92500" lnSpcReduction="20000"/>
          </a:bodyPr>
          <a:lstStyle/>
          <a:p>
            <a:pPr marL="0" indent="0">
              <a:buNone/>
            </a:pPr>
            <a:endParaRPr lang="fr-CM" dirty="0"/>
          </a:p>
          <a:p>
            <a:pPr algn="just">
              <a:buFont typeface="Wingdings" panose="05000000000000000000" pitchFamily="2" charset="2"/>
              <a:buChar char="Ø"/>
            </a:pPr>
            <a:r>
              <a:rPr lang="fr-FR" dirty="0"/>
              <a:t> Les pouvoirs publics doivent donc mettre un accent particulier aux entreprises dirigées par dans des femmes dans leurs politiques d’encouragement de l’adoption des technologies numériques.  </a:t>
            </a:r>
          </a:p>
          <a:p>
            <a:pPr algn="just">
              <a:buFont typeface="Wingdings" panose="05000000000000000000" pitchFamily="2" charset="2"/>
              <a:buChar char="Ø"/>
            </a:pPr>
            <a:endParaRPr lang="fr-FR" dirty="0"/>
          </a:p>
          <a:p>
            <a:pPr algn="just">
              <a:buFont typeface="Wingdings" panose="05000000000000000000" pitchFamily="2" charset="2"/>
              <a:buChar char="Ø"/>
            </a:pPr>
            <a:r>
              <a:rPr lang="fr-CM" dirty="0"/>
              <a:t> Réduire </a:t>
            </a:r>
            <a:r>
              <a:rPr lang="fr-FR" dirty="0"/>
              <a:t>les normes patriarcales qui augmentent la propension des filles à étudier les sciences sociales plutôt que les sciences naturelles (</a:t>
            </a:r>
            <a:r>
              <a:rPr lang="fr-FR" dirty="0" err="1"/>
              <a:t>Lashitew</a:t>
            </a:r>
            <a:r>
              <a:rPr lang="fr-FR" dirty="0"/>
              <a:t>, 2023). Dans ces conditions, les femmes chefs d’entreprise ont une probabilité plus élevée à se retrouver avec une expérience limitée dans les domaines scientifiques et technologiques (Baron et al., 2007), ce qui pourrait négativement influencer leur capacité à prendre des décisions risquées en faveur d’une transformation radicale telle que l’adoption du travail à distance.</a:t>
            </a:r>
            <a:endParaRPr lang="fr-CM" dirty="0"/>
          </a:p>
          <a:p>
            <a:pPr marL="0" indent="0" algn="ctr">
              <a:buNone/>
            </a:pPr>
            <a:endParaRPr lang="fr-CM" b="1" dirty="0">
              <a:solidFill>
                <a:srgbClr val="FF0000"/>
              </a:solidFill>
              <a:latin typeface="Comic Sans MS" panose="030F0702030302020204" pitchFamily="66" charset="0"/>
            </a:endParaRPr>
          </a:p>
          <a:p>
            <a:endParaRPr lang="fr-FR" dirty="0"/>
          </a:p>
        </p:txBody>
      </p:sp>
    </p:spTree>
    <p:extLst>
      <p:ext uri="{BB962C8B-B14F-4D97-AF65-F5344CB8AC3E}">
        <p14:creationId xmlns:p14="http://schemas.microsoft.com/office/powerpoint/2010/main" val="3669263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1931291" y="4677018"/>
            <a:ext cx="8915399" cy="1126283"/>
          </a:xfrm>
        </p:spPr>
        <p:txBody>
          <a:bodyPr>
            <a:normAutofit lnSpcReduction="10000"/>
          </a:bodyPr>
          <a:lstStyle/>
          <a:p>
            <a:pPr algn="ctr"/>
            <a:r>
              <a:rPr lang="fr-FR" dirty="0"/>
              <a:t>Par Christiane Huguette SINGUI MBA</a:t>
            </a:r>
          </a:p>
          <a:p>
            <a:pPr algn="ctr"/>
            <a:r>
              <a:rPr lang="fr-FR" dirty="0"/>
              <a:t>Doctorante</a:t>
            </a:r>
          </a:p>
          <a:p>
            <a:pPr algn="ctr"/>
            <a:r>
              <a:rPr lang="fr-FR" dirty="0"/>
              <a:t>ESSEC – UNIVRESITE DE DOUALA – CAMEROU</a:t>
            </a:r>
          </a:p>
          <a:p>
            <a:pPr algn="ctr"/>
            <a:endParaRPr lang="fr-FR" dirty="0"/>
          </a:p>
        </p:txBody>
      </p:sp>
      <p:pic>
        <p:nvPicPr>
          <p:cNvPr id="4" name="Espace réservé du contenu 3"/>
          <p:cNvPicPr>
            <a:picLocks noGrp="1" noChangeAspect="1"/>
          </p:cNvPicPr>
          <p:nvPr>
            <p:ph idx="1"/>
          </p:nvPr>
        </p:nvPicPr>
        <p:blipFill>
          <a:blip r:embed="Rfacd552cb4734e72"/>
          <a:stretch>
            <a:fillRect/>
          </a:stretch>
        </p:blipFill>
        <p:spPr>
          <a:xfrm>
            <a:off x="2142836" y="1962615"/>
            <a:ext cx="8238837" cy="2167995"/>
          </a:xfrm>
          <a:prstGeom prst="rect">
            <a:avLst/>
          </a:prstGeom>
        </p:spPr>
      </p:pic>
      <p:sp>
        <p:nvSpPr>
          <p:cNvPr id="6" name="Sous-titre 2"/>
          <p:cNvSpPr txBox="1">
            <a:spLocks/>
          </p:cNvSpPr>
          <p:nvPr/>
        </p:nvSpPr>
        <p:spPr>
          <a:xfrm>
            <a:off x="1263074" y="202000"/>
            <a:ext cx="8915399" cy="1443920"/>
          </a:xfrm>
          <a:prstGeom prst="rect">
            <a:avLst/>
          </a:prstGeom>
        </p:spPr>
        <p:txBody>
          <a:bodyPr vert="horz" lIns="91440" tIns="45720" rIns="91440" bIns="45720" rtlCol="0" anchor="t">
            <a:normAutofit fontScale="92500" lnSpcReduction="20000"/>
          </a:bodyPr>
          <a:lstStyle>
            <a:lvl1pPr marL="0" indent="0" algn="l" defTabSz="457200" rtl="0" eaLnBrk="1" latinLnBrk="0" hangingPunct="1">
              <a:spcBef>
                <a:spcPts val="1000"/>
              </a:spcBef>
              <a:spcAft>
                <a:spcPts val="0"/>
              </a:spcAft>
              <a:buClr>
                <a:schemeClr val="accent1"/>
              </a:buClr>
              <a:buFont typeface="Wingdings 3" charset="2"/>
              <a:buNone/>
              <a:defRPr sz="1800" kern="1200">
                <a:solidFill>
                  <a:schemeClr val="tx1">
                    <a:lumMod val="65000"/>
                    <a:lumOff val="35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Font typeface="Wingdings 3" charset="2"/>
              <a:buNone/>
              <a:defRPr sz="1200" kern="1200">
                <a:solidFill>
                  <a:schemeClr val="tx1">
                    <a:tint val="75000"/>
                  </a:schemeClr>
                </a:solidFill>
                <a:latin typeface="+mn-lt"/>
                <a:ea typeface="+mn-ea"/>
                <a:cs typeface="+mn-cs"/>
              </a:defRPr>
            </a:lvl9pPr>
          </a:lstStyle>
          <a:p>
            <a:pPr algn="ctr">
              <a:lnSpc>
                <a:spcPct val="110000"/>
              </a:lnSpc>
            </a:pPr>
            <a:r>
              <a:rPr lang="fr-FR" b="1" dirty="0">
                <a:solidFill>
                  <a:srgbClr val="00B0F0"/>
                </a:solidFill>
              </a:rPr>
              <a:t>MANAGLOBAL</a:t>
            </a:r>
          </a:p>
          <a:p>
            <a:pPr algn="ctr">
              <a:lnSpc>
                <a:spcPct val="110000"/>
              </a:lnSpc>
            </a:pPr>
            <a:r>
              <a:rPr lang="fr-FR" b="1" dirty="0">
                <a:solidFill>
                  <a:srgbClr val="00B0F0"/>
                </a:solidFill>
              </a:rPr>
              <a:t>CONFERENCE FINALE </a:t>
            </a:r>
          </a:p>
          <a:p>
            <a:pPr algn="ctr">
              <a:lnSpc>
                <a:spcPct val="110000"/>
              </a:lnSpc>
            </a:pPr>
            <a:r>
              <a:rPr lang="fr-FR" b="1" dirty="0">
                <a:solidFill>
                  <a:srgbClr val="00B0F0"/>
                </a:solidFill>
              </a:rPr>
              <a:t>RENNES France</a:t>
            </a:r>
          </a:p>
          <a:p>
            <a:pPr algn="ctr">
              <a:lnSpc>
                <a:spcPct val="110000"/>
              </a:lnSpc>
            </a:pPr>
            <a:r>
              <a:rPr lang="fr-FR" b="1" dirty="0">
                <a:solidFill>
                  <a:srgbClr val="7030A0"/>
                </a:solidFill>
              </a:rPr>
              <a:t>MAI 2024</a:t>
            </a:r>
          </a:p>
        </p:txBody>
      </p:sp>
      <p:cxnSp>
        <p:nvCxnSpPr>
          <p:cNvPr id="5" name="Connecteur droit 4"/>
          <p:cNvCxnSpPr/>
          <p:nvPr/>
        </p:nvCxnSpPr>
        <p:spPr>
          <a:xfrm>
            <a:off x="385011" y="1732544"/>
            <a:ext cx="1180698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34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74796" y="354603"/>
            <a:ext cx="3724977" cy="944808"/>
          </a:xfrm>
        </p:spPr>
        <p:txBody>
          <a:bodyPr>
            <a:normAutofit/>
          </a:bodyPr>
          <a:lstStyle/>
          <a:p>
            <a:r>
              <a:rPr lang="fr-FR" b="1" dirty="0">
                <a:cs typeface="Times New Roman" panose="02020603050405020304" pitchFamily="18" charset="0"/>
              </a:rPr>
              <a:t>Plan</a:t>
            </a:r>
            <a:r>
              <a:rPr lang="fr-FR" dirty="0">
                <a:cs typeface="Times New Roman" panose="02020603050405020304" pitchFamily="18" charset="0"/>
              </a:rPr>
              <a:t> </a:t>
            </a:r>
          </a:p>
        </p:txBody>
      </p:sp>
      <p:sp>
        <p:nvSpPr>
          <p:cNvPr id="5" name="Espace réservé du contenu 4"/>
          <p:cNvSpPr>
            <a:spLocks noGrp="1"/>
          </p:cNvSpPr>
          <p:nvPr>
            <p:ph idx="1"/>
          </p:nvPr>
        </p:nvSpPr>
        <p:spPr>
          <a:xfrm>
            <a:off x="1674796" y="1299411"/>
            <a:ext cx="9829816" cy="4611811"/>
          </a:xfrm>
        </p:spPr>
        <p:txBody>
          <a:bodyPr/>
          <a:lstStyle/>
          <a:p>
            <a:endParaRPr lang="fr-FR" dirty="0"/>
          </a:p>
          <a:p>
            <a:r>
              <a:rPr lang="fr-FR" sz="2400" dirty="0"/>
              <a:t>1-	</a:t>
            </a:r>
            <a:r>
              <a:rPr lang="fr-FR" sz="2400" dirty="0">
                <a:cs typeface="Times New Roman" panose="02020603050405020304" pitchFamily="18" charset="0"/>
              </a:rPr>
              <a:t>Contexte , problématique et objectif de recherche</a:t>
            </a:r>
          </a:p>
          <a:p>
            <a:r>
              <a:rPr lang="fr-FR" sz="2400" dirty="0">
                <a:cs typeface="Times New Roman" panose="02020603050405020304" pitchFamily="18" charset="0"/>
              </a:rPr>
              <a:t>2-	Cadre théorique</a:t>
            </a:r>
          </a:p>
          <a:p>
            <a:r>
              <a:rPr lang="fr-FR" sz="2400" dirty="0">
                <a:cs typeface="Times New Roman" panose="02020603050405020304" pitchFamily="18" charset="0"/>
              </a:rPr>
              <a:t>3-	Cadre méthodologique</a:t>
            </a:r>
          </a:p>
          <a:p>
            <a:r>
              <a:rPr lang="fr-FR" sz="2400" dirty="0">
                <a:cs typeface="Times New Roman" panose="02020603050405020304" pitchFamily="18" charset="0"/>
              </a:rPr>
              <a:t>4-	Principaux résultats</a:t>
            </a:r>
          </a:p>
          <a:p>
            <a:r>
              <a:rPr lang="fr-FR" sz="2400" dirty="0">
                <a:cs typeface="Times New Roman" panose="02020603050405020304" pitchFamily="18" charset="0"/>
              </a:rPr>
              <a:t>5-	Contributions et implications</a:t>
            </a:r>
          </a:p>
          <a:p>
            <a:r>
              <a:rPr lang="fr-FR" sz="2400" dirty="0">
                <a:cs typeface="Times New Roman" panose="02020603050405020304" pitchFamily="18" charset="0"/>
              </a:rPr>
              <a:t>6-	Perspectives</a:t>
            </a:r>
            <a:endParaRPr lang="fr-FR" sz="2400" dirty="0"/>
          </a:p>
        </p:txBody>
      </p:sp>
    </p:spTree>
    <p:extLst>
      <p:ext uri="{BB962C8B-B14F-4D97-AF65-F5344CB8AC3E}">
        <p14:creationId xmlns:p14="http://schemas.microsoft.com/office/powerpoint/2010/main" val="6742467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320800" y="263892"/>
            <a:ext cx="10183812" cy="752108"/>
          </a:xfrm>
        </p:spPr>
        <p:txBody>
          <a:bodyPr/>
          <a:lstStyle/>
          <a:p>
            <a:r>
              <a:rPr lang="fr-FR" b="1" dirty="0"/>
              <a:t>1-		</a:t>
            </a:r>
            <a:r>
              <a:rPr lang="fr-FR" sz="3200" b="1" dirty="0">
                <a:latin typeface="Times New Roman" panose="02020603050405020304" pitchFamily="18" charset="0"/>
                <a:cs typeface="Times New Roman" panose="02020603050405020304" pitchFamily="18" charset="0"/>
              </a:rPr>
              <a:t>Contexte, Problématique et Objectif de recherche</a:t>
            </a:r>
          </a:p>
        </p:txBody>
      </p:sp>
      <p:sp>
        <p:nvSpPr>
          <p:cNvPr id="3" name="Espace réservé du contenu 2"/>
          <p:cNvSpPr>
            <a:spLocks noGrp="1"/>
          </p:cNvSpPr>
          <p:nvPr>
            <p:ph idx="1"/>
          </p:nvPr>
        </p:nvSpPr>
        <p:spPr>
          <a:xfrm>
            <a:off x="738130" y="1140634"/>
            <a:ext cx="11185237" cy="4143635"/>
          </a:xfrm>
        </p:spPr>
        <p:txBody>
          <a:bodyPr>
            <a:normAutofit fontScale="92500" lnSpcReduction="20000"/>
          </a:bodyPr>
          <a:lstStyle/>
          <a:p>
            <a:pPr marL="0" lvl="1" indent="0" algn="just">
              <a:buNone/>
            </a:pPr>
            <a:r>
              <a:rPr lang="fr-FR" sz="1900" dirty="0">
                <a:solidFill>
                  <a:srgbClr val="0D0D0D"/>
                </a:solidFill>
                <a:latin typeface="+mj-lt"/>
              </a:rPr>
              <a:t>1/ Impact généralement négatif de la pandémie de COVID-19 sur l'économie mondiale (OMS, BM, BAD, FIMI, </a:t>
            </a:r>
            <a:r>
              <a:rPr lang="fr-FR" sz="1900" dirty="0" err="1">
                <a:solidFill>
                  <a:srgbClr val="0D0D0D"/>
                </a:solidFill>
                <a:latin typeface="+mj-lt"/>
              </a:rPr>
              <a:t>etc</a:t>
            </a:r>
            <a:r>
              <a:rPr lang="fr-FR" sz="1900" dirty="0">
                <a:solidFill>
                  <a:srgbClr val="0D0D0D"/>
                </a:solidFill>
                <a:latin typeface="+mj-lt"/>
              </a:rPr>
              <a:t>). </a:t>
            </a:r>
          </a:p>
          <a:p>
            <a:pPr marL="0" lvl="1" indent="0" algn="just">
              <a:buNone/>
            </a:pPr>
            <a:r>
              <a:rPr lang="fr-FR" sz="1900" dirty="0">
                <a:solidFill>
                  <a:srgbClr val="0D0D0D"/>
                </a:solidFill>
                <a:latin typeface="+mj-lt"/>
              </a:rPr>
              <a:t>2/ Les défis rencontrés par les entreprises, en particulier les petites entreprises, dans le contexte de la crise sanitaire et économique.</a:t>
            </a:r>
          </a:p>
          <a:p>
            <a:pPr marL="0" lvl="1" indent="0" algn="just">
              <a:buNone/>
            </a:pPr>
            <a:r>
              <a:rPr lang="fr-FR" sz="1900" dirty="0">
                <a:latin typeface="+mj-lt"/>
              </a:rPr>
              <a:t>3/ L’agilité offre aux organisations, la capacité de répondre de manière rapide et efficace aux changements non anticipés et aux distorsions produits par l’environnement externe (Charbonnier-</a:t>
            </a:r>
            <a:r>
              <a:rPr lang="fr-FR" sz="1900" dirty="0" err="1">
                <a:latin typeface="+mj-lt"/>
              </a:rPr>
              <a:t>Voirin</a:t>
            </a:r>
            <a:r>
              <a:rPr lang="fr-FR" sz="1900" dirty="0">
                <a:latin typeface="+mj-lt"/>
              </a:rPr>
              <a:t>, 2011).</a:t>
            </a:r>
            <a:endParaRPr lang="fr-FR" sz="1900" dirty="0">
              <a:solidFill>
                <a:srgbClr val="0D0D0D"/>
              </a:solidFill>
              <a:latin typeface="+mj-lt"/>
            </a:endParaRPr>
          </a:p>
          <a:p>
            <a:pPr marL="0" lvl="1" indent="0" algn="just">
              <a:buNone/>
            </a:pPr>
            <a:r>
              <a:rPr lang="fr-FR" sz="1900" dirty="0">
                <a:solidFill>
                  <a:srgbClr val="0D0D0D"/>
                </a:solidFill>
                <a:latin typeface="+mj-lt"/>
              </a:rPr>
              <a:t>4/ Les résultats de deux études réalisées en France en 2021:</a:t>
            </a:r>
          </a:p>
          <a:p>
            <a:pPr marL="400050" lvl="2" indent="0" algn="just">
              <a:buNone/>
            </a:pPr>
            <a:r>
              <a:rPr lang="fr-FR" sz="1900" dirty="0">
                <a:solidFill>
                  <a:srgbClr val="0D0D0D"/>
                </a:solidFill>
                <a:latin typeface="+mj-lt"/>
              </a:rPr>
              <a:t>Selon les résultats d’une étude </a:t>
            </a:r>
            <a:r>
              <a:rPr lang="fr-FR" sz="1900" dirty="0" err="1">
                <a:solidFill>
                  <a:srgbClr val="0D0D0D"/>
                </a:solidFill>
                <a:latin typeface="+mj-lt"/>
              </a:rPr>
              <a:t>Vistaprint</a:t>
            </a:r>
            <a:r>
              <a:rPr lang="fr-FR" sz="1900" dirty="0">
                <a:solidFill>
                  <a:srgbClr val="0D0D0D"/>
                </a:solidFill>
                <a:latin typeface="+mj-lt"/>
              </a:rPr>
              <a:t>, réalisée avec l'Institut d'étude </a:t>
            </a:r>
            <a:r>
              <a:rPr lang="fr-FR" sz="1900" dirty="0" err="1">
                <a:solidFill>
                  <a:srgbClr val="0D0D0D"/>
                </a:solidFill>
                <a:latin typeface="+mj-lt"/>
              </a:rPr>
              <a:t>OnePoll</a:t>
            </a:r>
            <a:r>
              <a:rPr lang="fr-FR" sz="1900" dirty="0">
                <a:solidFill>
                  <a:srgbClr val="0D0D0D"/>
                </a:solidFill>
                <a:latin typeface="+mj-lt"/>
              </a:rPr>
              <a:t> auprès de 500 chefs d'entreprise de TPE de moins de 9 employés sur la période du 8 au 12 mars dernier 2021, Il en ressort qu'un an après, les TPE françaises ont su s'adapter et mettre en place des stratégies pour résister à la crise.</a:t>
            </a:r>
          </a:p>
          <a:p>
            <a:pPr marL="400050" lvl="2" indent="0" algn="just">
              <a:buNone/>
            </a:pPr>
            <a:r>
              <a:rPr lang="fr-FR" sz="1900" dirty="0">
                <a:latin typeface="+mj-lt"/>
              </a:rPr>
              <a:t>L’enquête conduite par l'IFOP et MasterCard publiée le 5 février 2021 révèle que la crise sanitaire a servi d'amorce à la digitalisation des TPE. Mais que celle-ci reste perçue comme une contrainte et non comme une perspective motivante. </a:t>
            </a:r>
            <a:endParaRPr lang="fr-FR" dirty="0"/>
          </a:p>
        </p:txBody>
      </p:sp>
      <p:sp>
        <p:nvSpPr>
          <p:cNvPr id="4" name="Rectangle 3"/>
          <p:cNvSpPr/>
          <p:nvPr/>
        </p:nvSpPr>
        <p:spPr>
          <a:xfrm>
            <a:off x="423510" y="5408903"/>
            <a:ext cx="11405937" cy="1292662"/>
          </a:xfrm>
          <a:prstGeom prst="rect">
            <a:avLst/>
          </a:prstGeom>
        </p:spPr>
        <p:txBody>
          <a:bodyPr wrap="square">
            <a:spAutoFit/>
          </a:bodyPr>
          <a:lstStyle/>
          <a:p>
            <a:pPr marL="400050" lvl="1" indent="-400050" algn="just">
              <a:buNone/>
            </a:pPr>
            <a:r>
              <a:rPr lang="fr-FR" sz="2100" dirty="0">
                <a:solidFill>
                  <a:srgbClr val="0D0D0D"/>
                </a:solidFill>
              </a:rPr>
              <a:t>	</a:t>
            </a:r>
            <a:r>
              <a:rPr lang="fr-FR" b="1" dirty="0">
                <a:solidFill>
                  <a:srgbClr val="0D0D0D"/>
                </a:solidFill>
              </a:rPr>
              <a:t>La présente recherche vise alors à explorer les transformations que les petites entreprises africaines ont initiées pour d’une part voir si elles ont été guidées par la nécessité ou alors considérées comme une opportunité et d’autre part voir selon le cas l’impact sur la performance financière et commerciale. </a:t>
            </a:r>
          </a:p>
        </p:txBody>
      </p:sp>
    </p:spTree>
    <p:extLst>
      <p:ext uri="{BB962C8B-B14F-4D97-AF65-F5344CB8AC3E}">
        <p14:creationId xmlns:p14="http://schemas.microsoft.com/office/powerpoint/2010/main" val="183821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35001" y="134583"/>
            <a:ext cx="9999085" cy="724399"/>
          </a:xfrm>
        </p:spPr>
        <p:txBody>
          <a:bodyPr/>
          <a:lstStyle/>
          <a:p>
            <a:r>
              <a:rPr lang="fr-FR" b="1" dirty="0"/>
              <a:t>Cadre théorique et conceptuel</a:t>
            </a:r>
          </a:p>
        </p:txBody>
      </p:sp>
      <p:sp>
        <p:nvSpPr>
          <p:cNvPr id="3" name="Espace réservé du contenu 2"/>
          <p:cNvSpPr>
            <a:spLocks noGrp="1"/>
          </p:cNvSpPr>
          <p:nvPr>
            <p:ph idx="1"/>
          </p:nvPr>
        </p:nvSpPr>
        <p:spPr>
          <a:xfrm>
            <a:off x="452581" y="1431636"/>
            <a:ext cx="11563927" cy="5264728"/>
          </a:xfrm>
        </p:spPr>
        <p:txBody>
          <a:bodyPr>
            <a:normAutofit lnSpcReduction="10000"/>
          </a:bodyPr>
          <a:lstStyle/>
          <a:p>
            <a:pPr marL="0" indent="0" algn="just">
              <a:buNone/>
            </a:pPr>
            <a:r>
              <a:rPr lang="fr-FR" sz="2000" b="1" dirty="0"/>
              <a:t>Le </a:t>
            </a:r>
            <a:r>
              <a:rPr lang="fr-FR" sz="2000" b="1" dirty="0" err="1"/>
              <a:t>concepte</a:t>
            </a:r>
            <a:r>
              <a:rPr lang="fr-FR" sz="2000" b="1" dirty="0"/>
              <a:t> et les s attributs de l’agilité</a:t>
            </a:r>
          </a:p>
          <a:p>
            <a:pPr algn="just"/>
            <a:r>
              <a:rPr lang="fr-FR" sz="2000" dirty="0"/>
              <a:t>Si le concept est de plus en plus attractif, les définitions et les modèles nombreux trahissent l’évidence d’une absence d’unanimité. </a:t>
            </a:r>
          </a:p>
          <a:p>
            <a:pPr algn="just"/>
            <a:r>
              <a:rPr lang="fr-FR" sz="2000" dirty="0"/>
              <a:t>Les débat théoriques sur l’agilité ont permis le développement des modèles empiriques, tentant sa théorisation (</a:t>
            </a:r>
            <a:r>
              <a:rPr lang="fr-FR" sz="2000" dirty="0" err="1"/>
              <a:t>Bottani</a:t>
            </a:r>
            <a:r>
              <a:rPr lang="fr-FR" sz="2000" dirty="0"/>
              <a:t>, 2010 ; </a:t>
            </a:r>
            <a:r>
              <a:rPr lang="fr-FR" sz="2000" dirty="0" err="1"/>
              <a:t>Crocitto</a:t>
            </a:r>
            <a:r>
              <a:rPr lang="fr-FR" sz="2000" dirty="0"/>
              <a:t> &amp; Youssef, 2003 ; </a:t>
            </a:r>
            <a:r>
              <a:rPr lang="fr-FR" sz="2000" dirty="0" err="1"/>
              <a:t>Gunasekaran</a:t>
            </a:r>
            <a:r>
              <a:rPr lang="fr-FR" sz="2000" dirty="0"/>
              <a:t>, 1999; </a:t>
            </a:r>
            <a:r>
              <a:rPr lang="fr-FR" sz="2000" dirty="0" err="1"/>
              <a:t>Yusuf</a:t>
            </a:r>
            <a:r>
              <a:rPr lang="fr-FR" sz="2000" dirty="0"/>
              <a:t> et al., 1999). </a:t>
            </a:r>
          </a:p>
          <a:p>
            <a:pPr algn="just"/>
            <a:r>
              <a:rPr lang="fr-FR" dirty="0"/>
              <a:t>Les attributs de l’agilité : </a:t>
            </a:r>
          </a:p>
          <a:p>
            <a:pPr marL="1257300" lvl="2" indent="-342900" algn="just">
              <a:lnSpc>
                <a:spcPct val="107000"/>
              </a:lnSpc>
              <a:buFont typeface="+mj-lt"/>
              <a:buAutoNum type="arabicPeriod"/>
              <a:tabLst>
                <a:tab pos="3219450" algn="l"/>
              </a:tabLst>
            </a:pPr>
            <a:r>
              <a:rPr lang="fr-FR" sz="2000" dirty="0">
                <a:latin typeface="+mj-lt"/>
                <a:ea typeface="Calibri" panose="020F0502020204030204" pitchFamily="34" charset="0"/>
                <a:cs typeface="Times New Roman" panose="02020603050405020304" pitchFamily="18" charset="0"/>
              </a:rPr>
              <a:t>Réactivité	</a:t>
            </a:r>
            <a:r>
              <a:rPr lang="fr-FR" sz="2000" dirty="0" err="1">
                <a:latin typeface="+mj-lt"/>
                <a:ea typeface="Calibri" panose="020F0502020204030204" pitchFamily="34" charset="0"/>
                <a:cs typeface="Times New Roman" panose="02020603050405020304" pitchFamily="18" charset="0"/>
              </a:rPr>
              <a:t>Sharifi</a:t>
            </a:r>
            <a:r>
              <a:rPr lang="fr-FR" sz="2000" dirty="0">
                <a:latin typeface="+mj-lt"/>
                <a:ea typeface="Calibri" panose="020F0502020204030204" pitchFamily="34" charset="0"/>
                <a:cs typeface="Times New Roman" panose="02020603050405020304" pitchFamily="18" charset="0"/>
              </a:rPr>
              <a:t> et </a:t>
            </a:r>
            <a:r>
              <a:rPr lang="fr-FR" sz="2000" dirty="0" err="1">
                <a:latin typeface="+mj-lt"/>
                <a:ea typeface="Calibri" panose="020F0502020204030204" pitchFamily="34" charset="0"/>
                <a:cs typeface="Times New Roman" panose="02020603050405020304" pitchFamily="18" charset="0"/>
              </a:rPr>
              <a:t>zhang</a:t>
            </a:r>
            <a:r>
              <a:rPr lang="fr-FR" sz="2000" dirty="0">
                <a:latin typeface="+mj-lt"/>
                <a:ea typeface="Calibri" panose="020F0502020204030204" pitchFamily="34" charset="0"/>
                <a:cs typeface="Times New Roman" panose="02020603050405020304" pitchFamily="18" charset="0"/>
              </a:rPr>
              <a:t> (1999)</a:t>
            </a:r>
          </a:p>
          <a:p>
            <a:pPr marL="1257300" lvl="2" indent="-342900" algn="just">
              <a:lnSpc>
                <a:spcPct val="107000"/>
              </a:lnSpc>
              <a:buFont typeface="+mj-lt"/>
              <a:buAutoNum type="arabicPeriod"/>
              <a:tabLst>
                <a:tab pos="3219450" algn="l"/>
              </a:tabLst>
            </a:pPr>
            <a:r>
              <a:rPr lang="fr-FR" sz="2000" dirty="0">
                <a:latin typeface="+mj-lt"/>
                <a:ea typeface="Calibri" panose="020F0502020204030204" pitchFamily="34" charset="0"/>
                <a:cs typeface="Times New Roman" panose="02020603050405020304" pitchFamily="18" charset="0"/>
              </a:rPr>
              <a:t>Proactivité 	</a:t>
            </a:r>
            <a:r>
              <a:rPr lang="fr-FR" sz="2000" dirty="0" err="1">
                <a:latin typeface="+mj-lt"/>
                <a:ea typeface="Calibri" panose="020F0502020204030204" pitchFamily="34" charset="0"/>
                <a:cs typeface="Times New Roman" panose="02020603050405020304" pitchFamily="18" charset="0"/>
              </a:rPr>
              <a:t>Gunasekaran</a:t>
            </a:r>
            <a:r>
              <a:rPr lang="fr-FR" sz="2000" dirty="0">
                <a:latin typeface="+mj-lt"/>
                <a:ea typeface="Calibri" panose="020F0502020204030204" pitchFamily="34" charset="0"/>
                <a:cs typeface="Times New Roman" panose="02020603050405020304" pitchFamily="18" charset="0"/>
              </a:rPr>
              <a:t> (1998)</a:t>
            </a:r>
          </a:p>
          <a:p>
            <a:pPr marL="1257300" lvl="2" indent="-342900" algn="just">
              <a:lnSpc>
                <a:spcPct val="107000"/>
              </a:lnSpc>
              <a:buFont typeface="+mj-lt"/>
              <a:buAutoNum type="arabicPeriod"/>
              <a:tabLst>
                <a:tab pos="3219450" algn="l"/>
              </a:tabLst>
            </a:pPr>
            <a:r>
              <a:rPr lang="fr-FR" sz="2000" dirty="0">
                <a:latin typeface="+mj-lt"/>
                <a:ea typeface="Calibri" panose="020F0502020204030204" pitchFamily="34" charset="0"/>
                <a:cs typeface="Times New Roman" panose="02020603050405020304" pitchFamily="18" charset="0"/>
              </a:rPr>
              <a:t>Flexibilité	</a:t>
            </a:r>
            <a:r>
              <a:rPr lang="fr-FR" sz="2000" dirty="0" err="1">
                <a:latin typeface="+mj-lt"/>
                <a:ea typeface="Calibri" panose="020F0502020204030204" pitchFamily="34" charset="0"/>
                <a:cs typeface="Times New Roman" panose="02020603050405020304" pitchFamily="18" charset="0"/>
              </a:rPr>
              <a:t>Sharifi</a:t>
            </a:r>
            <a:r>
              <a:rPr lang="fr-FR" sz="2000" dirty="0">
                <a:latin typeface="+mj-lt"/>
                <a:ea typeface="Calibri" panose="020F0502020204030204" pitchFamily="34" charset="0"/>
                <a:cs typeface="Times New Roman" panose="02020603050405020304" pitchFamily="18" charset="0"/>
              </a:rPr>
              <a:t> et al., (2001)</a:t>
            </a:r>
          </a:p>
          <a:p>
            <a:pPr marL="1257300" lvl="2" indent="-342900" algn="just">
              <a:lnSpc>
                <a:spcPct val="107000"/>
              </a:lnSpc>
              <a:buFont typeface="+mj-lt"/>
              <a:buAutoNum type="arabicPeriod"/>
              <a:tabLst>
                <a:tab pos="3219450" algn="l"/>
              </a:tabLst>
            </a:pPr>
            <a:r>
              <a:rPr lang="fr-FR" sz="2000" dirty="0">
                <a:latin typeface="+mj-lt"/>
                <a:ea typeface="Calibri" panose="020F0502020204030204" pitchFamily="34" charset="0"/>
                <a:cs typeface="Times New Roman" panose="02020603050405020304" pitchFamily="18" charset="0"/>
              </a:rPr>
              <a:t>Rapidité	Zhang et al, (2011)</a:t>
            </a:r>
          </a:p>
          <a:p>
            <a:pPr marL="1257300" lvl="2" indent="-342900" algn="just">
              <a:lnSpc>
                <a:spcPct val="107000"/>
              </a:lnSpc>
              <a:buFont typeface="+mj-lt"/>
              <a:buAutoNum type="arabicPeriod"/>
              <a:tabLst>
                <a:tab pos="3219450" algn="l"/>
              </a:tabLst>
            </a:pPr>
            <a:r>
              <a:rPr lang="fr-FR" sz="2000" dirty="0">
                <a:latin typeface="+mj-lt"/>
                <a:ea typeface="Calibri" panose="020F0502020204030204" pitchFamily="34" charset="0"/>
                <a:cs typeface="Times New Roman" panose="02020603050405020304" pitchFamily="18" charset="0"/>
              </a:rPr>
              <a:t>Nécessité, Urgence, Imprévu	</a:t>
            </a:r>
            <a:r>
              <a:rPr lang="fr-FR" sz="2000" dirty="0" err="1">
                <a:latin typeface="+mj-lt"/>
                <a:ea typeface="Calibri" panose="020F0502020204030204" pitchFamily="34" charset="0"/>
                <a:cs typeface="Times New Roman" panose="02020603050405020304" pitchFamily="18" charset="0"/>
              </a:rPr>
              <a:t>Barrand</a:t>
            </a:r>
            <a:r>
              <a:rPr lang="fr-FR" sz="2000" dirty="0">
                <a:latin typeface="+mj-lt"/>
                <a:ea typeface="Calibri" panose="020F0502020204030204" pitchFamily="34" charset="0"/>
                <a:cs typeface="Times New Roman" panose="02020603050405020304" pitchFamily="18" charset="0"/>
              </a:rPr>
              <a:t> (2006)</a:t>
            </a:r>
          </a:p>
          <a:p>
            <a:pPr marL="1257300" lvl="2" indent="-342900" algn="just">
              <a:lnSpc>
                <a:spcPct val="107000"/>
              </a:lnSpc>
              <a:buFont typeface="+mj-lt"/>
              <a:buAutoNum type="arabicPeriod"/>
              <a:tabLst>
                <a:tab pos="3219450" algn="l"/>
              </a:tabLst>
            </a:pPr>
            <a:r>
              <a:rPr lang="fr-FR" sz="2000" dirty="0">
                <a:latin typeface="+mj-lt"/>
                <a:ea typeface="Calibri" panose="020F0502020204030204" pitchFamily="34" charset="0"/>
                <a:cs typeface="Times New Roman" panose="02020603050405020304" pitchFamily="18" charset="0"/>
              </a:rPr>
              <a:t>Reconfiguration	M’</a:t>
            </a:r>
            <a:r>
              <a:rPr lang="fr-FR" sz="2000" dirty="0" err="1">
                <a:latin typeface="+mj-lt"/>
                <a:ea typeface="Calibri" panose="020F0502020204030204" pitchFamily="34" charset="0"/>
                <a:cs typeface="Times New Roman" panose="02020603050405020304" pitchFamily="18" charset="0"/>
              </a:rPr>
              <a:t>bouna</a:t>
            </a:r>
            <a:r>
              <a:rPr lang="fr-FR" sz="2000" dirty="0">
                <a:latin typeface="+mj-lt"/>
                <a:ea typeface="Calibri" panose="020F0502020204030204" pitchFamily="34" charset="0"/>
                <a:cs typeface="Times New Roman" panose="02020603050405020304" pitchFamily="18" charset="0"/>
              </a:rPr>
              <a:t> et  </a:t>
            </a:r>
            <a:r>
              <a:rPr lang="fr-FR" sz="2000" dirty="0" err="1">
                <a:latin typeface="+mj-lt"/>
                <a:ea typeface="Calibri" panose="020F0502020204030204" pitchFamily="34" charset="0"/>
                <a:cs typeface="Times New Roman" panose="02020603050405020304" pitchFamily="18" charset="0"/>
              </a:rPr>
              <a:t>Tchankam</a:t>
            </a:r>
            <a:r>
              <a:rPr lang="fr-FR" sz="2000" dirty="0">
                <a:latin typeface="+mj-lt"/>
                <a:ea typeface="Calibri" panose="020F0502020204030204" pitchFamily="34" charset="0"/>
                <a:cs typeface="Times New Roman" panose="02020603050405020304" pitchFamily="18" charset="0"/>
              </a:rPr>
              <a:t> (2021) ; (</a:t>
            </a:r>
            <a:r>
              <a:rPr lang="fr-FR" sz="2000" dirty="0" err="1">
                <a:latin typeface="+mj-lt"/>
                <a:ea typeface="Calibri" panose="020F0502020204030204" pitchFamily="34" charset="0"/>
                <a:cs typeface="Times New Roman" panose="02020603050405020304" pitchFamily="18" charset="0"/>
              </a:rPr>
              <a:t>Fotso</a:t>
            </a:r>
            <a:r>
              <a:rPr lang="fr-FR" sz="2000" dirty="0">
                <a:latin typeface="+mj-lt"/>
                <a:ea typeface="Calibri" panose="020F0502020204030204" pitchFamily="34" charset="0"/>
                <a:cs typeface="Times New Roman" panose="02020603050405020304" pitchFamily="18" charset="0"/>
              </a:rPr>
              <a:t>, 2022)	</a:t>
            </a:r>
          </a:p>
          <a:p>
            <a:pPr marL="0" indent="0" algn="just">
              <a:buNone/>
            </a:pPr>
            <a:endParaRPr lang="fr-FR" dirty="0"/>
          </a:p>
          <a:p>
            <a:pPr algn="just"/>
            <a:endParaRPr lang="fr-FR" dirty="0"/>
          </a:p>
          <a:p>
            <a:pPr algn="just"/>
            <a:endParaRPr lang="fr-FR" dirty="0"/>
          </a:p>
        </p:txBody>
      </p:sp>
    </p:spTree>
    <p:extLst>
      <p:ext uri="{BB962C8B-B14F-4D97-AF65-F5344CB8AC3E}">
        <p14:creationId xmlns:p14="http://schemas.microsoft.com/office/powerpoint/2010/main" val="3803753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35001" y="134583"/>
            <a:ext cx="9999085" cy="724399"/>
          </a:xfrm>
        </p:spPr>
        <p:txBody>
          <a:bodyPr/>
          <a:lstStyle/>
          <a:p>
            <a:r>
              <a:rPr lang="fr-FR" b="1" dirty="0"/>
              <a:t>Cadre théorique</a:t>
            </a:r>
          </a:p>
        </p:txBody>
      </p:sp>
      <p:sp>
        <p:nvSpPr>
          <p:cNvPr id="3" name="Espace réservé du contenu 2"/>
          <p:cNvSpPr>
            <a:spLocks noGrp="1"/>
          </p:cNvSpPr>
          <p:nvPr>
            <p:ph idx="1"/>
          </p:nvPr>
        </p:nvSpPr>
        <p:spPr>
          <a:xfrm>
            <a:off x="452581" y="951345"/>
            <a:ext cx="11563927" cy="5745019"/>
          </a:xfrm>
        </p:spPr>
        <p:txBody>
          <a:bodyPr>
            <a:normAutofit fontScale="92500" lnSpcReduction="10000"/>
          </a:bodyPr>
          <a:lstStyle/>
          <a:p>
            <a:pPr marL="0" indent="0" algn="just">
              <a:buNone/>
            </a:pPr>
            <a:r>
              <a:rPr lang="fr-FR" b="1" dirty="0"/>
              <a:t>L’agilité en contexte de crise</a:t>
            </a:r>
          </a:p>
          <a:p>
            <a:pPr marL="0" indent="0" algn="just">
              <a:buNone/>
            </a:pPr>
            <a:r>
              <a:rPr lang="fr-FR" dirty="0"/>
              <a:t>L’agilité est devenue une nécessité majeure pour les entreprises pour faire face aux situations de crise (</a:t>
            </a:r>
            <a:r>
              <a:rPr lang="fr-FR" dirty="0" err="1"/>
              <a:t>Combalbert</a:t>
            </a:r>
            <a:r>
              <a:rPr lang="fr-FR" dirty="0"/>
              <a:t>, 2012). </a:t>
            </a:r>
          </a:p>
          <a:p>
            <a:pPr marL="0" indent="0" algn="just">
              <a:buNone/>
            </a:pPr>
            <a:r>
              <a:rPr lang="fr-FR" dirty="0"/>
              <a:t>Cependant </a:t>
            </a:r>
            <a:r>
              <a:rPr lang="fr-FR" dirty="0" err="1"/>
              <a:t>Fotso</a:t>
            </a:r>
            <a:r>
              <a:rPr lang="fr-FR" dirty="0"/>
              <a:t> (2022) trouve deux limites dans la littérature et les études autours de ce concept. Premièrement, ils pointent le fait que d’agilité n’ai été jusqu’ici très peu étudié dans les PME. Deuxièmement, ils relèvent que les études existantes ont essayé d’opérationnaliser le concept sans pour autant mettre en évidence un lien avec la performance. </a:t>
            </a:r>
          </a:p>
          <a:p>
            <a:pPr marL="0" indent="0" algn="just">
              <a:buNone/>
            </a:pPr>
            <a:r>
              <a:rPr lang="fr-FR" dirty="0" err="1"/>
              <a:t>Berkani</a:t>
            </a:r>
            <a:r>
              <a:rPr lang="fr-FR" dirty="0"/>
              <a:t> et </a:t>
            </a:r>
            <a:r>
              <a:rPr lang="fr-FR" dirty="0" err="1"/>
              <a:t>Tran</a:t>
            </a:r>
            <a:r>
              <a:rPr lang="fr-FR" dirty="0"/>
              <a:t> (2021) indiquent que la crise actuelle (Covid-19) peut donc être un accélérateur de la généralisation des méthodes et pratiques agiles, afin de favoriser de façon systémique l'adaptation continue de l'organisation. </a:t>
            </a:r>
          </a:p>
          <a:p>
            <a:pPr marL="0" indent="0" algn="just">
              <a:buNone/>
            </a:pPr>
            <a:r>
              <a:rPr lang="fr-FR" dirty="0" err="1"/>
              <a:t>Sinapin</a:t>
            </a:r>
            <a:r>
              <a:rPr lang="fr-FR" dirty="0"/>
              <a:t> (2020) a montré que diverses entreprises françaises ont fait preuve d’agilité pendant la période de covid-19 en France. Causse et </a:t>
            </a:r>
            <a:r>
              <a:rPr lang="fr-FR" dirty="0" err="1"/>
              <a:t>Biwolé</a:t>
            </a:r>
            <a:r>
              <a:rPr lang="fr-FR" dirty="0"/>
              <a:t> (2018) ont également retrouvé cette caractéristique dans les entreprises Africaines. </a:t>
            </a:r>
          </a:p>
          <a:p>
            <a:pPr marL="0" indent="0" algn="just">
              <a:buNone/>
            </a:pPr>
            <a:r>
              <a:rPr lang="fr-FR" b="1" dirty="0"/>
              <a:t>Les stratégies d’agilité des petites entreprises en contexte de covid-19</a:t>
            </a:r>
          </a:p>
          <a:p>
            <a:pPr marL="0" indent="0" algn="just">
              <a:buNone/>
            </a:pPr>
            <a:r>
              <a:rPr lang="fr-FR" dirty="0"/>
              <a:t>les résultats d’une étude </a:t>
            </a:r>
            <a:r>
              <a:rPr lang="fr-FR" dirty="0" err="1"/>
              <a:t>Vistaprint</a:t>
            </a:r>
            <a:r>
              <a:rPr lang="fr-FR" dirty="0"/>
              <a:t>, réalisée avec l'Institut d'étude </a:t>
            </a:r>
            <a:r>
              <a:rPr lang="fr-FR" dirty="0" err="1"/>
              <a:t>OnePoll</a:t>
            </a:r>
            <a:r>
              <a:rPr lang="fr-FR" dirty="0"/>
              <a:t> auprès de 500 chefs d'entreprise de TPE montrent que 77 % ayant adapté ou ajouté de nouvelles offres de produits ou de services à leur activité, 60 % ont créé ou mis à jour la présence de leur entreprise en ligne, 58 % ont adapté ou ajouté de nouvelles offres de services ou de produits, 51 % ont ciblé un nouveau type de clients, 48 % ont commencé à vendre leurs produits ou services en ligne et 46 % ont mis en place un paiement sans contact en raison des préoccupations d'hygiène concernant l'échange d'espèces, un chiffre qui monte à 80 % dans la région.</a:t>
            </a:r>
          </a:p>
        </p:txBody>
      </p:sp>
    </p:spTree>
    <p:extLst>
      <p:ext uri="{BB962C8B-B14F-4D97-AF65-F5344CB8AC3E}">
        <p14:creationId xmlns:p14="http://schemas.microsoft.com/office/powerpoint/2010/main" val="11476103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4A5B0-5981-3A49-53E4-7DFE2501AEE2}"/>
              </a:ext>
            </a:extLst>
          </p:cNvPr>
          <p:cNvSpPr>
            <a:spLocks noGrp="1"/>
          </p:cNvSpPr>
          <p:nvPr>
            <p:ph type="title"/>
          </p:nvPr>
        </p:nvSpPr>
        <p:spPr>
          <a:xfrm>
            <a:off x="2927851" y="333062"/>
            <a:ext cx="7972449" cy="574448"/>
          </a:xfrm>
        </p:spPr>
        <p:txBody>
          <a:bodyPr>
            <a:normAutofit fontScale="90000"/>
          </a:bodyPr>
          <a:lstStyle/>
          <a:p>
            <a:pPr algn="ctr"/>
            <a:r>
              <a:rPr lang="en-GB" sz="4000" b="1" dirty="0">
                <a:solidFill>
                  <a:srgbClr val="3CABA4"/>
                </a:solidFill>
                <a:latin typeface="Tahoma" panose="020B0604030504040204" pitchFamily="34" charset="0"/>
                <a:ea typeface="Tahoma" panose="020B0604030504040204" pitchFamily="34" charset="0"/>
                <a:cs typeface="Tahoma" panose="020B0604030504040204" pitchFamily="34" charset="0"/>
              </a:rPr>
              <a:t>Think about the times…</a:t>
            </a:r>
            <a:br>
              <a:rPr lang="en-GB" sz="3600" b="1" dirty="0">
                <a:solidFill>
                  <a:srgbClr val="3CABA4"/>
                </a:solidFill>
                <a:latin typeface="Avenir Heavy"/>
              </a:rPr>
            </a:br>
            <a:br>
              <a:rPr lang="en-GB" dirty="0"/>
            </a:br>
            <a:br>
              <a:rPr lang="en-GB" sz="4400" b="1" dirty="0">
                <a:latin typeface="Times" panose="02020603050405020304" pitchFamily="18" charset="0"/>
                <a:cs typeface="Times" panose="02020603050405020304" pitchFamily="18" charset="0"/>
              </a:rPr>
            </a:br>
            <a:br>
              <a:rPr lang="en-GB" sz="4400" b="1" dirty="0">
                <a:latin typeface="Times" panose="02020603050405020304" pitchFamily="18" charset="0"/>
                <a:cs typeface="Times" panose="02020603050405020304" pitchFamily="18" charset="0"/>
              </a:rPr>
            </a:br>
            <a:br>
              <a:rPr lang="en-GB" sz="4400" b="1" dirty="0">
                <a:latin typeface="Times" panose="02020603050405020304" pitchFamily="18" charset="0"/>
                <a:cs typeface="Times" panose="02020603050405020304" pitchFamily="18" charset="0"/>
              </a:rPr>
            </a:br>
            <a:endParaRPr lang="en-GB" dirty="0"/>
          </a:p>
        </p:txBody>
      </p:sp>
      <p:sp>
        <p:nvSpPr>
          <p:cNvPr id="3" name="Content Placeholder 2">
            <a:extLst>
              <a:ext uri="{FF2B5EF4-FFF2-40B4-BE49-F238E27FC236}">
                <a16:creationId xmlns:a16="http://schemas.microsoft.com/office/drawing/2014/main" id="{5B26ACB6-3C8F-2FA2-9707-A0C906CE478C}"/>
              </a:ext>
            </a:extLst>
          </p:cNvPr>
          <p:cNvSpPr>
            <a:spLocks noGrp="1"/>
          </p:cNvSpPr>
          <p:nvPr>
            <p:ph sz="half" idx="1"/>
          </p:nvPr>
        </p:nvSpPr>
        <p:spPr>
          <a:xfrm>
            <a:off x="891257" y="1514190"/>
            <a:ext cx="4914900" cy="4571999"/>
          </a:xfrm>
        </p:spPr>
        <p:txBody>
          <a:bodyPr/>
          <a:lstStyle/>
          <a:p>
            <a:r>
              <a:rPr lang="en-GB" b="1" dirty="0">
                <a:latin typeface="Times" panose="02020603050405020304" pitchFamily="18" charset="0"/>
                <a:cs typeface="Times" panose="02020603050405020304" pitchFamily="18" charset="0"/>
              </a:rPr>
              <a:t>You worked remotely </a:t>
            </a:r>
          </a:p>
          <a:p>
            <a:endParaRPr lang="en-GB" b="1" dirty="0">
              <a:latin typeface="Times" panose="02020603050405020304" pitchFamily="18" charset="0"/>
              <a:cs typeface="Times" panose="02020603050405020304" pitchFamily="18" charset="0"/>
            </a:endParaRPr>
          </a:p>
          <a:p>
            <a:endParaRPr lang="en-GB" dirty="0"/>
          </a:p>
        </p:txBody>
      </p:sp>
      <p:sp>
        <p:nvSpPr>
          <p:cNvPr id="4" name="Content Placeholder 3">
            <a:extLst>
              <a:ext uri="{FF2B5EF4-FFF2-40B4-BE49-F238E27FC236}">
                <a16:creationId xmlns:a16="http://schemas.microsoft.com/office/drawing/2014/main" id="{D3A0B8C4-1355-1A69-99D0-3F9575544796}"/>
              </a:ext>
            </a:extLst>
          </p:cNvPr>
          <p:cNvSpPr>
            <a:spLocks noGrp="1"/>
          </p:cNvSpPr>
          <p:nvPr>
            <p:ph sz="half" idx="2"/>
          </p:nvPr>
        </p:nvSpPr>
        <p:spPr>
          <a:xfrm>
            <a:off x="6344382" y="1514189"/>
            <a:ext cx="5838940" cy="4571999"/>
          </a:xfrm>
        </p:spPr>
        <p:txBody>
          <a:bodyPr/>
          <a:lstStyle/>
          <a:p>
            <a:r>
              <a:rPr lang="en-GB" b="1" dirty="0">
                <a:latin typeface="Times" panose="02020603050405020304" pitchFamily="18" charset="0"/>
                <a:cs typeface="Times" panose="02020603050405020304" pitchFamily="18" charset="0"/>
              </a:rPr>
              <a:t>Y</a:t>
            </a:r>
            <a:r>
              <a:rPr lang="en-GB" b="1" i="0" dirty="0">
                <a:effectLst/>
                <a:latin typeface="Times" panose="02020603050405020304" pitchFamily="18" charset="0"/>
                <a:cs typeface="Times" panose="02020603050405020304" pitchFamily="18" charset="0"/>
              </a:rPr>
              <a:t>ou worked from the office space </a:t>
            </a:r>
          </a:p>
          <a:p>
            <a:endParaRPr lang="en-GB" dirty="0"/>
          </a:p>
        </p:txBody>
      </p:sp>
      <p:pic>
        <p:nvPicPr>
          <p:cNvPr id="10" name="Picture 9">
            <a:extLst>
              <a:ext uri="{FF2B5EF4-FFF2-40B4-BE49-F238E27FC236}">
                <a16:creationId xmlns:a16="http://schemas.microsoft.com/office/drawing/2014/main" id="{E3CEE2F5-515B-21D0-98CF-98FE9E6ABD1C}"/>
              </a:ext>
            </a:extLst>
          </p:cNvPr>
          <p:cNvPicPr>
            <a:picLocks noChangeAspect="1"/>
          </p:cNvPicPr>
          <p:nvPr/>
        </p:nvPicPr>
        <p:blipFill>
          <a:blip r:embed="Rbd64f791ea664d1a"/>
          <a:stretch>
            <a:fillRect/>
          </a:stretch>
        </p:blipFill>
        <p:spPr>
          <a:xfrm>
            <a:off x="2958900" y="2194015"/>
            <a:ext cx="1877763" cy="1333314"/>
          </a:xfrm>
          <a:prstGeom prst="rect">
            <a:avLst/>
          </a:prstGeom>
        </p:spPr>
      </p:pic>
      <p:pic>
        <p:nvPicPr>
          <p:cNvPr id="14" name="Picture 13">
            <a:extLst>
              <a:ext uri="{FF2B5EF4-FFF2-40B4-BE49-F238E27FC236}">
                <a16:creationId xmlns:a16="http://schemas.microsoft.com/office/drawing/2014/main" id="{D69E1C0C-D53E-8BB7-9349-DF40C4A9CA45}"/>
              </a:ext>
            </a:extLst>
          </p:cNvPr>
          <p:cNvPicPr>
            <a:picLocks noChangeAspect="1"/>
          </p:cNvPicPr>
          <p:nvPr/>
        </p:nvPicPr>
        <p:blipFill>
          <a:blip r:embed="Rd3d6532e64b2439e"/>
          <a:stretch>
            <a:fillRect/>
          </a:stretch>
        </p:blipFill>
        <p:spPr>
          <a:xfrm>
            <a:off x="8154484" y="2091789"/>
            <a:ext cx="2157232" cy="1435540"/>
          </a:xfrm>
          <a:prstGeom prst="rect">
            <a:avLst/>
          </a:prstGeom>
        </p:spPr>
      </p:pic>
      <p:sp>
        <p:nvSpPr>
          <p:cNvPr id="16" name="TextBox 15">
            <a:extLst>
              <a:ext uri="{FF2B5EF4-FFF2-40B4-BE49-F238E27FC236}">
                <a16:creationId xmlns:a16="http://schemas.microsoft.com/office/drawing/2014/main" id="{C30AA305-637C-5382-DF15-1A1B8F1FC27D}"/>
              </a:ext>
            </a:extLst>
          </p:cNvPr>
          <p:cNvSpPr txBox="1"/>
          <p:nvPr/>
        </p:nvSpPr>
        <p:spPr>
          <a:xfrm>
            <a:off x="2122707" y="5900046"/>
            <a:ext cx="6021264"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Times" panose="02020603050405020304" pitchFamily="18" charset="0"/>
                <a:ea typeface="+mn-ea"/>
                <a:cs typeface="Times" panose="02020603050405020304" pitchFamily="18" charset="0"/>
              </a:rPr>
              <a:t>…how did those affect your Professionalism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3E507922-B971-220F-31F8-E392A9B17F9D}"/>
              </a:ext>
            </a:extLst>
          </p:cNvPr>
          <p:cNvPicPr>
            <a:picLocks noChangeAspect="1"/>
          </p:cNvPicPr>
          <p:nvPr/>
        </p:nvPicPr>
        <p:blipFill>
          <a:blip r:embed="R9b6fd5cadcfe4aeb"/>
          <a:stretch>
            <a:fillRect/>
          </a:stretch>
        </p:blipFill>
        <p:spPr>
          <a:xfrm>
            <a:off x="2958048" y="4003992"/>
            <a:ext cx="1878615" cy="1404191"/>
          </a:xfrm>
          <a:prstGeom prst="rect">
            <a:avLst/>
          </a:prstGeom>
        </p:spPr>
      </p:pic>
      <p:pic>
        <p:nvPicPr>
          <p:cNvPr id="20" name="Picture 19">
            <a:extLst>
              <a:ext uri="{FF2B5EF4-FFF2-40B4-BE49-F238E27FC236}">
                <a16:creationId xmlns:a16="http://schemas.microsoft.com/office/drawing/2014/main" id="{E29DF5DF-914A-579F-F81B-2246396C1918}"/>
              </a:ext>
            </a:extLst>
          </p:cNvPr>
          <p:cNvPicPr>
            <a:picLocks noChangeAspect="1"/>
          </p:cNvPicPr>
          <p:nvPr/>
        </p:nvPicPr>
        <p:blipFill>
          <a:blip r:embed="R11959e4cfc5d4761"/>
          <a:stretch>
            <a:fillRect/>
          </a:stretch>
        </p:blipFill>
        <p:spPr>
          <a:xfrm>
            <a:off x="443336" y="2194015"/>
            <a:ext cx="1976487" cy="1333314"/>
          </a:xfrm>
          <a:prstGeom prst="rect">
            <a:avLst/>
          </a:prstGeom>
        </p:spPr>
      </p:pic>
      <p:pic>
        <p:nvPicPr>
          <p:cNvPr id="1026" name="Picture 2" descr="Increase Gender Inclusivity for Women ...">
            <a:extLst>
              <a:ext uri="{FF2B5EF4-FFF2-40B4-BE49-F238E27FC236}">
                <a16:creationId xmlns:a16="http://schemas.microsoft.com/office/drawing/2014/main" id="{75978376-C7C2-A28D-A59A-CAFBE92B561C}"/>
              </a:ext>
            </a:extLst>
          </p:cNvPr>
          <p:cNvPicPr>
            <a:picLocks noChangeAspect="1" noChangeArrowheads="1"/>
          </p:cNvPicPr>
          <p:nvPr/>
        </p:nvPicPr>
        <p:blipFill>
          <a:blip r:embed="R393888247fda4ac1">
            <a:extLst>
              <a:ext uri="{28A0092B-C50C-407E-A947-70E740481C1C}">
                <a14:useLocalDpi xmlns:a14="http://schemas.microsoft.com/office/drawing/2010/main" val="0"/>
              </a:ext>
            </a:extLst>
          </a:blip>
          <a:srcRect/>
          <a:stretch>
            <a:fillRect/>
          </a:stretch>
        </p:blipFill>
        <p:spPr bwMode="auto">
          <a:xfrm>
            <a:off x="443336" y="3893709"/>
            <a:ext cx="1976487" cy="15144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0E39953-C8B1-E194-3A99-0E5368BE2BAA}"/>
              </a:ext>
            </a:extLst>
          </p:cNvPr>
          <p:cNvPicPr>
            <a:picLocks noChangeAspect="1"/>
          </p:cNvPicPr>
          <p:nvPr/>
        </p:nvPicPr>
        <p:blipFill rotWithShape="1">
          <a:blip r:embed="R565bc20ace8f4140"/>
          <a:srcRect r="13855"/>
          <a:stretch/>
        </p:blipFill>
        <p:spPr>
          <a:xfrm>
            <a:off x="8154485" y="3893709"/>
            <a:ext cx="2157231" cy="1514475"/>
          </a:xfrm>
          <a:prstGeom prst="rect">
            <a:avLst/>
          </a:prstGeom>
        </p:spPr>
      </p:pic>
      <p:pic>
        <p:nvPicPr>
          <p:cNvPr id="5" name="Picture 4">
            <a:extLst>
              <a:ext uri="{FF2B5EF4-FFF2-40B4-BE49-F238E27FC236}">
                <a16:creationId xmlns:a16="http://schemas.microsoft.com/office/drawing/2014/main" id="{65FE9832-47F3-379C-9A87-9B561514376F}"/>
              </a:ext>
            </a:extLst>
          </p:cNvPr>
          <p:cNvPicPr>
            <a:picLocks noChangeAspect="1"/>
          </p:cNvPicPr>
          <p:nvPr/>
        </p:nvPicPr>
        <p:blipFill>
          <a:blip r:embed="Rc441f09075874f16"/>
          <a:stretch>
            <a:fillRect/>
          </a:stretch>
        </p:blipFill>
        <p:spPr>
          <a:xfrm>
            <a:off x="9643842" y="221470"/>
            <a:ext cx="2460580" cy="676659"/>
          </a:xfrm>
          <a:prstGeom prst="rect">
            <a:avLst/>
          </a:prstGeom>
        </p:spPr>
      </p:pic>
    </p:spTree>
    <p:extLst>
      <p:ext uri="{BB962C8B-B14F-4D97-AF65-F5344CB8AC3E}">
        <p14:creationId xmlns:p14="http://schemas.microsoft.com/office/powerpoint/2010/main" val="1555872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anim calcmode="lin" valueType="num">
                                      <p:cBhvr additive="base">
                                        <p:cTn id="29"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35001" y="134583"/>
            <a:ext cx="9999085" cy="724399"/>
          </a:xfrm>
        </p:spPr>
        <p:txBody>
          <a:bodyPr/>
          <a:lstStyle/>
          <a:p>
            <a:r>
              <a:rPr lang="fr-FR" b="1" dirty="0"/>
              <a:t>Cadre théorique et conceptuel</a:t>
            </a:r>
          </a:p>
        </p:txBody>
      </p:sp>
      <p:sp>
        <p:nvSpPr>
          <p:cNvPr id="3" name="Espace réservé du contenu 2"/>
          <p:cNvSpPr>
            <a:spLocks noGrp="1"/>
          </p:cNvSpPr>
          <p:nvPr>
            <p:ph idx="1"/>
          </p:nvPr>
        </p:nvSpPr>
        <p:spPr>
          <a:xfrm>
            <a:off x="452581" y="951345"/>
            <a:ext cx="11563927" cy="5745019"/>
          </a:xfrm>
        </p:spPr>
        <p:txBody>
          <a:bodyPr>
            <a:normAutofit lnSpcReduction="10000"/>
          </a:bodyPr>
          <a:lstStyle/>
          <a:p>
            <a:pPr marL="0" indent="0" algn="just">
              <a:buNone/>
            </a:pPr>
            <a:r>
              <a:rPr lang="fr-FR" b="1" dirty="0"/>
              <a:t>Cadre conceptuel</a:t>
            </a:r>
          </a:p>
          <a:p>
            <a:pPr marL="0" indent="0" algn="just">
              <a:buNone/>
            </a:pPr>
            <a:endParaRPr lang="fr-FR" b="1" dirty="0"/>
          </a:p>
          <a:p>
            <a:pPr marL="0" indent="0" algn="just">
              <a:buNone/>
            </a:pPr>
            <a:endParaRPr lang="fr-FR" b="1" dirty="0"/>
          </a:p>
          <a:p>
            <a:pPr marL="0" indent="0" algn="just">
              <a:buNone/>
            </a:pPr>
            <a:endParaRPr lang="fr-FR" b="1" dirty="0"/>
          </a:p>
          <a:p>
            <a:pPr marL="0" indent="0" algn="just">
              <a:buNone/>
            </a:pPr>
            <a:endParaRPr lang="fr-FR" b="1" dirty="0"/>
          </a:p>
          <a:p>
            <a:pPr marL="0" indent="0" algn="just">
              <a:buNone/>
            </a:pPr>
            <a:endParaRPr lang="fr-FR" b="1" dirty="0"/>
          </a:p>
          <a:p>
            <a:pPr marL="0" indent="0" algn="just">
              <a:buNone/>
            </a:pPr>
            <a:endParaRPr lang="fr-FR" b="1" dirty="0"/>
          </a:p>
          <a:p>
            <a:pPr marL="0" indent="0" algn="just">
              <a:buNone/>
            </a:pPr>
            <a:endParaRPr lang="fr-FR" b="1" dirty="0"/>
          </a:p>
          <a:p>
            <a:pPr marL="0" indent="0" algn="just">
              <a:buNone/>
            </a:pPr>
            <a:endParaRPr lang="fr-FR" b="1" dirty="0"/>
          </a:p>
          <a:p>
            <a:pPr marL="0" indent="0" algn="just">
              <a:buNone/>
            </a:pPr>
            <a:r>
              <a:rPr lang="fr-FR" b="1" dirty="0"/>
              <a:t>Les Hypothèses</a:t>
            </a:r>
          </a:p>
          <a:p>
            <a:pPr marL="0" indent="0" algn="just">
              <a:buNone/>
            </a:pPr>
            <a:r>
              <a:rPr lang="fr-FR" dirty="0"/>
              <a:t>Hypothèse 1 : la période de crise favorise l’agilité des entreprises </a:t>
            </a:r>
          </a:p>
          <a:p>
            <a:pPr marL="0" indent="0" algn="just">
              <a:buNone/>
            </a:pPr>
            <a:r>
              <a:rPr lang="fr-FR" dirty="0"/>
              <a:t>Hypothèse 2 : les entreprises africaines traditionnelles (informelles) et de petites tailles sont plus agiles que les entreprises modernes et de grandes tailles.</a:t>
            </a:r>
          </a:p>
          <a:p>
            <a:pPr marL="0" indent="0" algn="just">
              <a:buNone/>
            </a:pPr>
            <a:r>
              <a:rPr lang="fr-FR" dirty="0"/>
              <a:t>Hypothèse 3 : en contexte de crise, l’agilité est une stratégie de performance.</a:t>
            </a:r>
          </a:p>
          <a:p>
            <a:pPr marL="0" indent="0" algn="just">
              <a:buNone/>
            </a:pPr>
            <a:r>
              <a:rPr lang="fr-FR" dirty="0"/>
              <a:t>Hypothèse 4 : les entreprises africaines sont capables de développer des stratégies d’agilité face à la crise.</a:t>
            </a:r>
          </a:p>
          <a:p>
            <a:pPr marL="0" indent="0" algn="just">
              <a:buNone/>
            </a:pPr>
            <a:endParaRPr lang="fr-FR" dirty="0"/>
          </a:p>
          <a:p>
            <a:pPr marL="0" indent="0" algn="just">
              <a:buNone/>
            </a:pPr>
            <a:endParaRPr lang="fr-FR" dirty="0"/>
          </a:p>
        </p:txBody>
      </p:sp>
      <p:sp>
        <p:nvSpPr>
          <p:cNvPr id="4" name="Rectangle 3"/>
          <p:cNvSpPr/>
          <p:nvPr/>
        </p:nvSpPr>
        <p:spPr>
          <a:xfrm>
            <a:off x="738909" y="1551709"/>
            <a:ext cx="2327564" cy="8220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Crise</a:t>
            </a:r>
          </a:p>
        </p:txBody>
      </p:sp>
      <p:sp>
        <p:nvSpPr>
          <p:cNvPr id="5" name="Rectangle 4"/>
          <p:cNvSpPr/>
          <p:nvPr/>
        </p:nvSpPr>
        <p:spPr>
          <a:xfrm>
            <a:off x="4641273" y="1551709"/>
            <a:ext cx="2327564" cy="8220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Agilité de l’entreprise</a:t>
            </a:r>
          </a:p>
        </p:txBody>
      </p:sp>
      <p:sp>
        <p:nvSpPr>
          <p:cNvPr id="6" name="Rectangle 5"/>
          <p:cNvSpPr/>
          <p:nvPr/>
        </p:nvSpPr>
        <p:spPr>
          <a:xfrm>
            <a:off x="8543637" y="1551709"/>
            <a:ext cx="2327564" cy="8220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solidFill>
                  <a:schemeClr val="tx1"/>
                </a:solidFill>
              </a:rPr>
              <a:t>Performance</a:t>
            </a:r>
          </a:p>
        </p:txBody>
      </p:sp>
      <p:sp>
        <p:nvSpPr>
          <p:cNvPr id="7" name="Rectangle 6"/>
          <p:cNvSpPr/>
          <p:nvPr/>
        </p:nvSpPr>
        <p:spPr>
          <a:xfrm>
            <a:off x="738909" y="2766291"/>
            <a:ext cx="2327564" cy="618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COVID-19</a:t>
            </a:r>
          </a:p>
        </p:txBody>
      </p:sp>
      <p:sp>
        <p:nvSpPr>
          <p:cNvPr id="8" name="Rectangle 7"/>
          <p:cNvSpPr/>
          <p:nvPr/>
        </p:nvSpPr>
        <p:spPr>
          <a:xfrm>
            <a:off x="4498109" y="2969488"/>
            <a:ext cx="2327564" cy="6119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Stratégie d’agilité ou de Changement d’activité</a:t>
            </a:r>
          </a:p>
          <a:p>
            <a:pPr algn="ctr"/>
            <a:endParaRPr lang="fr-FR" sz="1400" dirty="0">
              <a:solidFill>
                <a:schemeClr val="tx1"/>
              </a:solidFill>
            </a:endParaRPr>
          </a:p>
        </p:txBody>
      </p:sp>
      <p:sp>
        <p:nvSpPr>
          <p:cNvPr id="9" name="Rectangle 8"/>
          <p:cNvSpPr/>
          <p:nvPr/>
        </p:nvSpPr>
        <p:spPr>
          <a:xfrm>
            <a:off x="8714509" y="2974106"/>
            <a:ext cx="2327564" cy="69734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Amélioration de la performance</a:t>
            </a:r>
          </a:p>
        </p:txBody>
      </p:sp>
      <p:cxnSp>
        <p:nvCxnSpPr>
          <p:cNvPr id="11" name="Connecteur droit avec flèche 10"/>
          <p:cNvCxnSpPr>
            <a:stCxn id="4" idx="3"/>
            <a:endCxn id="5" idx="1"/>
          </p:cNvCxnSpPr>
          <p:nvPr/>
        </p:nvCxnSpPr>
        <p:spPr>
          <a:xfrm>
            <a:off x="3066473" y="1962727"/>
            <a:ext cx="1574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necteur droit avec flèche 12"/>
          <p:cNvCxnSpPr>
            <a:stCxn id="5" idx="3"/>
          </p:cNvCxnSpPr>
          <p:nvPr/>
        </p:nvCxnSpPr>
        <p:spPr>
          <a:xfrm>
            <a:off x="6968837" y="1962727"/>
            <a:ext cx="154709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1736436" y="2373745"/>
            <a:ext cx="0" cy="600364"/>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2341418" y="3247734"/>
            <a:ext cx="21566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V="1">
            <a:off x="6825673" y="3247734"/>
            <a:ext cx="2087418" cy="4618"/>
          </a:xfrm>
          <a:prstGeom prst="line">
            <a:avLst/>
          </a:prstGeom>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4641272" y="3809998"/>
            <a:ext cx="2327565" cy="56341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Type d’entreprise</a:t>
            </a:r>
          </a:p>
        </p:txBody>
      </p:sp>
      <p:cxnSp>
        <p:nvCxnSpPr>
          <p:cNvPr id="26" name="Connecteur droit avec flèche 25"/>
          <p:cNvCxnSpPr>
            <a:stCxn id="23" idx="0"/>
          </p:cNvCxnSpPr>
          <p:nvPr/>
        </p:nvCxnSpPr>
        <p:spPr>
          <a:xfrm flipH="1" flipV="1">
            <a:off x="5805054" y="3454400"/>
            <a:ext cx="1" cy="355598"/>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031835" y="2766291"/>
            <a:ext cx="665019" cy="618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H1</a:t>
            </a:r>
          </a:p>
        </p:txBody>
      </p:sp>
      <p:sp>
        <p:nvSpPr>
          <p:cNvPr id="29" name="Rectangle 28"/>
          <p:cNvSpPr/>
          <p:nvPr/>
        </p:nvSpPr>
        <p:spPr>
          <a:xfrm>
            <a:off x="5861050" y="3410529"/>
            <a:ext cx="665019" cy="3994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H4</a:t>
            </a:r>
          </a:p>
        </p:txBody>
      </p:sp>
      <p:sp>
        <p:nvSpPr>
          <p:cNvPr id="30" name="Rectangle 29"/>
          <p:cNvSpPr/>
          <p:nvPr/>
        </p:nvSpPr>
        <p:spPr>
          <a:xfrm>
            <a:off x="7682348" y="2533648"/>
            <a:ext cx="665019" cy="6188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H3</a:t>
            </a:r>
          </a:p>
        </p:txBody>
      </p:sp>
      <p:sp>
        <p:nvSpPr>
          <p:cNvPr id="31" name="Rectangle 30"/>
          <p:cNvSpPr/>
          <p:nvPr/>
        </p:nvSpPr>
        <p:spPr>
          <a:xfrm>
            <a:off x="5071917" y="3425539"/>
            <a:ext cx="665019" cy="3636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400" dirty="0">
                <a:solidFill>
                  <a:schemeClr val="tx1"/>
                </a:solidFill>
              </a:rPr>
              <a:t>H2</a:t>
            </a:r>
          </a:p>
        </p:txBody>
      </p:sp>
    </p:spTree>
    <p:extLst>
      <p:ext uri="{BB962C8B-B14F-4D97-AF65-F5344CB8AC3E}">
        <p14:creationId xmlns:p14="http://schemas.microsoft.com/office/powerpoint/2010/main" val="37293774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8135" y="160515"/>
            <a:ext cx="8911687" cy="613315"/>
          </a:xfrm>
        </p:spPr>
        <p:txBody>
          <a:bodyPr>
            <a:noAutofit/>
          </a:bodyPr>
          <a:lstStyle/>
          <a:p>
            <a:r>
              <a:rPr lang="fr-FR" b="1" dirty="0">
                <a:latin typeface="+mn-lt"/>
                <a:cs typeface="Times New Roman" panose="02020603050405020304" pitchFamily="18" charset="0"/>
              </a:rPr>
              <a:t>Cadre Méthodologique</a:t>
            </a:r>
          </a:p>
        </p:txBody>
      </p:sp>
      <p:sp>
        <p:nvSpPr>
          <p:cNvPr id="10" name="Espace réservé du contenu 2"/>
          <p:cNvSpPr txBox="1">
            <a:spLocks/>
          </p:cNvSpPr>
          <p:nvPr/>
        </p:nvSpPr>
        <p:spPr>
          <a:xfrm>
            <a:off x="2589212" y="747133"/>
            <a:ext cx="8915400" cy="478494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endParaRPr lang="fr-FR" dirty="0"/>
          </a:p>
          <a:p>
            <a:endParaRPr lang="fr-FR" dirty="0"/>
          </a:p>
          <a:p>
            <a:endParaRPr lang="fr-FR" dirty="0"/>
          </a:p>
        </p:txBody>
      </p:sp>
      <p:sp>
        <p:nvSpPr>
          <p:cNvPr id="4" name="Espace réservé du contenu 3"/>
          <p:cNvSpPr>
            <a:spLocks noGrp="1"/>
          </p:cNvSpPr>
          <p:nvPr>
            <p:ph idx="1"/>
          </p:nvPr>
        </p:nvSpPr>
        <p:spPr>
          <a:xfrm>
            <a:off x="982085" y="895149"/>
            <a:ext cx="10720388" cy="5828923"/>
          </a:xfrm>
        </p:spPr>
        <p:txBody>
          <a:bodyPr>
            <a:normAutofit/>
          </a:bodyPr>
          <a:lstStyle/>
          <a:p>
            <a:pPr marL="0" indent="0">
              <a:buNone/>
            </a:pPr>
            <a:r>
              <a:rPr lang="fr-FR" b="1" dirty="0"/>
              <a:t>Echantillonnage</a:t>
            </a:r>
          </a:p>
          <a:p>
            <a:pPr marL="0" indent="0" algn="just">
              <a:buNone/>
            </a:pPr>
            <a:endParaRPr lang="fr-FR" sz="800" dirty="0"/>
          </a:p>
          <a:p>
            <a:pPr marL="0" indent="0" algn="just">
              <a:buNone/>
            </a:pPr>
            <a:r>
              <a:rPr lang="fr-FR" dirty="0"/>
              <a:t>Considérant l’objet de l’étude, à savoir apprécier l’agilité des entreprise des entreprises africaines en période de crise, nous avons comme l’indique </a:t>
            </a:r>
            <a:r>
              <a:rPr lang="fr-FR" dirty="0" err="1"/>
              <a:t>Biwolé</a:t>
            </a:r>
            <a:r>
              <a:rPr lang="fr-FR" dirty="0"/>
              <a:t> et Causse (2022) considérée que l’économie africaine est composée d’entreprises africaines modernes (enregistrées) et d’entreprise africaines traditionnelles (informelles, non enregistrées relevant du régime fiscale de l’impôt libératoire).</a:t>
            </a:r>
          </a:p>
          <a:p>
            <a:pPr marL="0" indent="0" algn="just">
              <a:buNone/>
            </a:pPr>
            <a:endParaRPr lang="fr-FR" sz="800" dirty="0"/>
          </a:p>
          <a:p>
            <a:pPr marL="0" indent="0" algn="just">
              <a:buNone/>
            </a:pPr>
            <a:r>
              <a:rPr lang="fr-FR" dirty="0"/>
              <a:t>La construction de notre échantillon est en cohérence avec les données du deuxième Recensement Général des Entreprises (RGE) réalisé en 2016 par l’Institut National de la Statistique (INS) qui montrent qu’il y a plus d’entreprises informelles que des entreprises formelles.</a:t>
            </a:r>
          </a:p>
          <a:p>
            <a:pPr marL="0" indent="0" algn="just">
              <a:buNone/>
            </a:pPr>
            <a:r>
              <a:rPr lang="fr-FR" b="1" dirty="0"/>
              <a:t>Composition</a:t>
            </a:r>
          </a:p>
          <a:p>
            <a:pPr marL="0" indent="0" algn="just">
              <a:buNone/>
            </a:pPr>
            <a:r>
              <a:rPr lang="fr-FR" dirty="0"/>
              <a:t>Notre étude empirique porte sur 164 entreprises localisées au Cameroun. </a:t>
            </a:r>
          </a:p>
          <a:p>
            <a:pPr marL="0" indent="0" algn="just">
              <a:buNone/>
            </a:pPr>
            <a:r>
              <a:rPr lang="fr-FR" dirty="0"/>
              <a:t>Entreprises africaines modernes (formelles, enregistrés) : (N = 53)</a:t>
            </a:r>
          </a:p>
          <a:p>
            <a:pPr marL="0" indent="0" algn="just">
              <a:buNone/>
            </a:pPr>
            <a:r>
              <a:rPr lang="fr-FR" dirty="0"/>
              <a:t>Entreprises africaines traditionnelles (informelles, non enregistrées, relevant de système fiscal de l’impôt libératoire) : (N = 111)</a:t>
            </a:r>
          </a:p>
          <a:p>
            <a:pPr marL="0" indent="0" algn="just">
              <a:buNone/>
            </a:pPr>
            <a:endParaRPr lang="fr-FR" dirty="0"/>
          </a:p>
          <a:p>
            <a:pPr marL="0" indent="0" algn="just">
              <a:buNone/>
            </a:pPr>
            <a:endParaRPr lang="fr-FR" dirty="0"/>
          </a:p>
        </p:txBody>
      </p:sp>
    </p:spTree>
    <p:extLst>
      <p:ext uri="{BB962C8B-B14F-4D97-AF65-F5344CB8AC3E}">
        <p14:creationId xmlns:p14="http://schemas.microsoft.com/office/powerpoint/2010/main" val="29770530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8136" y="160515"/>
            <a:ext cx="5504764" cy="613315"/>
          </a:xfrm>
        </p:spPr>
        <p:txBody>
          <a:bodyPr>
            <a:normAutofit fontScale="90000"/>
          </a:bodyPr>
          <a:lstStyle/>
          <a:p>
            <a:r>
              <a:rPr lang="fr-FR" b="1" dirty="0">
                <a:latin typeface="+mn-lt"/>
                <a:cs typeface="Times New Roman" panose="02020603050405020304" pitchFamily="18" charset="0"/>
              </a:rPr>
              <a:t>Principaux résultats</a:t>
            </a:r>
          </a:p>
        </p:txBody>
      </p:sp>
      <p:sp>
        <p:nvSpPr>
          <p:cNvPr id="4" name="Espace réservé du contenu 3"/>
          <p:cNvSpPr>
            <a:spLocks noGrp="1"/>
          </p:cNvSpPr>
          <p:nvPr>
            <p:ph idx="1"/>
          </p:nvPr>
        </p:nvSpPr>
        <p:spPr>
          <a:xfrm>
            <a:off x="982084" y="773830"/>
            <a:ext cx="5160097" cy="5797843"/>
          </a:xfrm>
        </p:spPr>
        <p:txBody>
          <a:bodyPr/>
          <a:lstStyle/>
          <a:p>
            <a:pPr marL="0" indent="0">
              <a:buNone/>
            </a:pPr>
            <a:r>
              <a:rPr lang="fr-FR" b="1" dirty="0"/>
              <a:t>Agilité des entreprises en contexte de crise</a:t>
            </a:r>
          </a:p>
          <a:p>
            <a:pPr marL="0" indent="0" algn="just">
              <a:buNone/>
            </a:pPr>
            <a:r>
              <a:rPr lang="fr-FR" dirty="0"/>
              <a:t>L’hypothèse 1 soutient que la crise favorise l’agilité des entreprisse en Afrique. </a:t>
            </a:r>
          </a:p>
          <a:p>
            <a:pPr marL="0" indent="0" algn="just">
              <a:buNone/>
            </a:pPr>
            <a:r>
              <a:rPr lang="fr-FR" b="1" dirty="0"/>
              <a:t>Test </a:t>
            </a:r>
            <a:r>
              <a:rPr lang="fr-FR" b="1" dirty="0" err="1"/>
              <a:t>univarié</a:t>
            </a:r>
            <a:r>
              <a:rPr lang="fr-FR" b="1" dirty="0"/>
              <a:t> : statistiques descriptive</a:t>
            </a:r>
          </a:p>
        </p:txBody>
      </p:sp>
      <p:graphicFrame>
        <p:nvGraphicFramePr>
          <p:cNvPr id="3" name="Tableau 2"/>
          <p:cNvGraphicFramePr>
            <a:graphicFrameLocks noGrp="1"/>
          </p:cNvGraphicFramePr>
          <p:nvPr>
            <p:extLst>
              <p:ext uri="{D42A27DB-BD31-4B8C-83A1-F6EECF244321}">
                <p14:modId xmlns:p14="http://schemas.microsoft.com/office/powerpoint/2010/main" val="2277242016"/>
              </p:ext>
            </p:extLst>
          </p:nvPr>
        </p:nvGraphicFramePr>
        <p:xfrm>
          <a:off x="1158135" y="2152070"/>
          <a:ext cx="4734665" cy="2295729"/>
        </p:xfrm>
        <a:graphic>
          <a:graphicData uri="http://schemas.openxmlformats.org/drawingml/2006/table">
            <a:tbl>
              <a:tblPr firstRow="1" firstCol="1" bandRow="1">
                <a:tableStyleId>{5C22544A-7EE6-4342-B048-85BDC9FD1C3A}</a:tableStyleId>
              </a:tblPr>
              <a:tblGrid>
                <a:gridCol w="1648623">
                  <a:extLst>
                    <a:ext uri="{9D8B030D-6E8A-4147-A177-3AD203B41FA5}">
                      <a16:colId xmlns:a16="http://schemas.microsoft.com/office/drawing/2014/main" val="20000"/>
                    </a:ext>
                  </a:extLst>
                </a:gridCol>
                <a:gridCol w="1543021">
                  <a:extLst>
                    <a:ext uri="{9D8B030D-6E8A-4147-A177-3AD203B41FA5}">
                      <a16:colId xmlns:a16="http://schemas.microsoft.com/office/drawing/2014/main" val="20001"/>
                    </a:ext>
                  </a:extLst>
                </a:gridCol>
                <a:gridCol w="1543021">
                  <a:extLst>
                    <a:ext uri="{9D8B030D-6E8A-4147-A177-3AD203B41FA5}">
                      <a16:colId xmlns:a16="http://schemas.microsoft.com/office/drawing/2014/main" val="20002"/>
                    </a:ext>
                  </a:extLst>
                </a:gridCol>
              </a:tblGrid>
              <a:tr h="1088727">
                <a:tc>
                  <a:txBody>
                    <a:bodyPr/>
                    <a:lstStyle/>
                    <a:p>
                      <a:pPr>
                        <a:lnSpc>
                          <a:spcPct val="107000"/>
                        </a:lnSpc>
                        <a:spcAft>
                          <a:spcPts val="0"/>
                        </a:spcAft>
                      </a:pPr>
                      <a:r>
                        <a:rPr lang="fr-FR" sz="1200" dirty="0">
                          <a:effectLst/>
                        </a:rPr>
                        <a:t>Changement d'activité</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200">
                          <a:effectLst/>
                        </a:rPr>
                        <a:t>Nombre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200" dirty="0">
                          <a:effectLst/>
                        </a:rPr>
                        <a: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402334">
                <a:tc>
                  <a:txBody>
                    <a:bodyPr/>
                    <a:lstStyle/>
                    <a:p>
                      <a:pPr>
                        <a:lnSpc>
                          <a:spcPct val="107000"/>
                        </a:lnSpc>
                        <a:spcAft>
                          <a:spcPts val="0"/>
                        </a:spcAft>
                      </a:pPr>
                      <a:r>
                        <a:rPr lang="fr-FR" sz="1200">
                          <a:effectLst/>
                        </a:rPr>
                        <a:t>Oui</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200" dirty="0">
                          <a:effectLst/>
                        </a:rPr>
                        <a:t>60</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200">
                          <a:effectLst/>
                        </a:rPr>
                        <a:t>36,59%</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402334">
                <a:tc>
                  <a:txBody>
                    <a:bodyPr/>
                    <a:lstStyle/>
                    <a:p>
                      <a:pPr>
                        <a:lnSpc>
                          <a:spcPct val="107000"/>
                        </a:lnSpc>
                        <a:spcAft>
                          <a:spcPts val="0"/>
                        </a:spcAft>
                      </a:pPr>
                      <a:r>
                        <a:rPr lang="fr-FR" sz="1200">
                          <a:effectLst/>
                        </a:rPr>
                        <a:t>Non</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200">
                          <a:effectLst/>
                        </a:rPr>
                        <a:t>104</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200" dirty="0">
                          <a:effectLst/>
                        </a:rPr>
                        <a:t>63,41%</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2"/>
                  </a:ext>
                </a:extLst>
              </a:tr>
              <a:tr h="402334">
                <a:tc>
                  <a:txBody>
                    <a:bodyPr/>
                    <a:lstStyle/>
                    <a:p>
                      <a:pPr>
                        <a:lnSpc>
                          <a:spcPct val="107000"/>
                        </a:lnSpc>
                        <a:spcAft>
                          <a:spcPts val="0"/>
                        </a:spcAft>
                      </a:pPr>
                      <a:r>
                        <a:rPr lang="fr-FR" sz="1200">
                          <a:effectLst/>
                        </a:rPr>
                        <a:t>Total</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200" dirty="0">
                          <a:effectLst/>
                        </a:rPr>
                        <a:t>164</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FR" sz="1200" dirty="0">
                          <a:effectLst/>
                        </a:rPr>
                        <a:t>100,00%</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3"/>
                  </a:ext>
                </a:extLst>
              </a:tr>
            </a:tbl>
          </a:graphicData>
        </a:graphic>
      </p:graphicFrame>
      <mc:AlternateContent xmlns:mc="http://schemas.openxmlformats.org/markup-compatibility/2006" xmlns:a14="http://schemas.microsoft.com/office/drawing/2010/main">
        <mc:Choice Requires="a14">
          <p:sp>
            <p:nvSpPr>
              <p:cNvPr id="8" name="Espace réservé du contenu 3"/>
              <p:cNvSpPr txBox="1">
                <a:spLocks/>
              </p:cNvSpPr>
              <p:nvPr/>
            </p:nvSpPr>
            <p:spPr>
              <a:xfrm>
                <a:off x="6142182" y="246878"/>
                <a:ext cx="5945430" cy="6324795"/>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lgn="just">
                  <a:buNone/>
                </a:pPr>
                <a:r>
                  <a:rPr lang="fr-FR" b="1" dirty="0"/>
                  <a:t>Test économétrique</a:t>
                </a:r>
              </a:p>
              <a:p>
                <a:pPr marL="0" indent="0" algn="just">
                  <a:buNone/>
                </a:pPr>
                <a:r>
                  <a:rPr lang="fr-FR" dirty="0"/>
                  <a:t>Nous avons utilisé un modèle </a:t>
                </a:r>
                <a:r>
                  <a:rPr lang="fr-FR" dirty="0" err="1"/>
                  <a:t>probit</a:t>
                </a:r>
                <a:r>
                  <a:rPr lang="fr-FR" dirty="0"/>
                  <a:t> pour estimer les paramètres de la spécification économétrique de l’agilité à travers l’équation suivante : </a:t>
                </a:r>
              </a:p>
              <a:p>
                <a:pPr marL="0" indent="0" algn="just">
                  <a:buNone/>
                </a:pPr>
                <a14:m>
                  <m:oMathPara xmlns:m="http://schemas.openxmlformats.org/officeDocument/2006/math">
                    <m:oMathParaPr>
                      <m:jc m:val="centerGroup"/>
                    </m:oMathParaPr>
                    <m:oMath xmlns:m="http://schemas.openxmlformats.org/officeDocument/2006/math">
                      <m:r>
                        <a:rPr lang="fr-FR" i="1">
                          <a:latin typeface="Cambria Math" panose="02040503050406030204" pitchFamily="18" charset="0"/>
                        </a:rPr>
                        <m:t> </m:t>
                      </m:r>
                      <m:sSub>
                        <m:sSubPr>
                          <m:ctrlPr>
                            <a:rPr lang="fr-FR" i="1">
                              <a:latin typeface="Cambria Math" panose="02040503050406030204" pitchFamily="18" charset="0"/>
                            </a:rPr>
                          </m:ctrlPr>
                        </m:sSubPr>
                        <m:e>
                          <m:r>
                            <a:rPr lang="fr-FR" i="1">
                              <a:latin typeface="Cambria Math" panose="02040503050406030204" pitchFamily="18" charset="0"/>
                            </a:rPr>
                            <m:t>𝐴𝑔𝑖𝑙𝑖𝑡</m:t>
                          </m:r>
                          <m:r>
                            <a:rPr lang="fr-FR" i="1">
                              <a:latin typeface="Cambria Math" panose="02040503050406030204" pitchFamily="18" charset="0"/>
                            </a:rPr>
                            <m:t>é</m:t>
                          </m:r>
                        </m:e>
                        <m:sub>
                          <m:r>
                            <a:rPr lang="fr-FR" i="1">
                              <a:latin typeface="Cambria Math" panose="02040503050406030204" pitchFamily="18" charset="0"/>
                            </a:rPr>
                            <m:t>𝑖</m:t>
                          </m:r>
                        </m:sub>
                      </m:sSub>
                      <m:r>
                        <a:rPr lang="fr-FR">
                          <a:latin typeface="Cambria Math" panose="02040503050406030204" pitchFamily="18" charset="0"/>
                        </a:rPr>
                        <m:t>=</m:t>
                      </m:r>
                      <m:sSub>
                        <m:sSubPr>
                          <m:ctrlPr>
                            <a:rPr lang="fr-FR" i="1">
                              <a:latin typeface="Cambria Math" panose="02040503050406030204" pitchFamily="18" charset="0"/>
                            </a:rPr>
                          </m:ctrlPr>
                        </m:sSubPr>
                        <m:e>
                          <m:r>
                            <a:rPr lang="fr-FR">
                              <a:latin typeface="Cambria Math" panose="02040503050406030204" pitchFamily="18" charset="0"/>
                            </a:rPr>
                            <m:t> </m:t>
                          </m:r>
                          <m:r>
                            <a:rPr lang="fr-FR" i="1">
                              <a:latin typeface="Cambria Math" panose="02040503050406030204" pitchFamily="18" charset="0"/>
                            </a:rPr>
                            <m:t>𝛼</m:t>
                          </m:r>
                        </m:e>
                        <m:sub>
                          <m:r>
                            <a:rPr lang="fr-FR" i="1">
                              <a:latin typeface="Cambria Math" panose="02040503050406030204" pitchFamily="18" charset="0"/>
                            </a:rPr>
                            <m:t>𝑖</m:t>
                          </m:r>
                        </m:sub>
                      </m:sSub>
                      <m:r>
                        <a:rPr lang="fr-FR">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𝛽</m:t>
                          </m:r>
                        </m:e>
                        <m:sub>
                          <m:r>
                            <m:rPr>
                              <m:sty m:val="p"/>
                            </m:rPr>
                            <a:rPr lang="fr-FR">
                              <a:latin typeface="Cambria Math" panose="02040503050406030204" pitchFamily="18" charset="0"/>
                            </a:rPr>
                            <m:t>i</m:t>
                          </m:r>
                        </m:sub>
                      </m:sSub>
                      <m:sSub>
                        <m:sSubPr>
                          <m:ctrlPr>
                            <a:rPr lang="fr-FR" i="1">
                              <a:latin typeface="Cambria Math" panose="02040503050406030204" pitchFamily="18" charset="0"/>
                            </a:rPr>
                          </m:ctrlPr>
                        </m:sSubPr>
                        <m:e>
                          <m:r>
                            <a:rPr lang="fr-FR" i="1">
                              <a:latin typeface="Cambria Math" panose="02040503050406030204" pitchFamily="18" charset="0"/>
                            </a:rPr>
                            <m:t>𝑋</m:t>
                          </m:r>
                        </m:e>
                        <m:sub>
                          <m:r>
                            <a:rPr lang="fr-FR" i="1">
                              <a:latin typeface="Cambria Math" panose="02040503050406030204" pitchFamily="18" charset="0"/>
                            </a:rPr>
                            <m:t>𝑖</m:t>
                          </m:r>
                        </m:sub>
                      </m:sSub>
                      <m:r>
                        <a:rPr lang="fr-FR" i="1">
                          <a:latin typeface="Cambria Math" panose="02040503050406030204" pitchFamily="18" charset="0"/>
                        </a:rPr>
                        <m:t>+</m:t>
                      </m:r>
                      <m:sSub>
                        <m:sSubPr>
                          <m:ctrlPr>
                            <a:rPr lang="fr-FR" i="1">
                              <a:latin typeface="Cambria Math" panose="02040503050406030204" pitchFamily="18" charset="0"/>
                            </a:rPr>
                          </m:ctrlPr>
                        </m:sSubPr>
                        <m:e>
                          <m:r>
                            <a:rPr lang="fr-FR" i="1">
                              <a:latin typeface="Cambria Math" panose="02040503050406030204" pitchFamily="18" charset="0"/>
                            </a:rPr>
                            <m:t>𝜀</m:t>
                          </m:r>
                        </m:e>
                        <m:sub>
                          <m:r>
                            <a:rPr lang="fr-FR" i="1">
                              <a:latin typeface="Cambria Math" panose="02040503050406030204" pitchFamily="18" charset="0"/>
                            </a:rPr>
                            <m:t>𝑖</m:t>
                          </m:r>
                        </m:sub>
                      </m:sSub>
                      <m:r>
                        <a:rPr lang="fr-FR">
                          <a:latin typeface="Cambria Math" panose="02040503050406030204" pitchFamily="18" charset="0"/>
                        </a:rPr>
                        <m:t>                               (1) </m:t>
                      </m:r>
                    </m:oMath>
                  </m:oMathPara>
                </a14:m>
                <a:endParaRPr lang="fr-FR" dirty="0"/>
              </a:p>
              <a:p>
                <a:pPr marL="0" indent="0" algn="just">
                  <a:buNone/>
                </a:pPr>
                <a:r>
                  <a:rPr lang="fr-FR" dirty="0"/>
                  <a:t>Il ressort en effet, que :</a:t>
                </a:r>
              </a:p>
              <a:p>
                <a:pPr marL="0" indent="0" algn="just">
                  <a:buNone/>
                </a:pPr>
                <a:r>
                  <a:rPr lang="fr-FR" dirty="0"/>
                  <a:t>1/ les caractéristiques majeures des entreprises africaines traditionnelles sont les déterminants majeurs du changement d’activité ou d’agilité en période de crise. En effet, le fait d’appartenir au régime fiscal de l’impôt libératoire et d’être de petite taille (moins de 5 employés) influence significativement et respectivement à 5% et à1% le changement d’activité. </a:t>
                </a:r>
              </a:p>
              <a:p>
                <a:pPr marL="0" indent="0" algn="just">
                  <a:buNone/>
                </a:pPr>
                <a:r>
                  <a:rPr lang="fr-FR" dirty="0"/>
                  <a:t>2/ </a:t>
                </a:r>
                <a:r>
                  <a:rPr lang="fr-FR" b="1" dirty="0"/>
                  <a:t>Ce résultat confirme l’hypothèse 1 selon laquelle, en période de crise, les entreprises africaines traditionnelles sont plus agiles que les entreprises africaines modernes.</a:t>
                </a:r>
              </a:p>
            </p:txBody>
          </p:sp>
        </mc:Choice>
        <mc:Fallback xmlns="">
          <p:sp>
            <p:nvSpPr>
              <p:cNvPr id="8" name="Espace réservé du contenu 3"/>
              <p:cNvSpPr txBox="1">
                <a:spLocks noRot="1" noChangeAspect="1" noMove="1" noResize="1" noEditPoints="1" noAdjustHandles="1" noChangeArrowheads="1" noChangeShapeType="1" noTextEdit="1"/>
              </p:cNvSpPr>
              <p:nvPr/>
            </p:nvSpPr>
            <p:spPr>
              <a:xfrm>
                <a:off x="6142182" y="246878"/>
                <a:ext cx="5945430" cy="6324795"/>
              </a:xfrm>
              <a:prstGeom prst="rect">
                <a:avLst/>
              </a:prstGeom>
              <a:blipFill rotWithShape="0">
                <a:blip r:embed="Ra219d665ac834d57"/>
                <a:stretch>
                  <a:fillRect l="-923" t="-482" r="-821"/>
                </a:stretch>
              </a:blipFill>
            </p:spPr>
            <p:txBody>
              <a:bodyPr/>
              <a:lstStyle/>
              <a:p>
                <a:r>
                  <a:rPr lang="fr-FR">
                    <a:noFill/>
                  </a:rPr>
                  <a:t> </a:t>
                </a:r>
              </a:p>
            </p:txBody>
          </p:sp>
        </mc:Fallback>
      </mc:AlternateContent>
      <p:sp>
        <p:nvSpPr>
          <p:cNvPr id="5" name="Rectangle 4"/>
          <p:cNvSpPr/>
          <p:nvPr/>
        </p:nvSpPr>
        <p:spPr>
          <a:xfrm>
            <a:off x="982084" y="4817347"/>
            <a:ext cx="4866265" cy="1477328"/>
          </a:xfrm>
          <a:prstGeom prst="rect">
            <a:avLst/>
          </a:prstGeom>
        </p:spPr>
        <p:txBody>
          <a:bodyPr wrap="square">
            <a:spAutoFit/>
          </a:bodyPr>
          <a:lstStyle/>
          <a:p>
            <a:pPr algn="just"/>
            <a:r>
              <a:rPr lang="fr-FR" dirty="0"/>
              <a:t>Ainsi, les données ci-dessous confirment cette hypothèse. Le contexte crise est un accélérateur de changement. Il s’agit pour toutes les catégories d’entreprises d’une stratégie de survie et de résilience.</a:t>
            </a:r>
          </a:p>
        </p:txBody>
      </p:sp>
    </p:spTree>
    <p:extLst>
      <p:ext uri="{BB962C8B-B14F-4D97-AF65-F5344CB8AC3E}">
        <p14:creationId xmlns:p14="http://schemas.microsoft.com/office/powerpoint/2010/main" val="25411122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8136" y="160515"/>
            <a:ext cx="5021284" cy="613315"/>
          </a:xfrm>
        </p:spPr>
        <p:txBody>
          <a:bodyPr>
            <a:normAutofit fontScale="90000"/>
          </a:bodyPr>
          <a:lstStyle/>
          <a:p>
            <a:r>
              <a:rPr lang="fr-FR" b="1" dirty="0">
                <a:latin typeface="+mn-lt"/>
                <a:cs typeface="Times New Roman" panose="02020603050405020304" pitchFamily="18" charset="0"/>
              </a:rPr>
              <a:t>Principaux résultats</a:t>
            </a:r>
          </a:p>
        </p:txBody>
      </p:sp>
      <p:sp>
        <p:nvSpPr>
          <p:cNvPr id="8" name="Espace réservé du contenu 3"/>
          <p:cNvSpPr txBox="1">
            <a:spLocks/>
          </p:cNvSpPr>
          <p:nvPr/>
        </p:nvSpPr>
        <p:spPr>
          <a:xfrm>
            <a:off x="822070" y="943276"/>
            <a:ext cx="5840829" cy="5914724"/>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fr-FR" b="1" dirty="0"/>
              <a:t>Statut fiscal et agilité des entreprises africaines</a:t>
            </a:r>
            <a:endParaRPr lang="fr-FR" dirty="0"/>
          </a:p>
          <a:p>
            <a:pPr marL="0" indent="0" algn="just">
              <a:buNone/>
            </a:pPr>
            <a:r>
              <a:rPr lang="fr-FR" dirty="0"/>
              <a:t>L’hypothèse 2 postule que les entreprises africaines traditionnelles sont plus agiles que les entreprises modernes pour ce faire, nous avons effectués les tests statistiques.</a:t>
            </a:r>
          </a:p>
          <a:p>
            <a:pPr marL="0" indent="0" algn="just">
              <a:buNone/>
            </a:pPr>
            <a:r>
              <a:rPr lang="fr-FR" b="1" dirty="0"/>
              <a:t>Test </a:t>
            </a:r>
            <a:r>
              <a:rPr lang="fr-FR" b="1" dirty="0" err="1"/>
              <a:t>bivarié</a:t>
            </a:r>
            <a:r>
              <a:rPr lang="fr-FR" b="1" dirty="0"/>
              <a:t> : test de corrélation</a:t>
            </a:r>
          </a:p>
          <a:p>
            <a:pPr marL="0" indent="0" algn="just">
              <a:buNone/>
            </a:pPr>
            <a:endParaRPr lang="fr-FR" dirty="0"/>
          </a:p>
          <a:p>
            <a:pPr marL="0" indent="0" algn="just">
              <a:buNone/>
            </a:pPr>
            <a:endParaRPr lang="fr-FR" dirty="0"/>
          </a:p>
          <a:p>
            <a:pPr marL="0" indent="0" algn="just">
              <a:buNone/>
            </a:pPr>
            <a:endParaRPr lang="fr-FR" dirty="0"/>
          </a:p>
          <a:p>
            <a:pPr marL="0" indent="0" algn="just">
              <a:buNone/>
            </a:pPr>
            <a:endParaRPr lang="fr-FR" dirty="0"/>
          </a:p>
          <a:p>
            <a:pPr marL="0" indent="0" algn="just">
              <a:buNone/>
            </a:pPr>
            <a:endParaRPr lang="fr-FR" dirty="0"/>
          </a:p>
          <a:p>
            <a:pPr marL="0" indent="0" algn="just">
              <a:buNone/>
            </a:pPr>
            <a:endParaRPr lang="fr-FR" dirty="0"/>
          </a:p>
          <a:p>
            <a:pPr marL="0" indent="0" algn="just">
              <a:buNone/>
            </a:pPr>
            <a:endParaRPr lang="fr-FR" dirty="0"/>
          </a:p>
          <a:p>
            <a:pPr marL="0" indent="0" algn="just">
              <a:buNone/>
            </a:pPr>
            <a:r>
              <a:rPr lang="fr-FR" dirty="0">
                <a:latin typeface="+mj-lt"/>
                <a:ea typeface="Calibri" panose="020F0502020204030204" pitchFamily="34" charset="0"/>
              </a:rPr>
              <a:t>Le test de Khi 2 montre qu’il y a un lien positif et significatif entre le fait d’être une entreprise informelle et le changement d’activité en période de crise. Ce résultat confirme que l’entreprise africaine traditionnelle est plus agile que l’entreprise africaine moderne. </a:t>
            </a:r>
            <a:endParaRPr lang="fr-FR" dirty="0">
              <a:latin typeface="+mj-lt"/>
            </a:endParaRPr>
          </a:p>
          <a:p>
            <a:pPr marL="0" indent="0" algn="just">
              <a:buNone/>
            </a:pPr>
            <a:endParaRPr lang="fr-FR" dirty="0"/>
          </a:p>
          <a:p>
            <a:pPr marL="0" indent="0" algn="just">
              <a:buNone/>
            </a:pPr>
            <a:endParaRPr lang="fr-FR" dirty="0"/>
          </a:p>
        </p:txBody>
      </p:sp>
      <p:graphicFrame>
        <p:nvGraphicFramePr>
          <p:cNvPr id="6" name="Tableau 5"/>
          <p:cNvGraphicFramePr>
            <a:graphicFrameLocks noGrp="1"/>
          </p:cNvGraphicFramePr>
          <p:nvPr>
            <p:extLst>
              <p:ext uri="{D42A27DB-BD31-4B8C-83A1-F6EECF244321}">
                <p14:modId xmlns:p14="http://schemas.microsoft.com/office/powerpoint/2010/main" val="296965012"/>
              </p:ext>
            </p:extLst>
          </p:nvPr>
        </p:nvGraphicFramePr>
        <p:xfrm>
          <a:off x="890385" y="2745632"/>
          <a:ext cx="5664419" cy="2177001"/>
        </p:xfrm>
        <a:graphic>
          <a:graphicData uri="http://schemas.openxmlformats.org/drawingml/2006/table">
            <a:tbl>
              <a:tblPr firstRow="1" firstCol="1" bandRow="1">
                <a:tableStyleId>{5C22544A-7EE6-4342-B048-85BDC9FD1C3A}</a:tableStyleId>
              </a:tblPr>
              <a:tblGrid>
                <a:gridCol w="1577655">
                  <a:extLst>
                    <a:ext uri="{9D8B030D-6E8A-4147-A177-3AD203B41FA5}">
                      <a16:colId xmlns:a16="http://schemas.microsoft.com/office/drawing/2014/main" val="20000"/>
                    </a:ext>
                  </a:extLst>
                </a:gridCol>
                <a:gridCol w="1523857">
                  <a:extLst>
                    <a:ext uri="{9D8B030D-6E8A-4147-A177-3AD203B41FA5}">
                      <a16:colId xmlns:a16="http://schemas.microsoft.com/office/drawing/2014/main" val="20001"/>
                    </a:ext>
                  </a:extLst>
                </a:gridCol>
                <a:gridCol w="1487575">
                  <a:extLst>
                    <a:ext uri="{9D8B030D-6E8A-4147-A177-3AD203B41FA5}">
                      <a16:colId xmlns:a16="http://schemas.microsoft.com/office/drawing/2014/main" val="20002"/>
                    </a:ext>
                  </a:extLst>
                </a:gridCol>
                <a:gridCol w="1075332">
                  <a:extLst>
                    <a:ext uri="{9D8B030D-6E8A-4147-A177-3AD203B41FA5}">
                      <a16:colId xmlns:a16="http://schemas.microsoft.com/office/drawing/2014/main" val="20003"/>
                    </a:ext>
                  </a:extLst>
                </a:gridCol>
              </a:tblGrid>
              <a:tr h="822931">
                <a:tc>
                  <a:txBody>
                    <a:bodyPr/>
                    <a:lstStyle/>
                    <a:p>
                      <a:pPr algn="just">
                        <a:lnSpc>
                          <a:spcPct val="107000"/>
                        </a:lnSpc>
                        <a:spcAft>
                          <a:spcPts val="800"/>
                        </a:spcAft>
                      </a:pPr>
                      <a:r>
                        <a:rPr lang="fr-FR" sz="1200" dirty="0">
                          <a:effectLst/>
                        </a:rPr>
                        <a:t>Changement d'activité</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7000"/>
                        </a:lnSpc>
                        <a:spcAft>
                          <a:spcPts val="800"/>
                        </a:spcAft>
                      </a:pPr>
                      <a:r>
                        <a:rPr lang="fr-FR" sz="1200" dirty="0">
                          <a:effectLst/>
                        </a:rPr>
                        <a:t>Entreprise moderne</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7000"/>
                        </a:lnSpc>
                        <a:spcAft>
                          <a:spcPts val="800"/>
                        </a:spcAft>
                      </a:pPr>
                      <a:r>
                        <a:rPr lang="fr-FR" sz="1200">
                          <a:effectLst/>
                        </a:rPr>
                        <a:t>Entreprise traditionnelle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just">
                        <a:lnSpc>
                          <a:spcPct val="107000"/>
                        </a:lnSpc>
                        <a:spcAft>
                          <a:spcPts val="800"/>
                        </a:spcAft>
                      </a:pPr>
                      <a:r>
                        <a:rPr lang="fr-FR" sz="1200">
                          <a:effectLst/>
                        </a:rPr>
                        <a:t>Total</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277952">
                <a:tc>
                  <a:txBody>
                    <a:bodyPr/>
                    <a:lstStyle/>
                    <a:p>
                      <a:pPr algn="just">
                        <a:lnSpc>
                          <a:spcPct val="107000"/>
                        </a:lnSpc>
                        <a:spcAft>
                          <a:spcPts val="800"/>
                        </a:spcAft>
                      </a:pPr>
                      <a:r>
                        <a:rPr lang="fr-FR" sz="1200">
                          <a:effectLst/>
                        </a:rPr>
                        <a:t>Non</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fr-FR" sz="1200">
                          <a:effectLst/>
                        </a:rPr>
                        <a:t>51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fr-FR" sz="1200">
                          <a:effectLst/>
                        </a:rPr>
                        <a:t>53</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fr-FR" sz="1200" dirty="0">
                          <a:effectLst/>
                        </a:rPr>
                        <a:t>104</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1"/>
                  </a:ext>
                </a:extLst>
              </a:tr>
              <a:tr h="277952">
                <a:tc>
                  <a:txBody>
                    <a:bodyPr/>
                    <a:lstStyle/>
                    <a:p>
                      <a:pPr algn="just">
                        <a:lnSpc>
                          <a:spcPct val="107000"/>
                        </a:lnSpc>
                        <a:spcAft>
                          <a:spcPts val="800"/>
                        </a:spcAft>
                      </a:pPr>
                      <a:r>
                        <a:rPr lang="fr-FR" sz="1200">
                          <a:effectLst/>
                        </a:rPr>
                        <a:t>Oui</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fr-FR" sz="1200">
                          <a:effectLst/>
                        </a:rPr>
                        <a:t>17</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fr-FR" sz="1200">
                          <a:effectLst/>
                        </a:rPr>
                        <a:t>43</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fr-FR" sz="1200" dirty="0">
                          <a:effectLst/>
                        </a:rPr>
                        <a:t>60</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r h="260107">
                <a:tc>
                  <a:txBody>
                    <a:bodyPr/>
                    <a:lstStyle/>
                    <a:p>
                      <a:pPr algn="just">
                        <a:lnSpc>
                          <a:spcPct val="107000"/>
                        </a:lnSpc>
                        <a:spcAft>
                          <a:spcPts val="800"/>
                        </a:spcAft>
                      </a:pPr>
                      <a:r>
                        <a:rPr lang="fr-FR" sz="1200">
                          <a:effectLst/>
                        </a:rPr>
                        <a:t>Total</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fr-FR" sz="1200">
                          <a:effectLst/>
                        </a:rPr>
                        <a:t>68</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fr-FR" sz="1200" dirty="0">
                          <a:effectLst/>
                        </a:rPr>
                        <a:t>96</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fr-FR" sz="1200" dirty="0">
                          <a:effectLst/>
                        </a:rPr>
                        <a:t>164</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r h="260107">
                <a:tc>
                  <a:txBody>
                    <a:bodyPr/>
                    <a:lstStyle/>
                    <a:p>
                      <a:pPr algn="just">
                        <a:lnSpc>
                          <a:spcPct val="107000"/>
                        </a:lnSpc>
                        <a:spcAft>
                          <a:spcPts val="800"/>
                        </a:spcAft>
                      </a:pPr>
                      <a:r>
                        <a:rPr lang="fr-FR" sz="1200">
                          <a:effectLst/>
                        </a:rPr>
                        <a:t>Pearson chi2(1)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fr-FR" sz="1100">
                        <a:effectLst/>
                        <a:latin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fr-FR" sz="1200">
                          <a:effectLst/>
                        </a:rPr>
                        <a:t>6.7205</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fr-FR" sz="1100">
                        <a:effectLst/>
                        <a:latin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4"/>
                  </a:ext>
                </a:extLst>
              </a:tr>
              <a:tr h="277952">
                <a:tc>
                  <a:txBody>
                    <a:bodyPr/>
                    <a:lstStyle/>
                    <a:p>
                      <a:pPr algn="just">
                        <a:lnSpc>
                          <a:spcPct val="107000"/>
                        </a:lnSpc>
                        <a:spcAft>
                          <a:spcPts val="800"/>
                        </a:spcAft>
                      </a:pPr>
                      <a:r>
                        <a:rPr lang="fr-FR" sz="1200" dirty="0">
                          <a:effectLst/>
                        </a:rPr>
                        <a:t>Signification</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fr-FR" sz="1200" dirty="0">
                          <a:effectLst/>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fr-FR" sz="1200">
                          <a:effectLst/>
                        </a:rPr>
                        <a:t>0.010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just">
                        <a:lnSpc>
                          <a:spcPct val="107000"/>
                        </a:lnSpc>
                        <a:spcAft>
                          <a:spcPts val="800"/>
                        </a:spcAft>
                      </a:pPr>
                      <a:r>
                        <a:rPr lang="fr-FR" sz="1200" dirty="0">
                          <a:effectLst/>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5"/>
                  </a:ext>
                </a:extLst>
              </a:tr>
            </a:tbl>
          </a:graphicData>
        </a:graphic>
      </p:graphicFrame>
      <p:sp>
        <p:nvSpPr>
          <p:cNvPr id="10" name="Rectangle 9"/>
          <p:cNvSpPr/>
          <p:nvPr/>
        </p:nvSpPr>
        <p:spPr>
          <a:xfrm>
            <a:off x="6824310" y="467172"/>
            <a:ext cx="5265021" cy="6093976"/>
          </a:xfrm>
          <a:prstGeom prst="rect">
            <a:avLst/>
          </a:prstGeom>
        </p:spPr>
        <p:txBody>
          <a:bodyPr wrap="square">
            <a:spAutoFit/>
          </a:bodyPr>
          <a:lstStyle/>
          <a:p>
            <a:pPr algn="just"/>
            <a:r>
              <a:rPr lang="fr-FR" b="1" dirty="0"/>
              <a:t>Les stratégies commerciales de changement des activités</a:t>
            </a:r>
          </a:p>
          <a:p>
            <a:pPr algn="just"/>
            <a:r>
              <a:rPr lang="fr-FR" sz="1600" dirty="0"/>
              <a:t>L’hypothèse 4 de notre étude vise à explorer les capacités stratégiques des entreprises africaines en contextes de crise.</a:t>
            </a:r>
          </a:p>
          <a:p>
            <a:pPr algn="just"/>
            <a:endParaRPr lang="fr-FR" sz="1600"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endParaRPr lang="fr-FR" dirty="0"/>
          </a:p>
          <a:p>
            <a:pPr algn="just"/>
            <a:r>
              <a:rPr lang="fr-FR" sz="1600" dirty="0"/>
              <a:t>20,41% des entreprises de notre échantillon qui ont changé d’activité affirment avoir ajouté de nouveaux produits à leur ligne habituelle.</a:t>
            </a:r>
          </a:p>
          <a:p>
            <a:pPr algn="just"/>
            <a:r>
              <a:rPr lang="fr-FR" sz="1600" dirty="0"/>
              <a:t>64,35% des entreprises ont ainsi développé une nouvelle organisation logistique notamment pour continuer à livrer la distribution par les motos-taxi, multiplier les zones géographiques de distribution pour échapper aux contrôles.</a:t>
            </a:r>
            <a:endParaRPr lang="fr-FR" dirty="0"/>
          </a:p>
        </p:txBody>
      </p:sp>
      <p:graphicFrame>
        <p:nvGraphicFramePr>
          <p:cNvPr id="12" name="Tableau 11"/>
          <p:cNvGraphicFramePr>
            <a:graphicFrameLocks noGrp="1"/>
          </p:cNvGraphicFramePr>
          <p:nvPr>
            <p:extLst>
              <p:ext uri="{D42A27DB-BD31-4B8C-83A1-F6EECF244321}">
                <p14:modId xmlns:p14="http://schemas.microsoft.com/office/powerpoint/2010/main" val="2691954609"/>
              </p:ext>
            </p:extLst>
          </p:nvPr>
        </p:nvGraphicFramePr>
        <p:xfrm>
          <a:off x="7026443" y="1905803"/>
          <a:ext cx="5012541" cy="2369296"/>
        </p:xfrm>
        <a:graphic>
          <a:graphicData uri="http://schemas.openxmlformats.org/drawingml/2006/table">
            <a:tbl>
              <a:tblPr firstRow="1" firstCol="1" bandRow="1">
                <a:tableStyleId>{5C22544A-7EE6-4342-B048-85BDC9FD1C3A}</a:tableStyleId>
              </a:tblPr>
              <a:tblGrid>
                <a:gridCol w="3208646">
                  <a:extLst>
                    <a:ext uri="{9D8B030D-6E8A-4147-A177-3AD203B41FA5}">
                      <a16:colId xmlns:a16="http://schemas.microsoft.com/office/drawing/2014/main" val="20000"/>
                    </a:ext>
                  </a:extLst>
                </a:gridCol>
                <a:gridCol w="552833">
                  <a:extLst>
                    <a:ext uri="{9D8B030D-6E8A-4147-A177-3AD203B41FA5}">
                      <a16:colId xmlns:a16="http://schemas.microsoft.com/office/drawing/2014/main" val="20001"/>
                    </a:ext>
                  </a:extLst>
                </a:gridCol>
                <a:gridCol w="656213">
                  <a:extLst>
                    <a:ext uri="{9D8B030D-6E8A-4147-A177-3AD203B41FA5}">
                      <a16:colId xmlns:a16="http://schemas.microsoft.com/office/drawing/2014/main" val="20002"/>
                    </a:ext>
                  </a:extLst>
                </a:gridCol>
                <a:gridCol w="594849">
                  <a:extLst>
                    <a:ext uri="{9D8B030D-6E8A-4147-A177-3AD203B41FA5}">
                      <a16:colId xmlns:a16="http://schemas.microsoft.com/office/drawing/2014/main" val="20003"/>
                    </a:ext>
                  </a:extLst>
                </a:gridCol>
              </a:tblGrid>
              <a:tr h="607933">
                <a:tc>
                  <a:txBody>
                    <a:bodyPr/>
                    <a:lstStyle/>
                    <a:p>
                      <a:pPr algn="just">
                        <a:lnSpc>
                          <a:spcPct val="107000"/>
                        </a:lnSpc>
                        <a:spcAft>
                          <a:spcPts val="800"/>
                        </a:spcAft>
                      </a:pPr>
                      <a:r>
                        <a:rPr lang="fr-FR" sz="1200">
                          <a:effectLst/>
                        </a:rPr>
                        <a:t>Stratégie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fr-FR" sz="1200">
                          <a:effectLst/>
                        </a:rPr>
                        <a:t>Nombre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fr-FR" sz="1200">
                          <a:effectLst/>
                        </a:rPr>
                        <a:t>%</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fr-FR" sz="1200">
                          <a:effectLst/>
                        </a:rPr>
                        <a:t>Cumul</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0"/>
                  </a:ext>
                </a:extLst>
              </a:tr>
              <a:tr h="143510">
                <a:tc>
                  <a:txBody>
                    <a:bodyPr/>
                    <a:lstStyle/>
                    <a:p>
                      <a:pPr algn="just">
                        <a:lnSpc>
                          <a:spcPct val="107000"/>
                        </a:lnSpc>
                        <a:spcAft>
                          <a:spcPts val="800"/>
                        </a:spcAft>
                      </a:pPr>
                      <a:r>
                        <a:rPr lang="fr-FR" sz="1200">
                          <a:effectLst/>
                        </a:rPr>
                        <a:t>Produits nouveaux (de lutte contre la covid-19)</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fr-FR" sz="1200">
                          <a:effectLst/>
                        </a:rPr>
                        <a:t>10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fr-FR" sz="1200">
                          <a:effectLst/>
                        </a:rPr>
                        <a:t>20,41%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fr-FR" sz="1200">
                          <a:effectLst/>
                        </a:rPr>
                        <a:t>20,41%</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1"/>
                  </a:ext>
                </a:extLst>
              </a:tr>
              <a:tr h="143510">
                <a:tc>
                  <a:txBody>
                    <a:bodyPr/>
                    <a:lstStyle/>
                    <a:p>
                      <a:pPr algn="just">
                        <a:lnSpc>
                          <a:spcPct val="107000"/>
                        </a:lnSpc>
                        <a:spcAft>
                          <a:spcPts val="800"/>
                        </a:spcAft>
                      </a:pPr>
                      <a:r>
                        <a:rPr lang="fr-FR" sz="1200">
                          <a:effectLst/>
                        </a:rPr>
                        <a:t>Nouveaux canaux de distribution, positionnement (implantation géographique)</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fr-FR" sz="1200">
                          <a:effectLst/>
                        </a:rPr>
                        <a:t>33</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fr-FR" sz="1200">
                          <a:effectLst/>
                        </a:rPr>
                        <a:t>67,35%</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fr-FR" sz="1200">
                          <a:effectLst/>
                        </a:rPr>
                        <a:t>87,76%</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2"/>
                  </a:ext>
                </a:extLst>
              </a:tr>
              <a:tr h="143510">
                <a:tc>
                  <a:txBody>
                    <a:bodyPr/>
                    <a:lstStyle/>
                    <a:p>
                      <a:pPr algn="just">
                        <a:lnSpc>
                          <a:spcPct val="107000"/>
                        </a:lnSpc>
                        <a:spcAft>
                          <a:spcPts val="800"/>
                        </a:spcAft>
                      </a:pPr>
                      <a:r>
                        <a:rPr lang="fr-FR" sz="1200">
                          <a:effectLst/>
                        </a:rPr>
                        <a:t>Garder le contact et la proximité </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fr-FR" sz="1200">
                          <a:effectLst/>
                        </a:rPr>
                        <a:t>6</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fr-FR" sz="1200">
                          <a:effectLst/>
                        </a:rPr>
                        <a:t>12,24%</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fr-FR" sz="1200">
                          <a:effectLst/>
                        </a:rPr>
                        <a:t>100,00%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3"/>
                  </a:ext>
                </a:extLst>
              </a:tr>
              <a:tr h="143510">
                <a:tc>
                  <a:txBody>
                    <a:bodyPr/>
                    <a:lstStyle/>
                    <a:p>
                      <a:pPr algn="just">
                        <a:lnSpc>
                          <a:spcPct val="107000"/>
                        </a:lnSpc>
                        <a:spcAft>
                          <a:spcPts val="800"/>
                        </a:spcAft>
                      </a:pPr>
                      <a:r>
                        <a:rPr lang="en-US" sz="1200">
                          <a:effectLst/>
                        </a:rPr>
                        <a:t> Total</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fr-FR" sz="1200">
                          <a:effectLst/>
                        </a:rPr>
                        <a:t>49</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fr-FR" sz="1200">
                          <a:effectLst/>
                        </a:rPr>
                        <a:t>100,00%</a:t>
                      </a:r>
                      <a:endParaRPr lang="fr-FR"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nSpc>
                          <a:spcPct val="107000"/>
                        </a:lnSpc>
                      </a:pPr>
                      <a:endParaRPr lang="fr-FR" sz="1100" dirty="0">
                        <a:effectLst/>
                        <a:latin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43671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58135" y="160515"/>
            <a:ext cx="8911687" cy="613315"/>
          </a:xfrm>
        </p:spPr>
        <p:txBody>
          <a:bodyPr>
            <a:normAutofit fontScale="90000"/>
          </a:bodyPr>
          <a:lstStyle/>
          <a:p>
            <a:r>
              <a:rPr lang="fr-FR" b="1" dirty="0">
                <a:latin typeface="+mn-lt"/>
                <a:cs typeface="Times New Roman" panose="02020603050405020304" pitchFamily="18" charset="0"/>
              </a:rPr>
              <a:t>Principaux résultats</a:t>
            </a:r>
          </a:p>
        </p:txBody>
      </p:sp>
      <mc:AlternateContent xmlns:mc="http://schemas.openxmlformats.org/markup-compatibility/2006" xmlns:a14="http://schemas.microsoft.com/office/drawing/2010/main">
        <mc:Choice Requires="a14">
          <p:sp>
            <p:nvSpPr>
              <p:cNvPr id="8" name="Espace réservé du contenu 3"/>
              <p:cNvSpPr txBox="1">
                <a:spLocks/>
              </p:cNvSpPr>
              <p:nvPr/>
            </p:nvSpPr>
            <p:spPr>
              <a:xfrm>
                <a:off x="1158135" y="810203"/>
                <a:ext cx="5442257" cy="604779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None/>
                </a:pPr>
                <a:r>
                  <a:rPr lang="fr-FR" b="1" dirty="0"/>
                  <a:t>Agilité et performance des entreprises africaines en contexte de crise</a:t>
                </a:r>
                <a:endParaRPr lang="fr-FR" dirty="0"/>
              </a:p>
              <a:p>
                <a:pPr marL="0" indent="0" algn="just">
                  <a:buNone/>
                </a:pPr>
                <a:r>
                  <a:rPr lang="fr-FR" dirty="0"/>
                  <a:t>L’équation ci-dessous est utilisée pour déterminer l’influence de l’agilité sur la performance des entreprises. Nous cherchons à estimer les paramètres de la spécification économétrique suivante :	</a:t>
                </a:r>
              </a:p>
              <a:p>
                <a:pPr marL="0" indent="0">
                  <a:buNone/>
                </a:pPr>
                <a14:m>
                  <m:oMathPara xmlns:m="http://schemas.openxmlformats.org/officeDocument/2006/math">
                    <m:oMathParaPr>
                      <m:jc m:val="centerGroup"/>
                    </m:oMathParaPr>
                    <m:oMath xmlns:m="http://schemas.openxmlformats.org/officeDocument/2006/math">
                      <m:r>
                        <a:rPr lang="fr-FR" sz="1600" i="1">
                          <a:latin typeface="Cambria Math" panose="02040503050406030204" pitchFamily="18" charset="0"/>
                        </a:rPr>
                        <m:t>              </m:t>
                      </m:r>
                      <m:sSub>
                        <m:sSubPr>
                          <m:ctrlPr>
                            <a:rPr lang="fr-FR" sz="1600" i="1">
                              <a:latin typeface="Cambria Math" panose="02040503050406030204" pitchFamily="18" charset="0"/>
                            </a:rPr>
                          </m:ctrlPr>
                        </m:sSubPr>
                        <m:e>
                          <m:r>
                            <a:rPr lang="fr-FR" sz="1600" i="1">
                              <a:latin typeface="Cambria Math" panose="02040503050406030204" pitchFamily="18" charset="0"/>
                            </a:rPr>
                            <m:t>𝑃𝑒𝑟𝑓𝑜𝑟𝑚𝑎𝑛𝑐𝑒</m:t>
                          </m:r>
                        </m:e>
                        <m:sub>
                          <m:r>
                            <a:rPr lang="fr-FR" sz="1600" i="1">
                              <a:latin typeface="Cambria Math" panose="02040503050406030204" pitchFamily="18" charset="0"/>
                            </a:rPr>
                            <m:t>𝑖</m:t>
                          </m:r>
                        </m:sub>
                      </m:sSub>
                      <m:r>
                        <a:rPr lang="fr-FR" sz="1600">
                          <a:latin typeface="Cambria Math" panose="02040503050406030204" pitchFamily="18" charset="0"/>
                        </a:rPr>
                        <m:t>=</m:t>
                      </m:r>
                      <m:sSub>
                        <m:sSubPr>
                          <m:ctrlPr>
                            <a:rPr lang="fr-FR" sz="1600" i="1">
                              <a:latin typeface="Cambria Math" panose="02040503050406030204" pitchFamily="18" charset="0"/>
                            </a:rPr>
                          </m:ctrlPr>
                        </m:sSubPr>
                        <m:e>
                          <m:r>
                            <a:rPr lang="fr-FR" sz="1600">
                              <a:latin typeface="Cambria Math" panose="02040503050406030204" pitchFamily="18" charset="0"/>
                            </a:rPr>
                            <m:t> </m:t>
                          </m:r>
                          <m:r>
                            <a:rPr lang="fr-FR" sz="1600" i="1">
                              <a:latin typeface="Cambria Math" panose="02040503050406030204" pitchFamily="18" charset="0"/>
                            </a:rPr>
                            <m:t>𝛼</m:t>
                          </m:r>
                        </m:e>
                        <m:sub>
                          <m:r>
                            <a:rPr lang="fr-FR" sz="1600" i="1">
                              <a:latin typeface="Cambria Math" panose="02040503050406030204" pitchFamily="18" charset="0"/>
                            </a:rPr>
                            <m:t>𝑖</m:t>
                          </m:r>
                        </m:sub>
                      </m:sSub>
                      <m:r>
                        <a:rPr lang="fr-FR" sz="1600">
                          <a:latin typeface="Cambria Math" panose="02040503050406030204" pitchFamily="18" charset="0"/>
                        </a:rPr>
                        <m:t>+</m:t>
                      </m:r>
                      <m:sSub>
                        <m:sSubPr>
                          <m:ctrlPr>
                            <a:rPr lang="fr-FR" sz="1600" i="1">
                              <a:latin typeface="Cambria Math" panose="02040503050406030204" pitchFamily="18" charset="0"/>
                            </a:rPr>
                          </m:ctrlPr>
                        </m:sSubPr>
                        <m:e>
                          <m:r>
                            <a:rPr lang="fr-FR" sz="1600" i="1">
                              <a:latin typeface="Cambria Math" panose="02040503050406030204" pitchFamily="18" charset="0"/>
                            </a:rPr>
                            <m:t>𝛽</m:t>
                          </m:r>
                        </m:e>
                        <m:sub>
                          <m:r>
                            <a:rPr lang="fr-FR" sz="1600">
                              <a:latin typeface="Cambria Math" panose="02040503050406030204" pitchFamily="18" charset="0"/>
                            </a:rPr>
                            <m:t>1</m:t>
                          </m:r>
                        </m:sub>
                      </m:sSub>
                      <m:sSub>
                        <m:sSubPr>
                          <m:ctrlPr>
                            <a:rPr lang="fr-FR" sz="1600" i="1">
                              <a:latin typeface="Cambria Math" panose="02040503050406030204" pitchFamily="18" charset="0"/>
                            </a:rPr>
                          </m:ctrlPr>
                        </m:sSubPr>
                        <m:e>
                          <m:r>
                            <a:rPr lang="fr-FR" sz="1600" i="1">
                              <a:latin typeface="Cambria Math" panose="02040503050406030204" pitchFamily="18" charset="0"/>
                            </a:rPr>
                            <m:t>𝑎𝑔𝑖𝑙𝑖𝑡</m:t>
                          </m:r>
                          <m:r>
                            <a:rPr lang="fr-FR" sz="1600" i="1">
                              <a:latin typeface="Cambria Math" panose="02040503050406030204" pitchFamily="18" charset="0"/>
                            </a:rPr>
                            <m:t>é</m:t>
                          </m:r>
                        </m:e>
                        <m:sub>
                          <m:r>
                            <a:rPr lang="fr-FR" sz="1600" i="1">
                              <a:latin typeface="Cambria Math" panose="02040503050406030204" pitchFamily="18" charset="0"/>
                            </a:rPr>
                            <m:t>𝑖</m:t>
                          </m:r>
                        </m:sub>
                      </m:sSub>
                      <m:r>
                        <a:rPr lang="fr-FR" sz="1600">
                          <a:latin typeface="Cambria Math" panose="02040503050406030204" pitchFamily="18" charset="0"/>
                        </a:rPr>
                        <m:t>+</m:t>
                      </m:r>
                      <m:nary>
                        <m:naryPr>
                          <m:chr m:val="∑"/>
                          <m:limLoc m:val="undOvr"/>
                          <m:subHide m:val="on"/>
                          <m:supHide m:val="on"/>
                          <m:ctrlPr>
                            <a:rPr lang="fr-FR" sz="1600" i="1">
                              <a:latin typeface="Cambria Math" panose="02040503050406030204" pitchFamily="18" charset="0"/>
                            </a:rPr>
                          </m:ctrlPr>
                        </m:naryPr>
                        <m:sub/>
                        <m:sup/>
                        <m:e>
                          <m:sSub>
                            <m:sSubPr>
                              <m:ctrlPr>
                                <a:rPr lang="fr-FR" sz="1600" i="1">
                                  <a:latin typeface="Cambria Math" panose="02040503050406030204" pitchFamily="18" charset="0"/>
                                </a:rPr>
                              </m:ctrlPr>
                            </m:sSubPr>
                            <m:e>
                              <m:r>
                                <a:rPr lang="fr-FR" sz="1600" i="1">
                                  <a:latin typeface="Cambria Math" panose="02040503050406030204" pitchFamily="18" charset="0"/>
                                </a:rPr>
                                <m:t>𝛽</m:t>
                              </m:r>
                            </m:e>
                            <m:sub>
                              <m:r>
                                <a:rPr lang="fr-FR" sz="1600" i="1">
                                  <a:latin typeface="Cambria Math" panose="02040503050406030204" pitchFamily="18" charset="0"/>
                                </a:rPr>
                                <m:t>𝑖</m:t>
                              </m:r>
                            </m:sub>
                          </m:sSub>
                          <m:sSub>
                            <m:sSubPr>
                              <m:ctrlPr>
                                <a:rPr lang="fr-FR" sz="1600" i="1">
                                  <a:latin typeface="Cambria Math" panose="02040503050406030204" pitchFamily="18" charset="0"/>
                                </a:rPr>
                              </m:ctrlPr>
                            </m:sSubPr>
                            <m:e>
                              <m:r>
                                <a:rPr lang="fr-FR" sz="1600" i="1">
                                  <a:latin typeface="Cambria Math" panose="02040503050406030204" pitchFamily="18" charset="0"/>
                                </a:rPr>
                                <m:t>𝑋</m:t>
                              </m:r>
                            </m:e>
                            <m:sub>
                              <m:r>
                                <a:rPr lang="fr-FR" sz="1600" i="1">
                                  <a:latin typeface="Cambria Math" panose="02040503050406030204" pitchFamily="18" charset="0"/>
                                </a:rPr>
                                <m:t>𝑖</m:t>
                              </m:r>
                            </m:sub>
                          </m:sSub>
                        </m:e>
                      </m:nary>
                      <m:r>
                        <a:rPr lang="fr-FR" sz="1600" i="1">
                          <a:latin typeface="Cambria Math" panose="02040503050406030204" pitchFamily="18" charset="0"/>
                        </a:rPr>
                        <m:t>+</m:t>
                      </m:r>
                      <m:sSub>
                        <m:sSubPr>
                          <m:ctrlPr>
                            <a:rPr lang="fr-FR" sz="1600" i="1">
                              <a:latin typeface="Cambria Math" panose="02040503050406030204" pitchFamily="18" charset="0"/>
                            </a:rPr>
                          </m:ctrlPr>
                        </m:sSubPr>
                        <m:e>
                          <m:r>
                            <a:rPr lang="fr-FR" sz="1600" i="1">
                              <a:latin typeface="Cambria Math" panose="02040503050406030204" pitchFamily="18" charset="0"/>
                            </a:rPr>
                            <m:t>𝜀</m:t>
                          </m:r>
                        </m:e>
                        <m:sub>
                          <m:r>
                            <a:rPr lang="fr-FR" sz="1600" i="1">
                              <a:latin typeface="Cambria Math" panose="02040503050406030204" pitchFamily="18" charset="0"/>
                            </a:rPr>
                            <m:t>𝑖</m:t>
                          </m:r>
                        </m:sub>
                      </m:sSub>
                    </m:oMath>
                  </m:oMathPara>
                </a14:m>
                <a:endParaRPr lang="fr-FR" dirty="0"/>
              </a:p>
              <a:p>
                <a:pPr marL="0" indent="0" algn="just">
                  <a:buNone/>
                </a:pPr>
                <a:r>
                  <a:rPr lang="fr-FR" dirty="0"/>
                  <a:t>Après le test nous retenons trois principaux résultats.</a:t>
                </a:r>
              </a:p>
              <a:p>
                <a:pPr marL="0" indent="0" algn="just">
                  <a:buNone/>
                </a:pPr>
                <a:r>
                  <a:rPr lang="fr-FR" dirty="0"/>
                  <a:t>1/ L’agilité des entreprises n’est pas suffisante pour justifier sa performance.</a:t>
                </a:r>
              </a:p>
              <a:p>
                <a:pPr marL="0" indent="0" algn="just">
                  <a:buNone/>
                </a:pPr>
                <a:r>
                  <a:rPr lang="fr-FR" dirty="0"/>
                  <a:t>2/ la taille de l’entreprise affecte positivement et significativement (à 1%) la performance financière en période de crise</a:t>
                </a:r>
              </a:p>
              <a:p>
                <a:pPr marL="0" indent="0" algn="just">
                  <a:buNone/>
                </a:pPr>
                <a:r>
                  <a:rPr lang="fr-FR" dirty="0"/>
                  <a:t>3/ Un lien de significativité positif (à 5%)  entre les performances commerciales et financières et l’appartenant de l’entreprise à une femmes</a:t>
                </a:r>
              </a:p>
            </p:txBody>
          </p:sp>
        </mc:Choice>
        <mc:Fallback xmlns="">
          <p:sp>
            <p:nvSpPr>
              <p:cNvPr id="8" name="Espace réservé du contenu 3"/>
              <p:cNvSpPr txBox="1">
                <a:spLocks noRot="1" noChangeAspect="1" noMove="1" noResize="1" noEditPoints="1" noAdjustHandles="1" noChangeArrowheads="1" noChangeShapeType="1" noTextEdit="1"/>
              </p:cNvSpPr>
              <p:nvPr/>
            </p:nvSpPr>
            <p:spPr>
              <a:xfrm>
                <a:off x="1158135" y="810203"/>
                <a:ext cx="5442257" cy="6047797"/>
              </a:xfrm>
              <a:prstGeom prst="rect">
                <a:avLst/>
              </a:prstGeom>
              <a:blipFill rotWithShape="0">
                <a:blip r:embed="Re5816a17715c4d27"/>
                <a:stretch>
                  <a:fillRect l="-1008" t="-605" r="-896" b="-504"/>
                </a:stretch>
              </a:blipFill>
            </p:spPr>
            <p:txBody>
              <a:bodyPr/>
              <a:lstStyle/>
              <a:p>
                <a:r>
                  <a:rPr lang="fr-FR">
                    <a:noFill/>
                  </a:rPr>
                  <a:t> </a:t>
                </a:r>
              </a:p>
            </p:txBody>
          </p:sp>
        </mc:Fallback>
      </mc:AlternateContent>
      <p:pic>
        <p:nvPicPr>
          <p:cNvPr id="3" name="Image 2"/>
          <p:cNvPicPr>
            <a:picLocks noChangeAspect="1"/>
          </p:cNvPicPr>
          <p:nvPr/>
        </p:nvPicPr>
        <p:blipFill>
          <a:blip r:embed="Rbb0d62cfb7134007"/>
          <a:stretch>
            <a:fillRect/>
          </a:stretch>
        </p:blipFill>
        <p:spPr>
          <a:xfrm>
            <a:off x="6901314" y="231006"/>
            <a:ext cx="5111014" cy="6371925"/>
          </a:xfrm>
          <a:prstGeom prst="rect">
            <a:avLst/>
          </a:prstGeom>
        </p:spPr>
      </p:pic>
    </p:spTree>
    <p:extLst>
      <p:ext uri="{BB962C8B-B14F-4D97-AF65-F5344CB8AC3E}">
        <p14:creationId xmlns:p14="http://schemas.microsoft.com/office/powerpoint/2010/main" val="36988857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76394" y="383478"/>
            <a:ext cx="8911687" cy="736339"/>
          </a:xfrm>
        </p:spPr>
        <p:txBody>
          <a:bodyPr>
            <a:normAutofit/>
          </a:bodyPr>
          <a:lstStyle/>
          <a:p>
            <a:r>
              <a:rPr lang="fr-FR" sz="3200" b="1" dirty="0">
                <a:cs typeface="Times New Roman" panose="02020603050405020304" pitchFamily="18" charset="0"/>
              </a:rPr>
              <a:t>Contributions et implications</a:t>
            </a:r>
          </a:p>
        </p:txBody>
      </p:sp>
      <p:sp>
        <p:nvSpPr>
          <p:cNvPr id="3" name="Espace réservé du contenu 2"/>
          <p:cNvSpPr>
            <a:spLocks noGrp="1"/>
          </p:cNvSpPr>
          <p:nvPr>
            <p:ph idx="1"/>
          </p:nvPr>
        </p:nvSpPr>
        <p:spPr>
          <a:xfrm>
            <a:off x="827773" y="1360449"/>
            <a:ext cx="11213431" cy="5084956"/>
          </a:xfrm>
        </p:spPr>
        <p:txBody>
          <a:bodyPr>
            <a:noAutofit/>
          </a:bodyPr>
          <a:lstStyle/>
          <a:p>
            <a:pPr marL="0" indent="0">
              <a:buNone/>
            </a:pPr>
            <a:r>
              <a:rPr lang="fr-FR" sz="2000" b="1" dirty="0">
                <a:solidFill>
                  <a:srgbClr val="0D0D0D"/>
                </a:solidFill>
                <a:cs typeface="Times New Roman" panose="02020603050405020304" pitchFamily="18" charset="0"/>
              </a:rPr>
              <a:t>Contributions</a:t>
            </a:r>
            <a:r>
              <a:rPr lang="fr-FR" sz="2000" dirty="0">
                <a:solidFill>
                  <a:srgbClr val="0D0D0D"/>
                </a:solidFill>
                <a:cs typeface="Times New Roman" panose="02020603050405020304" pitchFamily="18" charset="0"/>
              </a:rPr>
              <a:t>	</a:t>
            </a:r>
          </a:p>
          <a:p>
            <a:pPr marL="0" indent="0">
              <a:buNone/>
            </a:pPr>
            <a:r>
              <a:rPr lang="fr-FR" sz="2000" b="1" dirty="0">
                <a:solidFill>
                  <a:srgbClr val="0D0D0D"/>
                </a:solidFill>
                <a:cs typeface="Times New Roman" panose="02020603050405020304" pitchFamily="18" charset="0"/>
              </a:rPr>
              <a:t>L’entreprise africaine traditionnelle( informelle) : un modèle agile en période de crise</a:t>
            </a:r>
          </a:p>
          <a:p>
            <a:pPr algn="just">
              <a:buFont typeface="Arial" panose="020B0604020202020204" pitchFamily="34" charset="0"/>
              <a:buChar char="•"/>
            </a:pPr>
            <a:r>
              <a:rPr lang="fr-FR" sz="2000" dirty="0">
                <a:solidFill>
                  <a:srgbClr val="0D0D0D"/>
                </a:solidFill>
                <a:cs typeface="Times New Roman" panose="02020603050405020304" pitchFamily="18" charset="0"/>
              </a:rPr>
              <a:t>La taille du secteur informel augmente en période de crise et ne diminue pas en temps de prospérité.</a:t>
            </a:r>
          </a:p>
          <a:p>
            <a:pPr algn="just">
              <a:buFont typeface="Arial" panose="020B0604020202020204" pitchFamily="34" charset="0"/>
              <a:buChar char="•"/>
            </a:pPr>
            <a:r>
              <a:rPr lang="fr-FR" sz="2000" dirty="0">
                <a:solidFill>
                  <a:srgbClr val="0D0D0D"/>
                </a:solidFill>
                <a:cs typeface="Times New Roman" panose="02020603050405020304" pitchFamily="18" charset="0"/>
              </a:rPr>
              <a:t>Les stratégies d'agilité mises en œuvre par les petites entreprises pour surmonter les défis de la COVID-19vont forgé leur résilience.</a:t>
            </a:r>
          </a:p>
          <a:p>
            <a:pPr algn="just">
              <a:buFont typeface="Arial" panose="020B0604020202020204" pitchFamily="34" charset="0"/>
              <a:buChar char="•"/>
            </a:pPr>
            <a:r>
              <a:rPr lang="fr-FR" sz="2000" dirty="0">
                <a:solidFill>
                  <a:srgbClr val="0D0D0D"/>
                </a:solidFill>
                <a:cs typeface="Times New Roman" panose="02020603050405020304" pitchFamily="18" charset="0"/>
              </a:rPr>
              <a:t>L’agilité ne permet pas de de différencier la performance selon le statut moderne ou traditionnel de l’entreprise</a:t>
            </a:r>
          </a:p>
          <a:p>
            <a:pPr marL="0" indent="0">
              <a:buNone/>
            </a:pPr>
            <a:r>
              <a:rPr lang="fr-FR" sz="2000" b="0" i="0" dirty="0">
                <a:solidFill>
                  <a:srgbClr val="0D0D0D"/>
                </a:solidFill>
                <a:effectLst/>
                <a:cs typeface="Times New Roman" panose="02020603050405020304" pitchFamily="18" charset="0"/>
              </a:rPr>
              <a:t>	</a:t>
            </a:r>
            <a:r>
              <a:rPr lang="fr-FR" sz="2000" b="1" i="0" dirty="0">
                <a:solidFill>
                  <a:srgbClr val="0D0D0D"/>
                </a:solidFill>
                <a:effectLst/>
                <a:cs typeface="Times New Roman" panose="02020603050405020304" pitchFamily="18" charset="0"/>
              </a:rPr>
              <a:t>L’opportunité d’agilité de l’entreprise africaine en période de crise: une stratégie suffisante mais non suffisante pour garantir la performance</a:t>
            </a:r>
            <a:endParaRPr lang="fr-FR" sz="2000" b="1" dirty="0">
              <a:solidFill>
                <a:srgbClr val="0D0D0D"/>
              </a:solidFill>
              <a:cs typeface="Times New Roman" panose="02020603050405020304" pitchFamily="18" charset="0"/>
            </a:endParaRPr>
          </a:p>
          <a:p>
            <a:pPr algn="just">
              <a:buFont typeface="Arial" panose="020B0604020202020204" pitchFamily="34" charset="0"/>
              <a:buChar char="•"/>
            </a:pPr>
            <a:r>
              <a:rPr lang="fr-FR" sz="2000" i="0" dirty="0">
                <a:solidFill>
                  <a:srgbClr val="0D0D0D"/>
                </a:solidFill>
                <a:effectLst/>
                <a:cs typeface="Times New Roman" panose="02020603050405020304" pitchFamily="18" charset="0"/>
              </a:rPr>
              <a:t>Les propriétaires des entreprises informelles agissent autant par opportunité, que par nécessité,</a:t>
            </a:r>
          </a:p>
          <a:p>
            <a:pPr algn="just">
              <a:buFont typeface="Arial" panose="020B0604020202020204" pitchFamily="34" charset="0"/>
              <a:buChar char="•"/>
            </a:pPr>
            <a:r>
              <a:rPr lang="fr-FR" sz="2000" dirty="0">
                <a:solidFill>
                  <a:srgbClr val="0D0D0D"/>
                </a:solidFill>
                <a:cs typeface="Times New Roman" panose="02020603050405020304" pitchFamily="18" charset="0"/>
              </a:rPr>
              <a:t>Les propriétaires des entreprise traditionnelles ont des capacités stratégique et dynamiques</a:t>
            </a:r>
            <a:endParaRPr lang="fr-FR" sz="2000" i="0" dirty="0">
              <a:solidFill>
                <a:srgbClr val="0D0D0D"/>
              </a:solidFill>
              <a:effectLst/>
              <a:cs typeface="Times New Roman" panose="02020603050405020304" pitchFamily="18" charset="0"/>
            </a:endParaRPr>
          </a:p>
        </p:txBody>
      </p:sp>
    </p:spTree>
    <p:extLst>
      <p:ext uri="{BB962C8B-B14F-4D97-AF65-F5344CB8AC3E}">
        <p14:creationId xmlns:p14="http://schemas.microsoft.com/office/powerpoint/2010/main" val="4287466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95720" y="182880"/>
            <a:ext cx="5521098" cy="1254571"/>
          </a:xfrm>
        </p:spPr>
        <p:txBody>
          <a:bodyPr>
            <a:normAutofit/>
          </a:bodyPr>
          <a:lstStyle/>
          <a:p>
            <a:r>
              <a:rPr lang="fr-FR" b="1" dirty="0">
                <a:cs typeface="Times New Roman" panose="02020603050405020304" pitchFamily="18" charset="0"/>
              </a:rPr>
              <a:t>Implications</a:t>
            </a:r>
          </a:p>
        </p:txBody>
      </p:sp>
      <p:sp>
        <p:nvSpPr>
          <p:cNvPr id="3" name="Espace réservé du contenu 2"/>
          <p:cNvSpPr>
            <a:spLocks noGrp="1"/>
          </p:cNvSpPr>
          <p:nvPr>
            <p:ph idx="1"/>
          </p:nvPr>
        </p:nvSpPr>
        <p:spPr>
          <a:xfrm>
            <a:off x="808522" y="1360448"/>
            <a:ext cx="10536247" cy="5252107"/>
          </a:xfrm>
        </p:spPr>
        <p:txBody>
          <a:bodyPr>
            <a:normAutofit/>
          </a:bodyPr>
          <a:lstStyle/>
          <a:p>
            <a:pPr marL="457200" lvl="1" indent="0">
              <a:buNone/>
            </a:pPr>
            <a:endParaRPr lang="fr-FR" dirty="0">
              <a:solidFill>
                <a:srgbClr val="0D0D0D"/>
              </a:solidFill>
              <a:latin typeface="Söhne"/>
            </a:endParaRPr>
          </a:p>
          <a:p>
            <a:pPr marL="457200" lvl="1" indent="0">
              <a:buNone/>
            </a:pPr>
            <a:r>
              <a:rPr lang="fr-FR" sz="1800" dirty="0">
                <a:solidFill>
                  <a:srgbClr val="0D0D0D"/>
                </a:solidFill>
                <a:cs typeface="Times New Roman" panose="02020603050405020304" pitchFamily="18" charset="0"/>
              </a:rPr>
              <a:t>Recommandations pratiques pour renforcer l'agilité et la résilience des petites entreprises et les aider à naviguer avec succès dans les périodes de crise futures.</a:t>
            </a:r>
          </a:p>
          <a:p>
            <a:pPr marL="457200" lvl="1" indent="0">
              <a:buNone/>
            </a:pPr>
            <a:endParaRPr lang="fr-FR" sz="1800" dirty="0">
              <a:solidFill>
                <a:srgbClr val="0D0D0D"/>
              </a:solidFill>
              <a:cs typeface="Times New Roman" panose="02020603050405020304" pitchFamily="18" charset="0"/>
            </a:endParaRPr>
          </a:p>
          <a:p>
            <a:pPr lvl="1" algn="just">
              <a:buFont typeface="Arial" panose="020B0604020202020204" pitchFamily="34" charset="0"/>
              <a:buChar char="•"/>
            </a:pPr>
            <a:r>
              <a:rPr lang="fr-FR" sz="1800" dirty="0">
                <a:solidFill>
                  <a:srgbClr val="0D0D0D"/>
                </a:solidFill>
                <a:cs typeface="Times New Roman" panose="02020603050405020304" pitchFamily="18" charset="0"/>
              </a:rPr>
              <a:t>Pour gérer les crises les entreprise traditionnelles doivent adopter des approches réactivent qui peuvent consister aux changement d’activités à travers diverses stratégies commerciales ( diversifier les offres , développer des relations avec les clients, tisser des partenariat…)</a:t>
            </a:r>
          </a:p>
          <a:p>
            <a:pPr lvl="1">
              <a:buFont typeface="Arial" panose="020B0604020202020204" pitchFamily="34" charset="0"/>
              <a:buChar char="•"/>
            </a:pPr>
            <a:r>
              <a:rPr lang="fr-FR" sz="1800" dirty="0">
                <a:solidFill>
                  <a:srgbClr val="0D0D0D"/>
                </a:solidFill>
                <a:cs typeface="Times New Roman" panose="02020603050405020304" pitchFamily="18" charset="0"/>
              </a:rPr>
              <a:t>Intégrer les connaissances acquises pendant la crise comme une possibilité de succès qui nécessite une attitude entrepreneuriale positive.</a:t>
            </a:r>
          </a:p>
          <a:p>
            <a:pPr lvl="1" algn="just">
              <a:buFont typeface="Arial" panose="020B0604020202020204" pitchFamily="34" charset="0"/>
              <a:buChar char="•"/>
            </a:pPr>
            <a:r>
              <a:rPr lang="fr-FR" sz="1800" dirty="0">
                <a:solidFill>
                  <a:srgbClr val="0D0D0D"/>
                </a:solidFill>
                <a:cs typeface="Times New Roman" panose="02020603050405020304" pitchFamily="18" charset="0"/>
              </a:rPr>
              <a:t>Les stratégies commerciales mise en œuvre par les entreprises dans le cadre des changements de leurs activités pendant la période de crise de la covid-19 piliers essentiels de succès pendant la crise, doivent constituer un modelé d’apprentissage dans la période post-crise. </a:t>
            </a:r>
          </a:p>
        </p:txBody>
      </p:sp>
    </p:spTree>
    <p:extLst>
      <p:ext uri="{BB962C8B-B14F-4D97-AF65-F5344CB8AC3E}">
        <p14:creationId xmlns:p14="http://schemas.microsoft.com/office/powerpoint/2010/main" val="676841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63057" y="334862"/>
            <a:ext cx="8911687" cy="1280890"/>
          </a:xfrm>
        </p:spPr>
        <p:txBody>
          <a:bodyPr>
            <a:normAutofit fontScale="90000"/>
          </a:bodyPr>
          <a:lstStyle/>
          <a:p>
            <a:r>
              <a:rPr lang="fr-FR" b="1" dirty="0">
                <a:cs typeface="Times New Roman" panose="02020603050405020304" pitchFamily="18" charset="0"/>
              </a:rPr>
              <a:t>Perspectives</a:t>
            </a:r>
            <a:br>
              <a:rPr lang="fr-FR" b="1" dirty="0">
                <a:cs typeface="Times New Roman" panose="02020603050405020304" pitchFamily="18" charset="0"/>
              </a:rPr>
            </a:br>
            <a:br>
              <a:rPr lang="fr-FR" dirty="0">
                <a:latin typeface="Times New Roman" panose="02020603050405020304" pitchFamily="18" charset="0"/>
                <a:cs typeface="Times New Roman" panose="02020603050405020304" pitchFamily="18" charset="0"/>
              </a:rPr>
            </a:br>
            <a:br>
              <a:rPr lang="fr-FR" sz="3200" dirty="0">
                <a:latin typeface="Times New Roman" panose="02020603050405020304" pitchFamily="18" charset="0"/>
                <a:cs typeface="Times New Roman" panose="02020603050405020304" pitchFamily="18" charset="0"/>
              </a:rPr>
            </a:br>
            <a:endParaRPr lang="fr-FR" sz="3200" dirty="0">
              <a:latin typeface="Times New Roman" panose="02020603050405020304" pitchFamily="18" charset="0"/>
              <a:cs typeface="Times New Roman" panose="02020603050405020304" pitchFamily="18" charset="0"/>
            </a:endParaRPr>
          </a:p>
        </p:txBody>
      </p:sp>
      <p:sp>
        <p:nvSpPr>
          <p:cNvPr id="3" name="Espace réservé du contenu 2"/>
          <p:cNvSpPr>
            <a:spLocks noGrp="1"/>
          </p:cNvSpPr>
          <p:nvPr>
            <p:ph idx="1"/>
          </p:nvPr>
        </p:nvSpPr>
        <p:spPr>
          <a:xfrm>
            <a:off x="1039528" y="1326995"/>
            <a:ext cx="10465084" cy="3870647"/>
          </a:xfrm>
        </p:spPr>
        <p:txBody>
          <a:bodyPr>
            <a:normAutofit fontScale="25000" lnSpcReduction="20000"/>
          </a:bodyPr>
          <a:lstStyle/>
          <a:p>
            <a:pPr marL="0" indent="0">
              <a:buNone/>
            </a:pPr>
            <a:endParaRPr lang="fr-FR" dirty="0">
              <a:latin typeface="Times New Roman" panose="02020603050405020304" pitchFamily="18" charset="0"/>
              <a:cs typeface="Times New Roman" panose="02020603050405020304" pitchFamily="18" charset="0"/>
            </a:endParaRPr>
          </a:p>
          <a:p>
            <a:endParaRPr lang="fr-FR" sz="11200" dirty="0">
              <a:cs typeface="Times New Roman" panose="02020603050405020304" pitchFamily="18" charset="0"/>
            </a:endParaRPr>
          </a:p>
          <a:p>
            <a:pPr marL="0" indent="0" algn="just">
              <a:buNone/>
            </a:pPr>
            <a:r>
              <a:rPr lang="fr-FR" sz="11200" dirty="0">
                <a:cs typeface="Times New Roman" panose="02020603050405020304" pitchFamily="18" charset="0"/>
              </a:rPr>
              <a:t>La gestion de la crise et notamment son impact sur la performance doit davantage mobilisé les chercheurs.</a:t>
            </a:r>
          </a:p>
          <a:p>
            <a:pPr marL="0" indent="0" algn="just">
              <a:buNone/>
            </a:pPr>
            <a:endParaRPr lang="fr-FR" sz="11200" dirty="0">
              <a:cs typeface="Times New Roman" panose="02020603050405020304" pitchFamily="18" charset="0"/>
            </a:endParaRPr>
          </a:p>
          <a:p>
            <a:pPr marL="0" indent="0" algn="just">
              <a:buNone/>
            </a:pPr>
            <a:r>
              <a:rPr lang="fr-FR" sz="11200" dirty="0">
                <a:cs typeface="Times New Roman" panose="02020603050405020304" pitchFamily="18" charset="0"/>
              </a:rPr>
              <a:t>Il est important d’explorer comment les entrepreneurs ont intégrer les stratégies de résilience pendant la crise à une période post crise.</a:t>
            </a:r>
          </a:p>
        </p:txBody>
      </p:sp>
    </p:spTree>
    <p:extLst>
      <p:ext uri="{BB962C8B-B14F-4D97-AF65-F5344CB8AC3E}">
        <p14:creationId xmlns:p14="http://schemas.microsoft.com/office/powerpoint/2010/main" val="146703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lgn="ctr">
              <a:buNone/>
            </a:pPr>
            <a:endParaRPr lang="fr-FR" sz="2800" b="1" dirty="0"/>
          </a:p>
          <a:p>
            <a:pPr marL="0" indent="0" algn="ctr">
              <a:buNone/>
            </a:pPr>
            <a:endParaRPr lang="fr-FR" sz="2800" b="1" dirty="0"/>
          </a:p>
          <a:p>
            <a:pPr marL="0" indent="0" algn="ctr">
              <a:buNone/>
            </a:pPr>
            <a:r>
              <a:rPr lang="fr-FR" sz="2800" b="1" dirty="0"/>
              <a:t>MERCI POUR VOTRE AIMABLE ATTENTION !!!</a:t>
            </a:r>
          </a:p>
        </p:txBody>
      </p:sp>
    </p:spTree>
    <p:extLst>
      <p:ext uri="{BB962C8B-B14F-4D97-AF65-F5344CB8AC3E}">
        <p14:creationId xmlns:p14="http://schemas.microsoft.com/office/powerpoint/2010/main" val="42802731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b="1" dirty="0"/>
              <a:t>Influence de la disponibilité d’une connexion internet sur la précarisation de l’emploi</a:t>
            </a:r>
          </a:p>
        </p:txBody>
      </p:sp>
      <p:sp>
        <p:nvSpPr>
          <p:cNvPr id="3" name="Sous-titre 2"/>
          <p:cNvSpPr>
            <a:spLocks noGrp="1"/>
          </p:cNvSpPr>
          <p:nvPr>
            <p:ph type="subTitle" idx="1"/>
          </p:nvPr>
        </p:nvSpPr>
        <p:spPr/>
        <p:txBody>
          <a:bodyPr/>
          <a:lstStyle/>
          <a:p>
            <a:pPr algn="r"/>
            <a:r>
              <a:rPr lang="fr-FR" dirty="0"/>
              <a:t>PEKETI </a:t>
            </a:r>
            <a:r>
              <a:rPr lang="fr-FR" dirty="0" err="1"/>
              <a:t>Mindourewa</a:t>
            </a:r>
            <a:endParaRPr lang="fr-FR" dirty="0"/>
          </a:p>
        </p:txBody>
      </p:sp>
    </p:spTree>
    <p:extLst>
      <p:ext uri="{BB962C8B-B14F-4D97-AF65-F5344CB8AC3E}">
        <p14:creationId xmlns:p14="http://schemas.microsoft.com/office/powerpoint/2010/main" val="6957025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7C07A8-04CA-4E8D-D6A0-2DD9E0EB28FE}"/>
              </a:ext>
            </a:extLst>
          </p:cNvPr>
          <p:cNvSpPr>
            <a:spLocks noGrp="1"/>
          </p:cNvSpPr>
          <p:nvPr>
            <p:ph idx="1"/>
          </p:nvPr>
        </p:nvSpPr>
        <p:spPr>
          <a:xfrm>
            <a:off x="131402" y="1174707"/>
            <a:ext cx="6559330" cy="4508585"/>
          </a:xfrm>
        </p:spPr>
        <p:txBody>
          <a:bodyPr>
            <a:normAutofit fontScale="92500" lnSpcReduction="20000"/>
          </a:bodyPr>
          <a:lstStyle/>
          <a:p>
            <a:pPr marL="0" indent="0">
              <a:buNone/>
            </a:pPr>
            <a:r>
              <a:rPr lang="en-GB" sz="1900" b="1" dirty="0">
                <a:latin typeface="Tahoma" panose="020B0604030504040204" pitchFamily="34" charset="0"/>
                <a:ea typeface="Tahoma" panose="020B0604030504040204" pitchFamily="34" charset="0"/>
                <a:cs typeface="Tahoma" panose="020B0604030504040204" pitchFamily="34" charset="0"/>
              </a:rPr>
              <a:t>Background and Overview</a:t>
            </a:r>
            <a:br>
              <a:rPr lang="en-GB" sz="1900" b="1" dirty="0">
                <a:latin typeface="Tahoma" panose="020B0604030504040204" pitchFamily="34" charset="0"/>
                <a:ea typeface="Tahoma" panose="020B0604030504040204" pitchFamily="34" charset="0"/>
                <a:cs typeface="Tahoma" panose="020B0604030504040204" pitchFamily="34" charset="0"/>
              </a:rPr>
            </a:br>
            <a:br>
              <a:rPr lang="en-GB" sz="1900" b="1" dirty="0">
                <a:latin typeface="Tahoma" panose="020B0604030504040204" pitchFamily="34" charset="0"/>
                <a:ea typeface="Tahoma" panose="020B0604030504040204" pitchFamily="34" charset="0"/>
                <a:cs typeface="Tahoma" panose="020B0604030504040204" pitchFamily="34" charset="0"/>
              </a:rPr>
            </a:br>
            <a:r>
              <a:rPr lang="en-GB" sz="1900" b="1" dirty="0">
                <a:latin typeface="Tahoma" panose="020B0604030504040204" pitchFamily="34" charset="0"/>
                <a:ea typeface="Tahoma" panose="020B0604030504040204" pitchFamily="34" charset="0"/>
                <a:cs typeface="Tahoma" panose="020B0604030504040204" pitchFamily="34" charset="0"/>
              </a:rPr>
              <a:t>	</a:t>
            </a:r>
            <a:r>
              <a:rPr lang="en-GB" sz="1900" dirty="0">
                <a:latin typeface="Tahoma" panose="020B0604030504040204" pitchFamily="34" charset="0"/>
                <a:ea typeface="Tahoma" panose="020B0604030504040204" pitchFamily="34" charset="0"/>
                <a:cs typeface="Tahoma" panose="020B0604030504040204" pitchFamily="34" charset="0"/>
              </a:rPr>
              <a:t>T</a:t>
            </a:r>
            <a:r>
              <a:rPr lang="en-GB" sz="1900" b="0" i="0" dirty="0">
                <a:effectLst/>
                <a:latin typeface="Tahoma" panose="020B0604030504040204" pitchFamily="34" charset="0"/>
                <a:ea typeface="Tahoma" panose="020B0604030504040204" pitchFamily="34" charset="0"/>
                <a:cs typeface="Tahoma" panose="020B0604030504040204" pitchFamily="34" charset="0"/>
              </a:rPr>
              <a:t>he </a:t>
            </a:r>
            <a:r>
              <a:rPr lang="en-GB" sz="1900" dirty="0">
                <a:latin typeface="Tahoma" panose="020B0604030504040204" pitchFamily="34" charset="0"/>
                <a:ea typeface="Tahoma" panose="020B0604030504040204" pitchFamily="34" charset="0"/>
                <a:cs typeface="Tahoma" panose="020B0604030504040204" pitchFamily="34" charset="0"/>
              </a:rPr>
              <a:t>pandemic, work disruption </a:t>
            </a:r>
            <a:br>
              <a:rPr lang="en-GB" sz="1900" dirty="0">
                <a:latin typeface="Tahoma" panose="020B0604030504040204" pitchFamily="34" charset="0"/>
                <a:ea typeface="Tahoma" panose="020B0604030504040204" pitchFamily="34" charset="0"/>
                <a:cs typeface="Tahoma" panose="020B0604030504040204" pitchFamily="34" charset="0"/>
              </a:rPr>
            </a:br>
            <a:r>
              <a:rPr lang="en-GB" sz="1900" dirty="0">
                <a:latin typeface="Tahoma" panose="020B0604030504040204" pitchFamily="34" charset="0"/>
                <a:ea typeface="Tahoma" panose="020B0604030504040204" pitchFamily="34" charset="0"/>
                <a:cs typeface="Tahoma" panose="020B0604030504040204" pitchFamily="34" charset="0"/>
              </a:rPr>
              <a:t>	Favourable, unfavourable standpoint</a:t>
            </a:r>
            <a:br>
              <a:rPr lang="en-GB" sz="1900" b="0" i="0" dirty="0">
                <a:effectLst/>
                <a:latin typeface="Tahoma" panose="020B0604030504040204" pitchFamily="34" charset="0"/>
                <a:ea typeface="Tahoma" panose="020B0604030504040204" pitchFamily="34" charset="0"/>
                <a:cs typeface="Tahoma" panose="020B0604030504040204" pitchFamily="34" charset="0"/>
              </a:rPr>
            </a:br>
            <a:r>
              <a:rPr lang="en-GB" sz="1900" b="0" i="0" dirty="0">
                <a:effectLst/>
                <a:latin typeface="Tahoma" panose="020B0604030504040204" pitchFamily="34" charset="0"/>
                <a:ea typeface="Tahoma" panose="020B0604030504040204" pitchFamily="34" charset="0"/>
                <a:cs typeface="Tahoma" panose="020B0604030504040204" pitchFamily="34" charset="0"/>
              </a:rPr>
              <a:t>	</a:t>
            </a:r>
            <a:r>
              <a:rPr lang="en-GB" sz="1900" dirty="0">
                <a:latin typeface="Tahoma" panose="020B0604030504040204" pitchFamily="34" charset="0"/>
                <a:ea typeface="Tahoma" panose="020B0604030504040204" pitchFamily="34" charset="0"/>
                <a:cs typeface="Tahoma" panose="020B0604030504040204" pitchFamily="34" charset="0"/>
              </a:rPr>
              <a:t>Example</a:t>
            </a:r>
            <a:br>
              <a:rPr lang="en-GB" sz="1900" dirty="0">
                <a:latin typeface="Tahoma" panose="020B0604030504040204" pitchFamily="34" charset="0"/>
                <a:ea typeface="Tahoma" panose="020B0604030504040204" pitchFamily="34" charset="0"/>
                <a:cs typeface="Tahoma" panose="020B0604030504040204" pitchFamily="34" charset="0"/>
              </a:rPr>
            </a:br>
            <a:r>
              <a:rPr lang="en-GB" sz="1900" dirty="0">
                <a:latin typeface="Tahoma" panose="020B0604030504040204" pitchFamily="34" charset="0"/>
                <a:ea typeface="Tahoma" panose="020B0604030504040204" pitchFamily="34" charset="0"/>
                <a:cs typeface="Tahoma" panose="020B0604030504040204" pitchFamily="34" charset="0"/>
              </a:rPr>
              <a:t>	Supervision, social interaction, Limited L&amp;D</a:t>
            </a:r>
            <a:br>
              <a:rPr lang="en-GB" sz="1900" dirty="0">
                <a:latin typeface="Tahoma" panose="020B0604030504040204" pitchFamily="34" charset="0"/>
                <a:ea typeface="Tahoma" panose="020B0604030504040204" pitchFamily="34" charset="0"/>
                <a:cs typeface="Tahoma" panose="020B0604030504040204" pitchFamily="34" charset="0"/>
              </a:rPr>
            </a:br>
            <a:r>
              <a:rPr lang="en-GB" sz="1900" dirty="0">
                <a:latin typeface="Tahoma" panose="020B0604030504040204" pitchFamily="34" charset="0"/>
                <a:ea typeface="Tahoma" panose="020B0604030504040204" pitchFamily="34" charset="0"/>
                <a:cs typeface="Tahoma" panose="020B0604030504040204" pitchFamily="34" charset="0"/>
              </a:rPr>
              <a:t>	Interplay of Demographic factors </a:t>
            </a:r>
          </a:p>
          <a:p>
            <a:pPr marL="0" lvl="1" indent="0">
              <a:spcBef>
                <a:spcPts val="1000"/>
              </a:spcBef>
              <a:buNone/>
            </a:pPr>
            <a:r>
              <a:rPr lang="en-GB" sz="1900" b="1" dirty="0">
                <a:latin typeface="Tahoma" panose="020B0604030504040204" pitchFamily="34" charset="0"/>
                <a:ea typeface="Tahoma" panose="020B0604030504040204" pitchFamily="34" charset="0"/>
                <a:cs typeface="Tahoma" panose="020B0604030504040204" pitchFamily="34" charset="0"/>
              </a:rPr>
              <a:t>Variables  </a:t>
            </a:r>
          </a:p>
          <a:p>
            <a:pPr marL="0" lvl="1" indent="0">
              <a:spcBef>
                <a:spcPts val="1000"/>
              </a:spcBef>
              <a:buNone/>
            </a:pPr>
            <a:r>
              <a:rPr lang="en-GB" sz="1900" b="1" dirty="0">
                <a:effectLst/>
                <a:latin typeface="Tahoma" panose="020B0604030504040204" pitchFamily="34" charset="0"/>
                <a:ea typeface="Tahoma" panose="020B0604030504040204" pitchFamily="34" charset="0"/>
                <a:cs typeface="Tahoma" panose="020B0604030504040204" pitchFamily="34" charset="0"/>
              </a:rPr>
              <a:t>Theory </a:t>
            </a:r>
            <a:br>
              <a:rPr lang="en-GB" sz="1900" b="1" dirty="0">
                <a:effectLst/>
                <a:latin typeface="Tahoma" panose="020B0604030504040204" pitchFamily="34" charset="0"/>
                <a:ea typeface="Tahoma" panose="020B0604030504040204" pitchFamily="34" charset="0"/>
                <a:cs typeface="Tahoma" panose="020B0604030504040204" pitchFamily="34" charset="0"/>
              </a:rPr>
            </a:br>
            <a:r>
              <a:rPr lang="en-GB" sz="1900" b="1" dirty="0">
                <a:effectLst/>
                <a:latin typeface="Tahoma" panose="020B0604030504040204" pitchFamily="34" charset="0"/>
                <a:ea typeface="Tahoma" panose="020B0604030504040204" pitchFamily="34" charset="0"/>
                <a:cs typeface="Tahoma" panose="020B0604030504040204" pitchFamily="34" charset="0"/>
              </a:rPr>
              <a:t>	</a:t>
            </a:r>
            <a:r>
              <a:rPr lang="en-GB" sz="1900" dirty="0">
                <a:effectLst/>
                <a:latin typeface="Tahoma" panose="020B0604030504040204" pitchFamily="34" charset="0"/>
                <a:ea typeface="Tahoma" panose="020B0604030504040204" pitchFamily="34" charset="0"/>
                <a:cs typeface="Tahoma" panose="020B0604030504040204" pitchFamily="34" charset="0"/>
              </a:rPr>
              <a:t>Social information processing theory (SIP)</a:t>
            </a:r>
            <a:br>
              <a:rPr lang="en-GB" sz="1900" dirty="0">
                <a:effectLst/>
                <a:latin typeface="Tahoma" panose="020B0604030504040204" pitchFamily="34" charset="0"/>
                <a:ea typeface="Tahoma" panose="020B0604030504040204" pitchFamily="34" charset="0"/>
                <a:cs typeface="Tahoma" panose="020B0604030504040204" pitchFamily="34" charset="0"/>
              </a:rPr>
            </a:br>
            <a:r>
              <a:rPr lang="en-GB" sz="1900" dirty="0">
                <a:effectLst/>
                <a:latin typeface="Tahoma" panose="020B0604030504040204" pitchFamily="34" charset="0"/>
                <a:ea typeface="Tahoma" panose="020B0604030504040204" pitchFamily="34" charset="0"/>
                <a:cs typeface="Tahoma" panose="020B0604030504040204" pitchFamily="34" charset="0"/>
              </a:rPr>
              <a:t>	(</a:t>
            </a:r>
            <a:r>
              <a:rPr lang="en-GB" sz="1900" dirty="0" err="1">
                <a:effectLst/>
                <a:latin typeface="Tahoma" panose="020B0604030504040204" pitchFamily="34" charset="0"/>
                <a:ea typeface="Tahoma" panose="020B0604030504040204" pitchFamily="34" charset="0"/>
                <a:cs typeface="Tahoma" panose="020B0604030504040204" pitchFamily="34" charset="0"/>
              </a:rPr>
              <a:t>Salancik</a:t>
            </a:r>
            <a:r>
              <a:rPr lang="en-GB" sz="1900" dirty="0">
                <a:effectLst/>
                <a:latin typeface="Tahoma" panose="020B0604030504040204" pitchFamily="34" charset="0"/>
                <a:ea typeface="Tahoma" panose="020B0604030504040204" pitchFamily="34" charset="0"/>
                <a:cs typeface="Tahoma" panose="020B0604030504040204" pitchFamily="34" charset="0"/>
              </a:rPr>
              <a:t> &amp; Pfeffer, 1978)</a:t>
            </a:r>
          </a:p>
          <a:p>
            <a:pPr marL="0" lvl="1" indent="0">
              <a:spcBef>
                <a:spcPts val="1000"/>
              </a:spcBef>
              <a:buNone/>
            </a:pPr>
            <a:r>
              <a:rPr lang="en-GB" sz="1900" b="1" dirty="0">
                <a:latin typeface="Tahoma" panose="020B0604030504040204" pitchFamily="34" charset="0"/>
                <a:ea typeface="Tahoma" panose="020B0604030504040204" pitchFamily="34" charset="0"/>
                <a:cs typeface="Tahoma" panose="020B0604030504040204" pitchFamily="34" charset="0"/>
              </a:rPr>
              <a:t>Research Gap </a:t>
            </a:r>
            <a:br>
              <a:rPr lang="en-GB" sz="1900" b="1" dirty="0">
                <a:latin typeface="Tahoma" panose="020B0604030504040204" pitchFamily="34" charset="0"/>
                <a:ea typeface="Tahoma" panose="020B0604030504040204" pitchFamily="34" charset="0"/>
                <a:cs typeface="Tahoma" panose="020B0604030504040204" pitchFamily="34" charset="0"/>
              </a:rPr>
            </a:br>
            <a:br>
              <a:rPr lang="en-GB" sz="1900" b="1" dirty="0">
                <a:latin typeface="Tahoma" panose="020B0604030504040204" pitchFamily="34" charset="0"/>
                <a:ea typeface="Tahoma" panose="020B0604030504040204" pitchFamily="34" charset="0"/>
                <a:cs typeface="Tahoma" panose="020B0604030504040204" pitchFamily="34" charset="0"/>
              </a:rPr>
            </a:br>
            <a:r>
              <a:rPr lang="en-GB" sz="1900" b="1" dirty="0">
                <a:latin typeface="Tahoma" panose="020B0604030504040204" pitchFamily="34" charset="0"/>
                <a:ea typeface="Tahoma" panose="020B0604030504040204" pitchFamily="34" charset="0"/>
                <a:cs typeface="Tahoma" panose="020B0604030504040204" pitchFamily="34" charset="0"/>
              </a:rPr>
              <a:t>	</a:t>
            </a:r>
            <a:r>
              <a:rPr lang="en-GB" sz="1900" dirty="0">
                <a:latin typeface="Tahoma" panose="020B0604030504040204" pitchFamily="34" charset="0"/>
                <a:ea typeface="Tahoma" panose="020B0604030504040204" pitchFamily="34" charset="0"/>
                <a:cs typeface="Tahoma" panose="020B0604030504040204" pitchFamily="34" charset="0"/>
              </a:rPr>
              <a:t>Professionalism perspective</a:t>
            </a:r>
            <a:br>
              <a:rPr lang="en-GB" sz="1900" dirty="0">
                <a:latin typeface="Tahoma" panose="020B0604030504040204" pitchFamily="34" charset="0"/>
                <a:ea typeface="Tahoma" panose="020B0604030504040204" pitchFamily="34" charset="0"/>
                <a:cs typeface="Tahoma" panose="020B0604030504040204" pitchFamily="34" charset="0"/>
              </a:rPr>
            </a:br>
            <a:r>
              <a:rPr lang="en-GB" sz="1900" dirty="0">
                <a:latin typeface="Tahoma" panose="020B0604030504040204" pitchFamily="34" charset="0"/>
                <a:ea typeface="Tahoma" panose="020B0604030504040204" pitchFamily="34" charset="0"/>
                <a:cs typeface="Tahoma" panose="020B0604030504040204" pitchFamily="34" charset="0"/>
              </a:rPr>
              <a:t>	African context-social ties value </a:t>
            </a:r>
            <a:br>
              <a:rPr lang="en-GB" sz="1900" b="1" dirty="0">
                <a:latin typeface="Tahoma" panose="020B0604030504040204" pitchFamily="34" charset="0"/>
                <a:ea typeface="Tahoma" panose="020B0604030504040204" pitchFamily="34" charset="0"/>
                <a:cs typeface="Tahoma" panose="020B0604030504040204" pitchFamily="34" charset="0"/>
              </a:rPr>
            </a:br>
            <a:r>
              <a:rPr lang="en-GB" sz="1900" b="1" dirty="0">
                <a:latin typeface="Tahoma" panose="020B0604030504040204" pitchFamily="34" charset="0"/>
                <a:ea typeface="Tahoma" panose="020B0604030504040204" pitchFamily="34" charset="0"/>
                <a:cs typeface="Tahoma" panose="020B0604030504040204" pitchFamily="34" charset="0"/>
              </a:rPr>
              <a:t>	</a:t>
            </a:r>
            <a:r>
              <a:rPr lang="en-GB" sz="1900" dirty="0">
                <a:latin typeface="Tahoma" panose="020B0604030504040204" pitchFamily="34" charset="0"/>
                <a:ea typeface="Tahoma" panose="020B0604030504040204" pitchFamily="34" charset="0"/>
                <a:cs typeface="Tahoma" panose="020B0604030504040204" pitchFamily="34" charset="0"/>
              </a:rPr>
              <a:t>Demographical variable's role, SIP</a:t>
            </a:r>
            <a:br>
              <a:rPr lang="en-GB" sz="1900" dirty="0">
                <a:latin typeface="Tahoma" panose="020B0604030504040204" pitchFamily="34" charset="0"/>
                <a:ea typeface="Tahoma" panose="020B0604030504040204" pitchFamily="34" charset="0"/>
                <a:cs typeface="Tahoma" panose="020B0604030504040204" pitchFamily="34" charset="0"/>
              </a:rPr>
            </a:br>
            <a:r>
              <a:rPr lang="en-GB" sz="1900" dirty="0">
                <a:latin typeface="Tahoma" panose="020B0604030504040204" pitchFamily="34" charset="0"/>
                <a:ea typeface="Tahoma" panose="020B0604030504040204" pitchFamily="34" charset="0"/>
                <a:cs typeface="Tahoma" panose="020B0604030504040204" pitchFamily="34" charset="0"/>
              </a:rPr>
              <a:t>	(</a:t>
            </a:r>
            <a:r>
              <a:rPr lang="en-GB" sz="1900" i="1" dirty="0">
                <a:latin typeface="Tahoma" panose="020B0604030504040204" pitchFamily="34" charset="0"/>
                <a:ea typeface="Tahoma" panose="020B0604030504040204" pitchFamily="34" charset="0"/>
                <a:cs typeface="Tahoma" panose="020B0604030504040204" pitchFamily="34" charset="0"/>
              </a:rPr>
              <a:t>Professionals’ heterogeneity in a FWA)</a:t>
            </a:r>
          </a:p>
          <a:p>
            <a:pPr marL="0" lvl="1" indent="0">
              <a:spcBef>
                <a:spcPts val="1000"/>
              </a:spcBef>
              <a:buNone/>
            </a:pPr>
            <a:r>
              <a:rPr lang="en-GB" sz="1900" dirty="0">
                <a:latin typeface="Tahoma" panose="020B0604030504040204" pitchFamily="34" charset="0"/>
                <a:ea typeface="Tahoma" panose="020B0604030504040204" pitchFamily="34" charset="0"/>
                <a:cs typeface="Tahoma" panose="020B0604030504040204" pitchFamily="34" charset="0"/>
              </a:rPr>
              <a:t>	Effect of ‘other’ contacts in the ‘new’ work 	environment. </a:t>
            </a:r>
            <a:br>
              <a:rPr lang="en-GB" sz="1600" dirty="0">
                <a:latin typeface="Tahoma" panose="020B0604030504040204" pitchFamily="34" charset="0"/>
                <a:ea typeface="Tahoma" panose="020B0604030504040204" pitchFamily="34" charset="0"/>
                <a:cs typeface="Tahoma" panose="020B0604030504040204" pitchFamily="34" charset="0"/>
              </a:rPr>
            </a:br>
            <a:r>
              <a:rPr lang="en-GB" sz="1600" dirty="0">
                <a:latin typeface="Tahoma" panose="020B0604030504040204" pitchFamily="34" charset="0"/>
                <a:ea typeface="Tahoma" panose="020B0604030504040204" pitchFamily="34" charset="0"/>
                <a:cs typeface="Tahoma" panose="020B0604030504040204" pitchFamily="34" charset="0"/>
              </a:rPr>
              <a:t>	</a:t>
            </a:r>
            <a:endParaRPr lang="en-GB" sz="1100" dirty="0">
              <a:latin typeface="Tahoma" panose="020B0604030504040204" pitchFamily="34" charset="0"/>
              <a:ea typeface="Tahoma" panose="020B0604030504040204" pitchFamily="34" charset="0"/>
              <a:cs typeface="Tahoma" panose="020B0604030504040204" pitchFamily="34" charset="0"/>
            </a:endParaRPr>
          </a:p>
        </p:txBody>
      </p:sp>
      <p:sp>
        <p:nvSpPr>
          <p:cNvPr id="24" name="Content Placeholder 23">
            <a:extLst>
              <a:ext uri="{FF2B5EF4-FFF2-40B4-BE49-F238E27FC236}">
                <a16:creationId xmlns:a16="http://schemas.microsoft.com/office/drawing/2014/main" id="{E80FB81F-6742-AECD-956E-50E95A25F3D9}"/>
              </a:ext>
            </a:extLst>
          </p:cNvPr>
          <p:cNvSpPr>
            <a:spLocks noGrp="1"/>
          </p:cNvSpPr>
          <p:nvPr>
            <p:ph idx="10"/>
          </p:nvPr>
        </p:nvSpPr>
        <p:spPr>
          <a:xfrm>
            <a:off x="6297746" y="5966580"/>
            <a:ext cx="5762052" cy="2334197"/>
          </a:xfrm>
        </p:spPr>
        <p:txBody>
          <a:bodyPr/>
          <a:lstStyle/>
          <a:p>
            <a:pPr marL="0" indent="0" algn="ctr">
              <a:buNone/>
            </a:pPr>
            <a:r>
              <a:rPr lang="en-GB" sz="1200" dirty="0">
                <a:latin typeface="Tahoma" panose="020B0604030504040204" pitchFamily="34" charset="0"/>
                <a:ea typeface="Tahoma" panose="020B0604030504040204" pitchFamily="34" charset="0"/>
                <a:cs typeface="Tahoma" panose="020B0604030504040204" pitchFamily="34" charset="0"/>
              </a:rPr>
              <a:t> Multi-group analysis based on Demographics e.g.  Gender, Marital status, caring responsibility, family composition, Career Tenure, and Age</a:t>
            </a:r>
          </a:p>
          <a:p>
            <a:endParaRPr lang="en-GB" dirty="0"/>
          </a:p>
        </p:txBody>
      </p:sp>
      <p:sp>
        <p:nvSpPr>
          <p:cNvPr id="2" name="Title 1">
            <a:extLst>
              <a:ext uri="{FF2B5EF4-FFF2-40B4-BE49-F238E27FC236}">
                <a16:creationId xmlns:a16="http://schemas.microsoft.com/office/drawing/2014/main" id="{084837B8-D69C-7CA4-0A93-503C5DFF04C6}"/>
              </a:ext>
            </a:extLst>
          </p:cNvPr>
          <p:cNvSpPr>
            <a:spLocks noGrp="1"/>
          </p:cNvSpPr>
          <p:nvPr>
            <p:ph type="title"/>
          </p:nvPr>
        </p:nvSpPr>
        <p:spPr/>
        <p:txBody>
          <a:bodyPr anchor="b">
            <a:noAutofit/>
          </a:bodyPr>
          <a:lstStyle/>
          <a:p>
            <a:pPr algn="ctr"/>
            <a:r>
              <a:rPr lang="en-GB" sz="3600" b="1" dirty="0">
                <a:solidFill>
                  <a:srgbClr val="3EA799"/>
                </a:solidFill>
                <a:latin typeface="Tahoma" panose="020B0604030504040204" pitchFamily="34" charset="0"/>
                <a:ea typeface="Tahoma" panose="020B0604030504040204" pitchFamily="34" charset="0"/>
                <a:cs typeface="Tahoma" panose="020B0604030504040204" pitchFamily="34" charset="0"/>
              </a:rPr>
              <a:t>What - Introduction </a:t>
            </a:r>
            <a:endParaRPr lang="en-GB" sz="6000" b="1" dirty="0">
              <a:solidFill>
                <a:srgbClr val="3EA799"/>
              </a:solidFill>
              <a:latin typeface="Tahoma" panose="020B0604030504040204" pitchFamily="34" charset="0"/>
              <a:ea typeface="Tahoma" panose="020B0604030504040204" pitchFamily="34" charset="0"/>
              <a:cs typeface="Tahoma" panose="020B0604030504040204" pitchFamily="34" charset="0"/>
            </a:endParaRPr>
          </a:p>
        </p:txBody>
      </p:sp>
      <p:sp>
        <p:nvSpPr>
          <p:cNvPr id="33" name="Rectangle: Rounded Corners 32">
            <a:extLst>
              <a:ext uri="{FF2B5EF4-FFF2-40B4-BE49-F238E27FC236}">
                <a16:creationId xmlns:a16="http://schemas.microsoft.com/office/drawing/2014/main" id="{9CF82C07-A933-9C80-A3C4-13C92D79E8B8}"/>
              </a:ext>
            </a:extLst>
          </p:cNvPr>
          <p:cNvSpPr>
            <a:spLocks noGrp="1" noRot="1" noMove="1" noResize="1" noEditPoints="1" noAdjustHandles="1" noChangeArrowheads="1" noChangeShapeType="1"/>
          </p:cNvSpPr>
          <p:nvPr/>
        </p:nvSpPr>
        <p:spPr>
          <a:xfrm>
            <a:off x="6389477" y="4484234"/>
            <a:ext cx="1394017" cy="914400"/>
          </a:xfrm>
          <a:prstGeom prst="roundRect">
            <a:avLst/>
          </a:prstGeom>
          <a:solidFill>
            <a:schemeClr val="tx1">
              <a:lumMod val="75000"/>
              <a:lumOff val="25000"/>
            </a:schemeClr>
          </a:solidFill>
          <a:ln w="28575"/>
        </p:spPr>
        <p:style>
          <a:lnRef idx="2">
            <a:schemeClr val="accent1">
              <a:shade val="15000"/>
            </a:schemeClr>
          </a:lnRef>
          <a:fillRef idx="1">
            <a:schemeClr val="accent1"/>
          </a:fillRef>
          <a:effectRef idx="0">
            <a:schemeClr val="accent1"/>
          </a:effectRef>
          <a:fontRef idx="minor">
            <a:schemeClr val="lt1"/>
          </a:fontRef>
        </p:style>
        <p:txBody>
          <a:bodyPr wrap="none"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Flexible </a:t>
            </a:r>
            <a:b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work</a:t>
            </a:r>
            <a:b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arrangement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7" name="Group 46">
            <a:extLst>
              <a:ext uri="{FF2B5EF4-FFF2-40B4-BE49-F238E27FC236}">
                <a16:creationId xmlns:a16="http://schemas.microsoft.com/office/drawing/2014/main" id="{9F789CAE-0B18-91AF-0DFC-C731F919738A}"/>
              </a:ext>
            </a:extLst>
          </p:cNvPr>
          <p:cNvGrpSpPr/>
          <p:nvPr/>
        </p:nvGrpSpPr>
        <p:grpSpPr>
          <a:xfrm>
            <a:off x="8534132" y="4466453"/>
            <a:ext cx="1289279" cy="914400"/>
            <a:chOff x="8534132" y="4466453"/>
            <a:chExt cx="1289279" cy="914400"/>
          </a:xfrm>
        </p:grpSpPr>
        <p:sp>
          <p:nvSpPr>
            <p:cNvPr id="31" name="Rectangle: Rounded Corners 30">
              <a:extLst>
                <a:ext uri="{FF2B5EF4-FFF2-40B4-BE49-F238E27FC236}">
                  <a16:creationId xmlns:a16="http://schemas.microsoft.com/office/drawing/2014/main" id="{63BDA99D-A947-DBED-C732-B523F3D60F4D}"/>
                </a:ext>
              </a:extLst>
            </p:cNvPr>
            <p:cNvSpPr/>
            <p:nvPr/>
          </p:nvSpPr>
          <p:spPr>
            <a:xfrm>
              <a:off x="8534132" y="4466453"/>
              <a:ext cx="1289279" cy="914400"/>
            </a:xfrm>
            <a:prstGeom prst="roundRect">
              <a:avLst/>
            </a:prstGeom>
            <a:solidFill>
              <a:schemeClr val="tx1">
                <a:lumMod val="75000"/>
                <a:lumOff val="2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E6B80D05-977C-0CBF-9BF8-DD8C8E1D64ED}"/>
                </a:ext>
              </a:extLst>
            </p:cNvPr>
            <p:cNvSpPr txBox="1"/>
            <p:nvPr/>
          </p:nvSpPr>
          <p:spPr>
            <a:xfrm>
              <a:off x="8534133" y="4553718"/>
              <a:ext cx="1289278" cy="678674"/>
            </a:xfrm>
            <a:prstGeom prst="rect">
              <a:avLst/>
            </a:prstGeom>
            <a:noFill/>
            <a:ln w="2857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rmAutofit/>
            </a:bodyPr>
            <a:lstStyle>
              <a:defPPr>
                <a:defRPr lang="en-US"/>
              </a:defPPr>
              <a:lvl1pPr algn="ctr">
                <a:defRPr sz="1200" b="1">
                  <a:solidFill>
                    <a:schemeClr val="lt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Professional</a:t>
              </a:r>
              <a:b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Isolation </a:t>
              </a:r>
            </a:p>
          </p:txBody>
        </p:sp>
      </p:grpSp>
      <p:grpSp>
        <p:nvGrpSpPr>
          <p:cNvPr id="48" name="Group 47">
            <a:extLst>
              <a:ext uri="{FF2B5EF4-FFF2-40B4-BE49-F238E27FC236}">
                <a16:creationId xmlns:a16="http://schemas.microsoft.com/office/drawing/2014/main" id="{297ED8D8-EFB7-B304-2224-C357B41996D4}"/>
              </a:ext>
            </a:extLst>
          </p:cNvPr>
          <p:cNvGrpSpPr/>
          <p:nvPr/>
        </p:nvGrpSpPr>
        <p:grpSpPr>
          <a:xfrm>
            <a:off x="10421958" y="4466452"/>
            <a:ext cx="1630493" cy="932181"/>
            <a:chOff x="10421958" y="4466452"/>
            <a:chExt cx="1630493" cy="932181"/>
          </a:xfrm>
          <a:solidFill>
            <a:schemeClr val="tx1">
              <a:lumMod val="75000"/>
              <a:lumOff val="25000"/>
            </a:schemeClr>
          </a:solidFill>
        </p:grpSpPr>
        <p:sp>
          <p:nvSpPr>
            <p:cNvPr id="34" name="Rectangle: Rounded Corners 33">
              <a:extLst>
                <a:ext uri="{FF2B5EF4-FFF2-40B4-BE49-F238E27FC236}">
                  <a16:creationId xmlns:a16="http://schemas.microsoft.com/office/drawing/2014/main" id="{D946F151-AECE-E929-8B2C-9633644FE52A}"/>
                </a:ext>
              </a:extLst>
            </p:cNvPr>
            <p:cNvSpPr/>
            <p:nvPr/>
          </p:nvSpPr>
          <p:spPr>
            <a:xfrm>
              <a:off x="10421958" y="4466452"/>
              <a:ext cx="1630493" cy="932181"/>
            </a:xfrm>
            <a:prstGeom prst="roundRect">
              <a:avLst/>
            </a:prstGeom>
            <a:grp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6377A787-2858-21E8-85EB-C2FC6A9E048D}"/>
                </a:ext>
              </a:extLst>
            </p:cNvPr>
            <p:cNvSpPr txBox="1"/>
            <p:nvPr/>
          </p:nvSpPr>
          <p:spPr>
            <a:xfrm>
              <a:off x="10455011" y="4553717"/>
              <a:ext cx="1523630" cy="827133"/>
            </a:xfrm>
            <a:prstGeom prst="rect">
              <a:avLst/>
            </a:prstGeom>
            <a:grpFill/>
            <a:ln w="2857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normAutofit/>
            </a:bodyPr>
            <a:lstStyle>
              <a:defPPr>
                <a:defRPr lang="en-US"/>
              </a:defPPr>
              <a:lvl1pPr algn="ctr">
                <a:defRPr sz="1200" b="1">
                  <a:solidFill>
                    <a:schemeClr val="lt1"/>
                  </a:solidFill>
                  <a:latin typeface="Tahoma" panose="020B0604030504040204" pitchFamily="34" charset="0"/>
                  <a:ea typeface="Tahoma" panose="020B0604030504040204" pitchFamily="34" charset="0"/>
                  <a:cs typeface="Tahoma" panose="020B060403050404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Professionalism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p>
          </p:txBody>
        </p:sp>
      </p:grpSp>
      <p:cxnSp>
        <p:nvCxnSpPr>
          <p:cNvPr id="41" name="Straight Arrow Connector 40">
            <a:extLst>
              <a:ext uri="{FF2B5EF4-FFF2-40B4-BE49-F238E27FC236}">
                <a16:creationId xmlns:a16="http://schemas.microsoft.com/office/drawing/2014/main" id="{1976CEF3-C98C-6628-48BE-D11AE7A5101B}"/>
              </a:ext>
            </a:extLst>
          </p:cNvPr>
          <p:cNvCxnSpPr>
            <a:cxnSpLocks/>
          </p:cNvCxnSpPr>
          <p:nvPr/>
        </p:nvCxnSpPr>
        <p:spPr>
          <a:xfrm>
            <a:off x="7783494" y="4937760"/>
            <a:ext cx="750638" cy="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17FC62D6-98D8-3482-1276-D50980105C99}"/>
              </a:ext>
            </a:extLst>
          </p:cNvPr>
          <p:cNvCxnSpPr>
            <a:cxnSpLocks/>
          </p:cNvCxnSpPr>
          <p:nvPr/>
        </p:nvCxnSpPr>
        <p:spPr>
          <a:xfrm>
            <a:off x="9823411" y="4937760"/>
            <a:ext cx="598547" cy="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5" name="Left Brace 44">
            <a:extLst>
              <a:ext uri="{FF2B5EF4-FFF2-40B4-BE49-F238E27FC236}">
                <a16:creationId xmlns:a16="http://schemas.microsoft.com/office/drawing/2014/main" id="{6FA645B3-3A60-172B-E732-761591CA4276}"/>
              </a:ext>
            </a:extLst>
          </p:cNvPr>
          <p:cNvSpPr/>
          <p:nvPr/>
        </p:nvSpPr>
        <p:spPr>
          <a:xfrm rot="16200000">
            <a:off x="8975880" y="2856954"/>
            <a:ext cx="457200" cy="5762050"/>
          </a:xfrm>
          <a:prstGeom prst="leftBrace">
            <a:avLst/>
          </a:prstGeom>
          <a:ln w="38100"/>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2E22991-5E45-4EB4-A788-986751727733}"/>
              </a:ext>
            </a:extLst>
          </p:cNvPr>
          <p:cNvPicPr>
            <a:picLocks noChangeAspect="1"/>
          </p:cNvPicPr>
          <p:nvPr/>
        </p:nvPicPr>
        <p:blipFill>
          <a:blip r:embed="R2cb14ed9a8c44d1b"/>
          <a:stretch>
            <a:fillRect/>
          </a:stretch>
        </p:blipFill>
        <p:spPr>
          <a:xfrm>
            <a:off x="10079071" y="0"/>
            <a:ext cx="2112929" cy="581055"/>
          </a:xfrm>
          <a:prstGeom prst="rect">
            <a:avLst/>
          </a:prstGeom>
        </p:spPr>
      </p:pic>
    </p:spTree>
    <p:extLst>
      <p:ext uri="{BB962C8B-B14F-4D97-AF65-F5344CB8AC3E}">
        <p14:creationId xmlns:p14="http://schemas.microsoft.com/office/powerpoint/2010/main" val="386412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4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592925" y="347730"/>
            <a:ext cx="8911687" cy="1159098"/>
          </a:xfrm>
        </p:spPr>
        <p:txBody>
          <a:bodyPr/>
          <a:lstStyle/>
          <a:p>
            <a:r>
              <a:rPr lang="fr-FR" b="1" dirty="0"/>
              <a:t>PLAN</a:t>
            </a:r>
          </a:p>
        </p:txBody>
      </p:sp>
      <p:sp>
        <p:nvSpPr>
          <p:cNvPr id="3" name="Espace réservé du contenu 2"/>
          <p:cNvSpPr>
            <a:spLocks noGrp="1"/>
          </p:cNvSpPr>
          <p:nvPr>
            <p:ph idx="1"/>
          </p:nvPr>
        </p:nvSpPr>
        <p:spPr>
          <a:xfrm>
            <a:off x="2589212" y="1506829"/>
            <a:ext cx="8915400" cy="4816698"/>
          </a:xfrm>
        </p:spPr>
        <p:txBody>
          <a:bodyPr/>
          <a:lstStyle/>
          <a:p>
            <a:r>
              <a:rPr lang="fr-FR" b="1" dirty="0"/>
              <a:t>I-</a:t>
            </a:r>
            <a:r>
              <a:rPr lang="fr-FR" dirty="0"/>
              <a:t>Une brève histoire des TIC (technologies de l’information et de la communication)</a:t>
            </a:r>
          </a:p>
          <a:p>
            <a:endParaRPr lang="fr-FR" dirty="0"/>
          </a:p>
          <a:p>
            <a:r>
              <a:rPr lang="fr-FR" b="1" dirty="0"/>
              <a:t>II-</a:t>
            </a:r>
            <a:r>
              <a:rPr lang="fr-FR" dirty="0"/>
              <a:t>Les apports des TIC</a:t>
            </a:r>
          </a:p>
          <a:p>
            <a:endParaRPr lang="fr-FR" dirty="0"/>
          </a:p>
          <a:p>
            <a:r>
              <a:rPr lang="fr-FR" b="1" dirty="0"/>
              <a:t>III-</a:t>
            </a:r>
            <a:r>
              <a:rPr lang="fr-FR" dirty="0"/>
              <a:t>Les retombées des TIC sur les agents économiques</a:t>
            </a:r>
          </a:p>
          <a:p>
            <a:endParaRPr lang="fr-FR" dirty="0"/>
          </a:p>
          <a:p>
            <a:r>
              <a:rPr lang="fr-FR" b="1" dirty="0"/>
              <a:t>IV-</a:t>
            </a:r>
            <a:r>
              <a:rPr lang="fr-FR" dirty="0"/>
              <a:t>Question de recherche et hypothèse</a:t>
            </a:r>
          </a:p>
          <a:p>
            <a:endParaRPr lang="fr-FR" dirty="0"/>
          </a:p>
          <a:p>
            <a:r>
              <a:rPr lang="fr-FR" b="1" dirty="0"/>
              <a:t>V-</a:t>
            </a:r>
            <a:r>
              <a:rPr lang="fr-FR" dirty="0"/>
              <a:t>Estimations économétriques et résultats</a:t>
            </a:r>
          </a:p>
          <a:p>
            <a:endParaRPr lang="fr-FR" dirty="0"/>
          </a:p>
          <a:p>
            <a:r>
              <a:rPr lang="fr-FR" b="1" dirty="0"/>
              <a:t>VI-</a:t>
            </a:r>
            <a:r>
              <a:rPr lang="fr-FR" dirty="0"/>
              <a:t>Conclusion</a:t>
            </a:r>
          </a:p>
          <a:p>
            <a:endParaRPr lang="fr-FR" dirty="0"/>
          </a:p>
          <a:p>
            <a:endParaRPr lang="fr-FR" dirty="0"/>
          </a:p>
          <a:p>
            <a:endParaRPr lang="fr-FR" dirty="0"/>
          </a:p>
          <a:p>
            <a:endParaRPr lang="fr-FR" dirty="0"/>
          </a:p>
          <a:p>
            <a:endParaRPr lang="fr-FR" dirty="0"/>
          </a:p>
          <a:p>
            <a:endParaRPr lang="fr-FR" dirty="0"/>
          </a:p>
        </p:txBody>
      </p:sp>
    </p:spTree>
    <p:extLst>
      <p:ext uri="{BB962C8B-B14F-4D97-AF65-F5344CB8AC3E}">
        <p14:creationId xmlns:p14="http://schemas.microsoft.com/office/powerpoint/2010/main" val="29928227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b="1" dirty="0"/>
              <a:t>I-Une brève histoire des TIC (technologies de l’information et de la communication)</a:t>
            </a:r>
            <a:br>
              <a:rPr lang="fr-FR" dirty="0"/>
            </a:br>
            <a:endParaRPr lang="fr-FR" dirty="0"/>
          </a:p>
        </p:txBody>
      </p:sp>
      <p:sp>
        <p:nvSpPr>
          <p:cNvPr id="3" name="Espace réservé du contenu 2"/>
          <p:cNvSpPr>
            <a:spLocks noGrp="1"/>
          </p:cNvSpPr>
          <p:nvPr>
            <p:ph idx="1"/>
          </p:nvPr>
        </p:nvSpPr>
        <p:spPr/>
        <p:txBody>
          <a:bodyPr/>
          <a:lstStyle/>
          <a:p>
            <a:pPr marL="0" indent="0">
              <a:buNone/>
            </a:pPr>
            <a:endParaRPr lang="fr-FR" dirty="0"/>
          </a:p>
          <a:p>
            <a:pPr marL="0" indent="0">
              <a:buNone/>
            </a:pPr>
            <a:endParaRPr lang="fr-FR" dirty="0"/>
          </a:p>
          <a:p>
            <a:pPr marL="0" indent="0">
              <a:buNone/>
            </a:pPr>
            <a:endParaRPr lang="fr-FR" dirty="0"/>
          </a:p>
          <a:p>
            <a:pPr marL="0" indent="0">
              <a:buNone/>
            </a:pPr>
            <a:r>
              <a:rPr lang="fr-FR" sz="2000" dirty="0"/>
              <a:t>Du point de départ et aux réseaux de télécommunications actuels : fin 18</a:t>
            </a:r>
            <a:r>
              <a:rPr lang="fr-FR" sz="2000" baseline="30000" dirty="0"/>
              <a:t>ème</a:t>
            </a:r>
            <a:r>
              <a:rPr lang="fr-FR" sz="2000" dirty="0"/>
              <a:t> siècle à nos jours.</a:t>
            </a:r>
          </a:p>
        </p:txBody>
      </p:sp>
    </p:spTree>
    <p:extLst>
      <p:ext uri="{BB962C8B-B14F-4D97-AF65-F5344CB8AC3E}">
        <p14:creationId xmlns:p14="http://schemas.microsoft.com/office/powerpoint/2010/main" val="19248865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86381" y="624110"/>
            <a:ext cx="9675812" cy="856960"/>
          </a:xfrm>
        </p:spPr>
        <p:txBody>
          <a:bodyPr>
            <a:normAutofit fontScale="90000"/>
          </a:bodyPr>
          <a:lstStyle/>
          <a:p>
            <a:r>
              <a:rPr lang="fr-FR" dirty="0"/>
              <a:t>Le télégraphe de Claude Chappe (18</a:t>
            </a:r>
            <a:r>
              <a:rPr lang="fr-FR" baseline="30000" dirty="0"/>
              <a:t>ème</a:t>
            </a:r>
            <a:r>
              <a:rPr lang="fr-FR" dirty="0"/>
              <a:t> sicle)</a:t>
            </a:r>
          </a:p>
        </p:txBody>
      </p:sp>
      <p:pic>
        <p:nvPicPr>
          <p:cNvPr id="4" name="Espace réservé du contenu 3"/>
          <p:cNvPicPr>
            <a:picLocks noGrp="1" noChangeAspect="1"/>
          </p:cNvPicPr>
          <p:nvPr>
            <p:ph idx="1"/>
          </p:nvPr>
        </p:nvPicPr>
        <p:blipFill>
          <a:blip r:embed="R15cf04116ee24068">
            <a:extLst>
              <a:ext uri="{28A0092B-C50C-407E-A947-70E740481C1C}">
                <a14:useLocalDpi xmlns:a14="http://schemas.microsoft.com/office/drawing/2010/main" val="0"/>
              </a:ext>
            </a:extLst>
          </a:blip>
          <a:stretch>
            <a:fillRect/>
          </a:stretch>
        </p:blipFill>
        <p:spPr>
          <a:xfrm>
            <a:off x="3631842" y="1655454"/>
            <a:ext cx="6478073" cy="3871661"/>
          </a:xfrm>
        </p:spPr>
      </p:pic>
    </p:spTree>
    <p:extLst>
      <p:ext uri="{BB962C8B-B14F-4D97-AF65-F5344CB8AC3E}">
        <p14:creationId xmlns:p14="http://schemas.microsoft.com/office/powerpoint/2010/main" val="647594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idx="1"/>
          </p:nvPr>
        </p:nvPicPr>
        <p:blipFill>
          <a:blip r:embed="R8eb76530d79040c4">
            <a:extLst>
              <a:ext uri="{28A0092B-C50C-407E-A947-70E740481C1C}">
                <a14:useLocalDpi xmlns:a14="http://schemas.microsoft.com/office/drawing/2010/main" val="0"/>
              </a:ext>
            </a:extLst>
          </a:blip>
          <a:stretch>
            <a:fillRect/>
          </a:stretch>
        </p:blipFill>
        <p:spPr>
          <a:xfrm>
            <a:off x="5552281" y="2108994"/>
            <a:ext cx="2009775" cy="2209800"/>
          </a:xfrm>
        </p:spPr>
      </p:pic>
    </p:spTree>
    <p:extLst>
      <p:ext uri="{BB962C8B-B14F-4D97-AF65-F5344CB8AC3E}">
        <p14:creationId xmlns:p14="http://schemas.microsoft.com/office/powerpoint/2010/main" val="2615207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Télégraphe électrique de Morse (1837)</a:t>
            </a:r>
          </a:p>
        </p:txBody>
      </p:sp>
      <p:pic>
        <p:nvPicPr>
          <p:cNvPr id="4" name="Espace réservé du contenu 3"/>
          <p:cNvPicPr>
            <a:picLocks noGrp="1" noChangeAspect="1"/>
          </p:cNvPicPr>
          <p:nvPr>
            <p:ph idx="1"/>
          </p:nvPr>
        </p:nvPicPr>
        <p:blipFill>
          <a:blip r:embed="Rb8f6fc520ef64e36">
            <a:extLst>
              <a:ext uri="{28A0092B-C50C-407E-A947-70E740481C1C}">
                <a14:useLocalDpi xmlns:a14="http://schemas.microsoft.com/office/drawing/2010/main" val="0"/>
              </a:ext>
            </a:extLst>
          </a:blip>
          <a:stretch>
            <a:fillRect/>
          </a:stretch>
        </p:blipFill>
        <p:spPr>
          <a:xfrm>
            <a:off x="4528080" y="2133600"/>
            <a:ext cx="5037666" cy="3778250"/>
          </a:xfrm>
        </p:spPr>
      </p:pic>
    </p:spTree>
    <p:extLst>
      <p:ext uri="{BB962C8B-B14F-4D97-AF65-F5344CB8AC3E}">
        <p14:creationId xmlns:p14="http://schemas.microsoft.com/office/powerpoint/2010/main" val="31566953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a664e28e3f19404c">
            <a:extLst>
              <a:ext uri="{28A0092B-C50C-407E-A947-70E740481C1C}">
                <a14:useLocalDpi xmlns:a14="http://schemas.microsoft.com/office/drawing/2010/main" val="0"/>
              </a:ext>
            </a:extLst>
          </a:blip>
          <a:stretch>
            <a:fillRect/>
          </a:stretch>
        </p:blipFill>
        <p:spPr>
          <a:xfrm>
            <a:off x="2689701" y="1632156"/>
            <a:ext cx="7619048" cy="3304762"/>
          </a:xfrm>
        </p:spPr>
      </p:pic>
    </p:spTree>
    <p:extLst>
      <p:ext uri="{BB962C8B-B14F-4D97-AF65-F5344CB8AC3E}">
        <p14:creationId xmlns:p14="http://schemas.microsoft.com/office/powerpoint/2010/main" val="3499146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Téléphone fixe de Bell Graham (1876)</a:t>
            </a:r>
          </a:p>
        </p:txBody>
      </p:sp>
      <p:pic>
        <p:nvPicPr>
          <p:cNvPr id="4" name="Espace réservé du contenu 3"/>
          <p:cNvPicPr>
            <a:picLocks noGrp="1" noChangeAspect="1"/>
          </p:cNvPicPr>
          <p:nvPr>
            <p:ph idx="1"/>
          </p:nvPr>
        </p:nvPicPr>
        <p:blipFill>
          <a:blip r:embed="R60b12803d8f74d9d">
            <a:extLst>
              <a:ext uri="{28A0092B-C50C-407E-A947-70E740481C1C}">
                <a14:useLocalDpi xmlns:a14="http://schemas.microsoft.com/office/drawing/2010/main" val="0"/>
              </a:ext>
            </a:extLst>
          </a:blip>
          <a:stretch>
            <a:fillRect/>
          </a:stretch>
        </p:blipFill>
        <p:spPr>
          <a:xfrm>
            <a:off x="4838621" y="2133600"/>
            <a:ext cx="4416584" cy="3778250"/>
          </a:xfrm>
        </p:spPr>
      </p:pic>
    </p:spTree>
    <p:extLst>
      <p:ext uri="{BB962C8B-B14F-4D97-AF65-F5344CB8AC3E}">
        <p14:creationId xmlns:p14="http://schemas.microsoft.com/office/powerpoint/2010/main" val="2747237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Télégraphe sans fil (Marconi, 1901)</a:t>
            </a:r>
          </a:p>
        </p:txBody>
      </p:sp>
      <p:pic>
        <p:nvPicPr>
          <p:cNvPr id="4" name="Espace réservé du contenu 3"/>
          <p:cNvPicPr>
            <a:picLocks noGrp="1" noChangeAspect="1"/>
          </p:cNvPicPr>
          <p:nvPr>
            <p:ph idx="1"/>
          </p:nvPr>
        </p:nvPicPr>
        <p:blipFill>
          <a:blip r:embed="R9d57454717a845a0"/>
          <a:stretch>
            <a:fillRect/>
          </a:stretch>
        </p:blipFill>
        <p:spPr>
          <a:xfrm>
            <a:off x="4945487" y="1443852"/>
            <a:ext cx="3398055" cy="4854364"/>
          </a:xfrm>
          <a:prstGeom prst="rect">
            <a:avLst/>
          </a:prstGeom>
        </p:spPr>
      </p:pic>
    </p:spTree>
    <p:extLst>
      <p:ext uri="{BB962C8B-B14F-4D97-AF65-F5344CB8AC3E}">
        <p14:creationId xmlns:p14="http://schemas.microsoft.com/office/powerpoint/2010/main" val="8871433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Réseaux de télécommunications en fibre optique (à partir de1987)</a:t>
            </a:r>
          </a:p>
        </p:txBody>
      </p:sp>
      <p:pic>
        <p:nvPicPr>
          <p:cNvPr id="4" name="Espace réservé du contenu 3" descr="C:\Users\peketi_m\Desktop\iuhoiu.PNG"/>
          <p:cNvPicPr>
            <a:picLocks noGrp="1"/>
          </p:cNvPicPr>
          <p:nvPr>
            <p:ph idx="1"/>
          </p:nvPr>
        </p:nvPicPr>
        <p:blipFill>
          <a:blip r:embed="Rd727fb73fdc74364">
            <a:extLst>
              <a:ext uri="{28A0092B-C50C-407E-A947-70E740481C1C}">
                <a14:useLocalDpi xmlns:a14="http://schemas.microsoft.com/office/drawing/2010/main" val="0"/>
              </a:ext>
            </a:extLst>
          </a:blip>
          <a:srcRect/>
          <a:stretch>
            <a:fillRect/>
          </a:stretch>
        </p:blipFill>
        <p:spPr bwMode="auto">
          <a:xfrm>
            <a:off x="3191556" y="2133600"/>
            <a:ext cx="7710714" cy="3778250"/>
          </a:xfrm>
          <a:prstGeom prst="rect">
            <a:avLst/>
          </a:prstGeom>
          <a:noFill/>
          <a:ln>
            <a:noFill/>
          </a:ln>
        </p:spPr>
      </p:pic>
    </p:spTree>
    <p:extLst>
      <p:ext uri="{BB962C8B-B14F-4D97-AF65-F5344CB8AC3E}">
        <p14:creationId xmlns:p14="http://schemas.microsoft.com/office/powerpoint/2010/main" val="19068401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II-Les apports des TIC</a:t>
            </a:r>
          </a:p>
        </p:txBody>
      </p:sp>
      <p:sp>
        <p:nvSpPr>
          <p:cNvPr id="3" name="Espace réservé du contenu 2"/>
          <p:cNvSpPr>
            <a:spLocks noGrp="1"/>
          </p:cNvSpPr>
          <p:nvPr>
            <p:ph idx="1"/>
          </p:nvPr>
        </p:nvSpPr>
        <p:spPr/>
        <p:txBody>
          <a:bodyPr/>
          <a:lstStyle/>
          <a:p>
            <a:r>
              <a:rPr lang="fr-FR" b="1" dirty="0"/>
              <a:t>Réduction des coûts de production d’une information</a:t>
            </a:r>
            <a:r>
              <a:rPr lang="fr-FR" dirty="0"/>
              <a:t> (texte, vidéo, image, son, etc.)</a:t>
            </a:r>
          </a:p>
          <a:p>
            <a:endParaRPr lang="fr-FR" dirty="0"/>
          </a:p>
          <a:p>
            <a:r>
              <a:rPr lang="fr-FR" b="1" dirty="0"/>
              <a:t>Réduction des coûts de mise à disposition, d’accès, de recherche et de partage d’une information</a:t>
            </a:r>
            <a:r>
              <a:rPr lang="fr-FR" dirty="0"/>
              <a:t> (exemple: Google, email, réseaux sociaux, etc.)</a:t>
            </a:r>
            <a:endParaRPr lang="fr-FR" b="1" dirty="0"/>
          </a:p>
          <a:p>
            <a:endParaRPr lang="fr-FR" dirty="0"/>
          </a:p>
          <a:p>
            <a:r>
              <a:rPr lang="fr-FR" b="1" dirty="0"/>
              <a:t>Réduction des coûts de réplication d’une information</a:t>
            </a:r>
            <a:r>
              <a:rPr lang="fr-FR" dirty="0"/>
              <a:t> (exemple)</a:t>
            </a:r>
          </a:p>
          <a:p>
            <a:endParaRPr lang="fr-FR" dirty="0"/>
          </a:p>
          <a:p>
            <a:r>
              <a:rPr lang="fr-FR" b="1" dirty="0"/>
              <a:t>Réduction des coûts de suivi et de vérification</a:t>
            </a:r>
            <a:r>
              <a:rPr lang="fr-FR" dirty="0"/>
              <a:t> (information, contrat, etc.)</a:t>
            </a:r>
          </a:p>
        </p:txBody>
      </p:sp>
    </p:spTree>
    <p:extLst>
      <p:ext uri="{BB962C8B-B14F-4D97-AF65-F5344CB8AC3E}">
        <p14:creationId xmlns:p14="http://schemas.microsoft.com/office/powerpoint/2010/main" val="20270265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7C07A8-04CA-4E8D-D6A0-2DD9E0EB28FE}"/>
              </a:ext>
            </a:extLst>
          </p:cNvPr>
          <p:cNvSpPr>
            <a:spLocks noGrp="1"/>
          </p:cNvSpPr>
          <p:nvPr>
            <p:ph idx="1"/>
          </p:nvPr>
        </p:nvSpPr>
        <p:spPr>
          <a:xfrm>
            <a:off x="192528" y="3674354"/>
            <a:ext cx="7213600" cy="3871716"/>
          </a:xfrm>
        </p:spPr>
        <p:txBody>
          <a:bodyPr>
            <a:normAutofit/>
          </a:bodyPr>
          <a:lstStyle/>
          <a:p>
            <a:pPr marL="0" indent="0">
              <a:buNone/>
            </a:pPr>
            <a:r>
              <a:rPr lang="en-GB" sz="1600" b="1" dirty="0">
                <a:latin typeface="Tahoma" panose="020B0604030504040204" pitchFamily="34" charset="0"/>
                <a:ea typeface="Tahoma" panose="020B0604030504040204" pitchFamily="34" charset="0"/>
                <a:cs typeface="Tahoma" panose="020B0604030504040204" pitchFamily="34" charset="0"/>
              </a:rPr>
              <a:t>Research aim</a:t>
            </a:r>
            <a:br>
              <a:rPr lang="en-GB" sz="1600" b="1" dirty="0">
                <a:latin typeface="Tahoma" panose="020B0604030504040204" pitchFamily="34" charset="0"/>
                <a:ea typeface="Tahoma" panose="020B0604030504040204" pitchFamily="34" charset="0"/>
                <a:cs typeface="Tahoma" panose="020B0604030504040204" pitchFamily="34" charset="0"/>
              </a:rPr>
            </a:br>
            <a:r>
              <a:rPr lang="en-GB" sz="1600" b="1" dirty="0">
                <a:latin typeface="Tahoma" panose="020B0604030504040204" pitchFamily="34" charset="0"/>
                <a:ea typeface="Tahoma" panose="020B0604030504040204" pitchFamily="34" charset="0"/>
                <a:cs typeface="Tahoma" panose="020B0604030504040204" pitchFamily="34" charset="0"/>
              </a:rPr>
              <a:t>	</a:t>
            </a:r>
            <a:r>
              <a:rPr lang="en-GB" sz="1600" dirty="0">
                <a:latin typeface="Tahoma" panose="020B0604030504040204" pitchFamily="34" charset="0"/>
                <a:ea typeface="Tahoma" panose="020B0604030504040204" pitchFamily="34" charset="0"/>
                <a:cs typeface="Tahoma" panose="020B0604030504040204" pitchFamily="34" charset="0"/>
              </a:rPr>
              <a:t>Explore the relationship between…through …</a:t>
            </a:r>
            <a:br>
              <a:rPr lang="en-GB" sz="1600" dirty="0">
                <a:latin typeface="Tahoma" panose="020B0604030504040204" pitchFamily="34" charset="0"/>
                <a:ea typeface="Tahoma" panose="020B0604030504040204" pitchFamily="34" charset="0"/>
                <a:cs typeface="Tahoma" panose="020B0604030504040204" pitchFamily="34" charset="0"/>
              </a:rPr>
            </a:br>
            <a:r>
              <a:rPr lang="en-GB" sz="1600" dirty="0">
                <a:latin typeface="Tahoma" panose="020B0604030504040204" pitchFamily="34" charset="0"/>
                <a:ea typeface="Tahoma" panose="020B0604030504040204" pitchFamily="34" charset="0"/>
                <a:cs typeface="Tahoma" panose="020B0604030504040204" pitchFamily="34" charset="0"/>
              </a:rPr>
              <a:t>	…and assess possible </a:t>
            </a:r>
            <a:r>
              <a:rPr lang="en-GB" sz="1600" dirty="0">
                <a:highlight>
                  <a:srgbClr val="FFFFFF"/>
                </a:highlight>
                <a:latin typeface="Tahoma" panose="020B0604030504040204" pitchFamily="34" charset="0"/>
                <a:ea typeface="Tahoma" panose="020B0604030504040204" pitchFamily="34" charset="0"/>
                <a:cs typeface="Tahoma" panose="020B0604030504040204" pitchFamily="34" charset="0"/>
              </a:rPr>
              <a:t>variations across demographics/subgroups</a:t>
            </a:r>
            <a:br>
              <a:rPr lang="en-GB" sz="1600" dirty="0">
                <a:highlight>
                  <a:srgbClr val="FFFFFF"/>
                </a:highlight>
                <a:latin typeface="Tahoma" panose="020B0604030504040204" pitchFamily="34" charset="0"/>
                <a:ea typeface="Tahoma" panose="020B0604030504040204" pitchFamily="34" charset="0"/>
                <a:cs typeface="Tahoma" panose="020B0604030504040204" pitchFamily="34" charset="0"/>
              </a:rPr>
            </a:br>
            <a:endParaRPr lang="en-GB" sz="16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1600" b="1" dirty="0">
                <a:latin typeface="Tahoma" panose="020B0604030504040204" pitchFamily="34" charset="0"/>
                <a:ea typeface="Tahoma" panose="020B0604030504040204" pitchFamily="34" charset="0"/>
                <a:cs typeface="Tahoma" panose="020B0604030504040204" pitchFamily="34" charset="0"/>
              </a:rPr>
              <a:t>Research question </a:t>
            </a:r>
          </a:p>
          <a:p>
            <a:pPr marL="0" indent="0">
              <a:buNone/>
            </a:pPr>
            <a:r>
              <a:rPr lang="en-GB" sz="1600" dirty="0">
                <a:highlight>
                  <a:srgbClr val="FFFFFF"/>
                </a:highlight>
                <a:latin typeface="Tahoma" panose="020B0604030504040204" pitchFamily="34" charset="0"/>
                <a:ea typeface="Tahoma" panose="020B0604030504040204" pitchFamily="34" charset="0"/>
                <a:cs typeface="Tahoma" panose="020B0604030504040204" pitchFamily="34" charset="0"/>
              </a:rPr>
              <a:t>	Could FWA affect professionalism? </a:t>
            </a:r>
            <a:br>
              <a:rPr lang="en-GB" sz="1600" dirty="0">
                <a:highlight>
                  <a:srgbClr val="FFFFFF"/>
                </a:highlight>
                <a:latin typeface="Tahoma" panose="020B0604030504040204" pitchFamily="34" charset="0"/>
                <a:ea typeface="Tahoma" panose="020B0604030504040204" pitchFamily="34" charset="0"/>
                <a:cs typeface="Tahoma" panose="020B0604030504040204" pitchFamily="34" charset="0"/>
              </a:rPr>
            </a:br>
            <a:r>
              <a:rPr lang="en-GB" sz="1600" dirty="0">
                <a:highlight>
                  <a:srgbClr val="FFFFFF"/>
                </a:highlight>
                <a:latin typeface="Tahoma" panose="020B0604030504040204" pitchFamily="34" charset="0"/>
                <a:ea typeface="Tahoma" panose="020B0604030504040204" pitchFamily="34" charset="0"/>
                <a:cs typeface="Tahoma" panose="020B0604030504040204" pitchFamily="34" charset="0"/>
              </a:rPr>
              <a:t>	Does professional isolation mediate the direct relationship…?</a:t>
            </a:r>
            <a:br>
              <a:rPr lang="en-GB" sz="1600" dirty="0">
                <a:highlight>
                  <a:srgbClr val="FFFFFF"/>
                </a:highlight>
                <a:latin typeface="Tahoma" panose="020B0604030504040204" pitchFamily="34" charset="0"/>
                <a:ea typeface="Tahoma" panose="020B0604030504040204" pitchFamily="34" charset="0"/>
                <a:cs typeface="Tahoma" panose="020B0604030504040204" pitchFamily="34" charset="0"/>
              </a:rPr>
            </a:br>
            <a:r>
              <a:rPr lang="en-GB" sz="1600" dirty="0">
                <a:highlight>
                  <a:srgbClr val="FFFFFF"/>
                </a:highlight>
                <a:latin typeface="Tahoma" panose="020B0604030504040204" pitchFamily="34" charset="0"/>
                <a:ea typeface="Tahoma" panose="020B0604030504040204" pitchFamily="34" charset="0"/>
                <a:cs typeface="Tahoma" panose="020B0604030504040204" pitchFamily="34" charset="0"/>
              </a:rPr>
              <a:t>	How does the mediated relationship vary across professional 	subgroups/demographic? </a:t>
            </a:r>
          </a:p>
          <a:p>
            <a:pPr marL="0" indent="0">
              <a:buNone/>
            </a:pPr>
            <a:endParaRPr lang="en-GB" b="1" dirty="0"/>
          </a:p>
        </p:txBody>
      </p:sp>
      <p:pic>
        <p:nvPicPr>
          <p:cNvPr id="27" name="Content Placeholder 26">
            <a:extLst>
              <a:ext uri="{FF2B5EF4-FFF2-40B4-BE49-F238E27FC236}">
                <a16:creationId xmlns:a16="http://schemas.microsoft.com/office/drawing/2014/main" id="{96ABEE1E-6FE4-BF49-B5DA-E0772700E7B0}"/>
              </a:ext>
            </a:extLst>
          </p:cNvPr>
          <p:cNvPicPr>
            <a:picLocks noGrp="1" noChangeAspect="1"/>
          </p:cNvPicPr>
          <p:nvPr>
            <p:ph idx="10"/>
          </p:nvPr>
        </p:nvPicPr>
        <p:blipFill>
          <a:blip r:embed="Rad6c155eb973449c"/>
          <a:stretch>
            <a:fillRect/>
          </a:stretch>
        </p:blipFill>
        <p:spPr>
          <a:xfrm>
            <a:off x="3529584" y="1529781"/>
            <a:ext cx="5547360" cy="1462591"/>
          </a:xfrm>
          <a:prstGeom prst="rect">
            <a:avLst/>
          </a:prstGeom>
          <a:noFill/>
        </p:spPr>
      </p:pic>
      <p:sp>
        <p:nvSpPr>
          <p:cNvPr id="2" name="Title 1">
            <a:extLst>
              <a:ext uri="{FF2B5EF4-FFF2-40B4-BE49-F238E27FC236}">
                <a16:creationId xmlns:a16="http://schemas.microsoft.com/office/drawing/2014/main" id="{084837B8-D69C-7CA4-0A93-503C5DFF04C6}"/>
              </a:ext>
            </a:extLst>
          </p:cNvPr>
          <p:cNvSpPr>
            <a:spLocks noGrp="1"/>
          </p:cNvSpPr>
          <p:nvPr>
            <p:ph type="title"/>
          </p:nvPr>
        </p:nvSpPr>
        <p:spPr>
          <a:xfrm>
            <a:off x="3799328" y="271800"/>
            <a:ext cx="8064000" cy="743542"/>
          </a:xfrm>
        </p:spPr>
        <p:txBody>
          <a:bodyPr anchor="ctr">
            <a:normAutofit/>
          </a:bodyPr>
          <a:lstStyle/>
          <a:p>
            <a:pPr algn="ctr"/>
            <a:r>
              <a:rPr lang="en-GB" sz="3600" b="1" dirty="0">
                <a:latin typeface="Tahoma" panose="020B0604030504040204" pitchFamily="34" charset="0"/>
                <a:ea typeface="Tahoma" panose="020B0604030504040204" pitchFamily="34" charset="0"/>
                <a:cs typeface="Tahoma" panose="020B0604030504040204" pitchFamily="34" charset="0"/>
              </a:rPr>
              <a:t>What - Introduction </a:t>
            </a:r>
          </a:p>
        </p:txBody>
      </p:sp>
      <p:sp>
        <p:nvSpPr>
          <p:cNvPr id="28" name="TextBox 27">
            <a:extLst>
              <a:ext uri="{FF2B5EF4-FFF2-40B4-BE49-F238E27FC236}">
                <a16:creationId xmlns:a16="http://schemas.microsoft.com/office/drawing/2014/main" id="{A49175CC-25F6-34AB-33F7-C819FF547945}"/>
              </a:ext>
            </a:extLst>
          </p:cNvPr>
          <p:cNvSpPr txBox="1"/>
          <p:nvPr/>
        </p:nvSpPr>
        <p:spPr>
          <a:xfrm>
            <a:off x="3037135" y="2860480"/>
            <a:ext cx="69293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GB" sz="11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Multi-group analysis based on Demographics e.g.  Gender, Marital status, caring responsibility, family composition, Career Tenure, and 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63ED7672-13EA-F0DE-07C3-7B1C59EB29E0}"/>
              </a:ext>
            </a:extLst>
          </p:cNvPr>
          <p:cNvPicPr>
            <a:picLocks noChangeAspect="1"/>
          </p:cNvPicPr>
          <p:nvPr/>
        </p:nvPicPr>
        <p:blipFill>
          <a:blip r:embed="R34b99e3609d245dd"/>
          <a:stretch>
            <a:fillRect/>
          </a:stretch>
        </p:blipFill>
        <p:spPr>
          <a:xfrm>
            <a:off x="10053112" y="6256"/>
            <a:ext cx="2138888" cy="588194"/>
          </a:xfrm>
          <a:prstGeom prst="rect">
            <a:avLst/>
          </a:prstGeom>
        </p:spPr>
      </p:pic>
    </p:spTree>
    <p:extLst>
      <p:ext uri="{BB962C8B-B14F-4D97-AF65-F5344CB8AC3E}">
        <p14:creationId xmlns:p14="http://schemas.microsoft.com/office/powerpoint/2010/main" val="396806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III-Les retombées des TIC sur les agents économiques</a:t>
            </a:r>
          </a:p>
        </p:txBody>
      </p:sp>
      <p:sp>
        <p:nvSpPr>
          <p:cNvPr id="3" name="Espace réservé du contenu 2"/>
          <p:cNvSpPr>
            <a:spLocks noGrp="1"/>
          </p:cNvSpPr>
          <p:nvPr>
            <p:ph idx="1"/>
          </p:nvPr>
        </p:nvSpPr>
        <p:spPr>
          <a:xfrm>
            <a:off x="2589212" y="2133600"/>
            <a:ext cx="8915400" cy="4125532"/>
          </a:xfrm>
        </p:spPr>
        <p:txBody>
          <a:bodyPr/>
          <a:lstStyle/>
          <a:p>
            <a:r>
              <a:rPr lang="fr-FR" dirty="0"/>
              <a:t>Ménage (fonction économique : </a:t>
            </a:r>
            <a:r>
              <a:rPr lang="fr-FR" b="1" dirty="0"/>
              <a:t>maximisation de l’utilité sous la contrainte du budget</a:t>
            </a:r>
            <a:r>
              <a:rPr lang="fr-FR" dirty="0"/>
              <a:t>) : </a:t>
            </a:r>
          </a:p>
          <a:p>
            <a:pPr lvl="1"/>
            <a:r>
              <a:rPr lang="fr-FR" b="1" dirty="0"/>
              <a:t>Télétravail</a:t>
            </a:r>
            <a:r>
              <a:rPr lang="fr-FR" dirty="0"/>
              <a:t> (réduction du temps et des frais de déplacements professionnels, réduction de la pollution, etc.)</a:t>
            </a:r>
          </a:p>
          <a:p>
            <a:pPr lvl="1"/>
            <a:endParaRPr lang="fr-FR" dirty="0"/>
          </a:p>
          <a:p>
            <a:pPr lvl="1"/>
            <a:r>
              <a:rPr lang="fr-FR" b="1" dirty="0"/>
              <a:t>E-commerce</a:t>
            </a:r>
            <a:r>
              <a:rPr lang="fr-FR" dirty="0"/>
              <a:t> (réduction des déplacements liés aux achats, facilitation des achats, prix compétitifs, concurrence entre vendeurs à l’échelle internationale)</a:t>
            </a:r>
          </a:p>
          <a:p>
            <a:pPr lvl="1"/>
            <a:endParaRPr lang="fr-FR" dirty="0"/>
          </a:p>
          <a:p>
            <a:pPr lvl="1"/>
            <a:r>
              <a:rPr lang="fr-FR" b="1" dirty="0"/>
              <a:t>Nouveaux biens et services numériques</a:t>
            </a:r>
            <a:r>
              <a:rPr lang="fr-FR" dirty="0"/>
              <a:t> (smartphones, voitures autonomes, livraison à domicile, réseaux sociaux, streaming, etc.)</a:t>
            </a:r>
          </a:p>
          <a:p>
            <a:pPr lvl="1"/>
            <a:endParaRPr lang="fr-FR" dirty="0"/>
          </a:p>
          <a:p>
            <a:pPr lvl="1"/>
            <a:r>
              <a:rPr lang="fr-FR" b="1" dirty="0"/>
              <a:t>Nouvelles opportunités d’emplois </a:t>
            </a:r>
            <a:r>
              <a:rPr lang="fr-FR" dirty="0"/>
              <a:t>: secteurs secondaire et surtout des services</a:t>
            </a:r>
          </a:p>
        </p:txBody>
      </p:sp>
    </p:spTree>
    <p:extLst>
      <p:ext uri="{BB962C8B-B14F-4D97-AF65-F5344CB8AC3E}">
        <p14:creationId xmlns:p14="http://schemas.microsoft.com/office/powerpoint/2010/main" val="33090196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89212" y="746975"/>
            <a:ext cx="8915400" cy="5164247"/>
          </a:xfrm>
        </p:spPr>
        <p:txBody>
          <a:bodyPr/>
          <a:lstStyle/>
          <a:p>
            <a:r>
              <a:rPr lang="fr-FR" b="1" dirty="0"/>
              <a:t>Etat </a:t>
            </a:r>
            <a:r>
              <a:rPr lang="fr-FR" dirty="0"/>
              <a:t>(fonction économique : offre de services publics à partir des impôts): facilitation de la collecte des impôts et dématérialisation de la fourniture de nombreux services publics, etc.</a:t>
            </a:r>
          </a:p>
          <a:p>
            <a:endParaRPr lang="fr-FR" dirty="0"/>
          </a:p>
          <a:p>
            <a:r>
              <a:rPr lang="fr-FR" b="1" dirty="0"/>
              <a:t>Entreprise</a:t>
            </a:r>
            <a:r>
              <a:rPr lang="fr-FR" dirty="0"/>
              <a:t> (fonction économique: </a:t>
            </a:r>
            <a:r>
              <a:rPr lang="fr-FR" b="1" dirty="0"/>
              <a:t>maximisation du profit sous la contrainte des coûts de production</a:t>
            </a:r>
            <a:r>
              <a:rPr lang="fr-FR" dirty="0"/>
              <a:t>) </a:t>
            </a:r>
          </a:p>
          <a:p>
            <a:endParaRPr lang="fr-FR" dirty="0"/>
          </a:p>
          <a:p>
            <a:pPr lvl="1"/>
            <a:r>
              <a:rPr lang="fr-FR" b="1" dirty="0"/>
              <a:t>Augmentation du rendement du capital </a:t>
            </a:r>
            <a:r>
              <a:rPr lang="fr-FR" dirty="0"/>
              <a:t>: nouvelles opportunités d’activités, équipements informatiques et nouvelles machines, utilisation des TIC dans le processus de production, etc.</a:t>
            </a:r>
          </a:p>
          <a:p>
            <a:pPr lvl="1"/>
            <a:endParaRPr lang="fr-FR" dirty="0"/>
          </a:p>
          <a:p>
            <a:pPr lvl="1"/>
            <a:r>
              <a:rPr lang="fr-FR" b="1" dirty="0"/>
              <a:t>Offre d’emploi en fonction de l’évolution du capital</a:t>
            </a:r>
            <a:r>
              <a:rPr lang="fr-FR" dirty="0"/>
              <a:t>                        Problématique pour le marché du travail</a:t>
            </a:r>
          </a:p>
          <a:p>
            <a:pPr lvl="1"/>
            <a:endParaRPr lang="fr-FR" dirty="0"/>
          </a:p>
        </p:txBody>
      </p:sp>
      <p:sp>
        <p:nvSpPr>
          <p:cNvPr id="4" name="Flèche droite 3"/>
          <p:cNvSpPr/>
          <p:nvPr/>
        </p:nvSpPr>
        <p:spPr>
          <a:xfrm>
            <a:off x="8718997" y="4056845"/>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0686056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IV-Question de recherche et hypothèse</a:t>
            </a:r>
          </a:p>
        </p:txBody>
      </p:sp>
      <p:sp>
        <p:nvSpPr>
          <p:cNvPr id="3" name="Espace réservé du contenu 2"/>
          <p:cNvSpPr>
            <a:spLocks noGrp="1"/>
          </p:cNvSpPr>
          <p:nvPr>
            <p:ph idx="1"/>
          </p:nvPr>
        </p:nvSpPr>
        <p:spPr/>
        <p:txBody>
          <a:bodyPr/>
          <a:lstStyle/>
          <a:p>
            <a:pPr marL="0" indent="0">
              <a:buNone/>
            </a:pPr>
            <a:r>
              <a:rPr lang="fr-FR" b="1" dirty="0">
                <a:solidFill>
                  <a:srgbClr val="FF0000"/>
                </a:solidFill>
              </a:rPr>
              <a:t>Question initiale</a:t>
            </a:r>
            <a:r>
              <a:rPr lang="fr-FR" b="1" dirty="0"/>
              <a:t> : Comment la disponibilité et l’utilisation des TIC influence l’offre de travail au Cameroun ?</a:t>
            </a:r>
          </a:p>
          <a:p>
            <a:pPr marL="0" indent="0">
              <a:buNone/>
            </a:pPr>
            <a:endParaRPr lang="fr-FR" dirty="0"/>
          </a:p>
          <a:p>
            <a:pPr marL="0" indent="0">
              <a:buNone/>
            </a:pPr>
            <a:r>
              <a:rPr lang="fr-FR" b="1" dirty="0"/>
              <a:t>Revue de littérature </a:t>
            </a:r>
            <a:r>
              <a:rPr lang="fr-FR" dirty="0"/>
              <a:t>: cette question a déjà été abordée par </a:t>
            </a:r>
            <a:r>
              <a:rPr lang="fr-FR" b="1" dirty="0" err="1">
                <a:solidFill>
                  <a:srgbClr val="0000FF"/>
                </a:solidFill>
              </a:rPr>
              <a:t>Autor</a:t>
            </a:r>
            <a:r>
              <a:rPr lang="fr-FR" b="1" dirty="0">
                <a:solidFill>
                  <a:srgbClr val="0000FF"/>
                </a:solidFill>
              </a:rPr>
              <a:t> et al. (2003)</a:t>
            </a:r>
            <a:r>
              <a:rPr lang="fr-FR" dirty="0"/>
              <a:t>, </a:t>
            </a:r>
            <a:r>
              <a:rPr lang="fr-FR" b="1" dirty="0" err="1">
                <a:solidFill>
                  <a:srgbClr val="0000FF"/>
                </a:solidFill>
              </a:rPr>
              <a:t>Reijnders</a:t>
            </a:r>
            <a:r>
              <a:rPr lang="fr-FR" b="1" dirty="0">
                <a:solidFill>
                  <a:srgbClr val="0000FF"/>
                </a:solidFill>
              </a:rPr>
              <a:t> et de </a:t>
            </a:r>
            <a:r>
              <a:rPr lang="fr-FR" b="1" dirty="0" err="1">
                <a:solidFill>
                  <a:srgbClr val="0000FF"/>
                </a:solidFill>
              </a:rPr>
              <a:t>Vries</a:t>
            </a:r>
            <a:r>
              <a:rPr lang="fr-FR" b="1" dirty="0">
                <a:solidFill>
                  <a:srgbClr val="0000FF"/>
                </a:solidFill>
              </a:rPr>
              <a:t> (2018)</a:t>
            </a:r>
            <a:r>
              <a:rPr lang="fr-FR" dirty="0"/>
              <a:t>, </a:t>
            </a:r>
            <a:r>
              <a:rPr lang="fr-FR" b="1" dirty="0" err="1">
                <a:solidFill>
                  <a:srgbClr val="0000FF"/>
                </a:solidFill>
              </a:rPr>
              <a:t>Michaels</a:t>
            </a:r>
            <a:r>
              <a:rPr lang="fr-FR" b="1" dirty="0">
                <a:solidFill>
                  <a:srgbClr val="0000FF"/>
                </a:solidFill>
              </a:rPr>
              <a:t> et al. (2014)</a:t>
            </a:r>
            <a:r>
              <a:rPr lang="fr-FR" dirty="0"/>
              <a:t>, </a:t>
            </a:r>
            <a:r>
              <a:rPr lang="fr-FR" dirty="0" err="1"/>
              <a:t>Balsmeier</a:t>
            </a:r>
            <a:r>
              <a:rPr lang="fr-FR" dirty="0"/>
              <a:t> et </a:t>
            </a:r>
            <a:r>
              <a:rPr lang="fr-FR" dirty="0" err="1"/>
              <a:t>Woerter</a:t>
            </a:r>
            <a:endParaRPr lang="fr-FR" dirty="0"/>
          </a:p>
          <a:p>
            <a:pPr marL="0" indent="0">
              <a:buNone/>
            </a:pPr>
            <a:r>
              <a:rPr lang="fr-FR" dirty="0"/>
              <a:t>(2019), etc… </a:t>
            </a:r>
          </a:p>
          <a:p>
            <a:pPr marL="0" indent="0">
              <a:buNone/>
            </a:pPr>
            <a:r>
              <a:rPr lang="fr-FR" b="1" dirty="0"/>
              <a:t>Résultats</a:t>
            </a:r>
            <a:r>
              <a:rPr lang="fr-FR" dirty="0"/>
              <a:t>: l’augmentation de l’utilisation d’internet ou part du capital TIC Polarisation de l’emploi                    substitution des travailleurs moyennement instruits par des travailleurs hautement instruits et maintien des travailleurs peu qualifiés (tâches manuelles)</a:t>
            </a:r>
          </a:p>
          <a:p>
            <a:pPr marL="0" indent="0">
              <a:buNone/>
            </a:pPr>
            <a:endParaRPr lang="fr-FR" dirty="0"/>
          </a:p>
        </p:txBody>
      </p:sp>
      <p:sp>
        <p:nvSpPr>
          <p:cNvPr id="4" name="Flèche droite 3"/>
          <p:cNvSpPr/>
          <p:nvPr/>
        </p:nvSpPr>
        <p:spPr>
          <a:xfrm>
            <a:off x="5411489" y="446896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5391080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803042" y="656823"/>
            <a:ext cx="9968248" cy="5666704"/>
          </a:xfrm>
        </p:spPr>
        <p:txBody>
          <a:bodyPr>
            <a:normAutofit/>
          </a:bodyPr>
          <a:lstStyle/>
          <a:p>
            <a:r>
              <a:rPr lang="fr-FR" b="1" dirty="0">
                <a:solidFill>
                  <a:srgbClr val="FF0000"/>
                </a:solidFill>
              </a:rPr>
              <a:t>Question de recherche finale</a:t>
            </a:r>
            <a:r>
              <a:rPr lang="fr-FR" dirty="0"/>
              <a:t> : comment la disponibilité d’une connexion internet contribue à la précarisation de l’emploi au Cameroun</a:t>
            </a:r>
          </a:p>
          <a:p>
            <a:endParaRPr lang="fr-FR" dirty="0"/>
          </a:p>
          <a:p>
            <a:r>
              <a:rPr lang="fr-FR" b="1" dirty="0">
                <a:solidFill>
                  <a:srgbClr val="FF0000"/>
                </a:solidFill>
              </a:rPr>
              <a:t>Pourquoi</a:t>
            </a:r>
            <a:r>
              <a:rPr lang="fr-FR" dirty="0">
                <a:solidFill>
                  <a:srgbClr val="FF0000"/>
                </a:solidFill>
              </a:rPr>
              <a:t> </a:t>
            </a:r>
            <a:r>
              <a:rPr lang="fr-FR" dirty="0"/>
              <a:t>: la base de donnée n’indique que des informations sur le </a:t>
            </a:r>
            <a:r>
              <a:rPr lang="fr-FR" b="1" dirty="0"/>
              <a:t>nombre d’employés temporaires et permanents</a:t>
            </a:r>
            <a:r>
              <a:rPr lang="fr-FR" dirty="0"/>
              <a:t> (pas sur les catégories)</a:t>
            </a:r>
          </a:p>
          <a:p>
            <a:endParaRPr lang="fr-FR" dirty="0"/>
          </a:p>
          <a:p>
            <a:r>
              <a:rPr lang="fr-FR" b="1" dirty="0">
                <a:solidFill>
                  <a:srgbClr val="FF0000"/>
                </a:solidFill>
              </a:rPr>
              <a:t>Cohérence avec les travaux précédents</a:t>
            </a:r>
            <a:r>
              <a:rPr lang="fr-FR" dirty="0"/>
              <a:t> : la polarisation sur le marché du travail est aussi synonymes de la précarisation de l’emploi pour certains travailleurs</a:t>
            </a:r>
          </a:p>
          <a:p>
            <a:endParaRPr lang="fr-FR" dirty="0"/>
          </a:p>
          <a:p>
            <a:r>
              <a:rPr lang="fr-FR" b="1" dirty="0">
                <a:solidFill>
                  <a:srgbClr val="FF0000"/>
                </a:solidFill>
              </a:rPr>
              <a:t>Hypothèse</a:t>
            </a:r>
            <a:r>
              <a:rPr lang="fr-FR" dirty="0"/>
              <a:t>: relation négative et significative entre la part de l’emploi permanent et la disponibilité ou l’utilisation d’internet</a:t>
            </a:r>
          </a:p>
          <a:p>
            <a:endParaRPr lang="fr-FR" dirty="0"/>
          </a:p>
          <a:p>
            <a:pPr marL="0" indent="0">
              <a:buNone/>
            </a:pPr>
            <a:endParaRPr lang="fr-FR" dirty="0"/>
          </a:p>
        </p:txBody>
      </p:sp>
    </p:spTree>
    <p:extLst>
      <p:ext uri="{BB962C8B-B14F-4D97-AF65-F5344CB8AC3E}">
        <p14:creationId xmlns:p14="http://schemas.microsoft.com/office/powerpoint/2010/main" val="29973198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Justifications de l’hypothèse</a:t>
            </a:r>
          </a:p>
        </p:txBody>
      </p:sp>
      <p:pic>
        <p:nvPicPr>
          <p:cNvPr id="4" name="Espace réservé du contenu 3"/>
          <p:cNvPicPr>
            <a:picLocks noGrp="1" noChangeAspect="1"/>
          </p:cNvPicPr>
          <p:nvPr>
            <p:ph idx="1"/>
          </p:nvPr>
        </p:nvPicPr>
        <p:blipFill>
          <a:blip r:embed="R4e9bad1033f84b0e">
            <a:extLst>
              <a:ext uri="{28A0092B-C50C-407E-A947-70E740481C1C}">
                <a14:useLocalDpi xmlns:a14="http://schemas.microsoft.com/office/drawing/2010/main" val="0"/>
              </a:ext>
            </a:extLst>
          </a:blip>
          <a:stretch>
            <a:fillRect/>
          </a:stretch>
        </p:blipFill>
        <p:spPr>
          <a:xfrm>
            <a:off x="2747116" y="2157756"/>
            <a:ext cx="7772826" cy="3985467"/>
          </a:xfrm>
        </p:spPr>
      </p:pic>
    </p:spTree>
    <p:extLst>
      <p:ext uri="{BB962C8B-B14F-4D97-AF65-F5344CB8AC3E}">
        <p14:creationId xmlns:p14="http://schemas.microsoft.com/office/powerpoint/2010/main" val="72619240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f9f7a7f47b0c4497">
            <a:extLst>
              <a:ext uri="{28A0092B-C50C-407E-A947-70E740481C1C}">
                <a14:useLocalDpi xmlns:a14="http://schemas.microsoft.com/office/drawing/2010/main" val="0"/>
              </a:ext>
            </a:extLst>
          </a:blip>
          <a:stretch>
            <a:fillRect/>
          </a:stretch>
        </p:blipFill>
        <p:spPr>
          <a:xfrm>
            <a:off x="4269086" y="566738"/>
            <a:ext cx="5117504" cy="5345112"/>
          </a:xfrm>
        </p:spPr>
      </p:pic>
    </p:spTree>
    <p:extLst>
      <p:ext uri="{BB962C8B-B14F-4D97-AF65-F5344CB8AC3E}">
        <p14:creationId xmlns:p14="http://schemas.microsoft.com/office/powerpoint/2010/main" val="42172030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bc6eac1552c647e5">
            <a:extLst>
              <a:ext uri="{28A0092B-C50C-407E-A947-70E740481C1C}">
                <a14:useLocalDpi xmlns:a14="http://schemas.microsoft.com/office/drawing/2010/main" val="0"/>
              </a:ext>
            </a:extLst>
          </a:blip>
          <a:stretch>
            <a:fillRect/>
          </a:stretch>
        </p:blipFill>
        <p:spPr>
          <a:xfrm>
            <a:off x="4261638" y="566738"/>
            <a:ext cx="4784737" cy="5345112"/>
          </a:xfrm>
        </p:spPr>
      </p:pic>
    </p:spTree>
    <p:extLst>
      <p:ext uri="{BB962C8B-B14F-4D97-AF65-F5344CB8AC3E}">
        <p14:creationId xmlns:p14="http://schemas.microsoft.com/office/powerpoint/2010/main" val="26277800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be4103efefd34a02">
            <a:extLst>
              <a:ext uri="{28A0092B-C50C-407E-A947-70E740481C1C}">
                <a14:useLocalDpi xmlns:a14="http://schemas.microsoft.com/office/drawing/2010/main" val="0"/>
              </a:ext>
            </a:extLst>
          </a:blip>
          <a:stretch>
            <a:fillRect/>
          </a:stretch>
        </p:blipFill>
        <p:spPr>
          <a:xfrm>
            <a:off x="3303909" y="707680"/>
            <a:ext cx="6763694" cy="4934639"/>
          </a:xfrm>
        </p:spPr>
      </p:pic>
    </p:spTree>
    <p:extLst>
      <p:ext uri="{BB962C8B-B14F-4D97-AF65-F5344CB8AC3E}">
        <p14:creationId xmlns:p14="http://schemas.microsoft.com/office/powerpoint/2010/main" val="75832216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b="1" dirty="0"/>
              <a:t>V-Estimations économétriques et résultats</a:t>
            </a:r>
          </a:p>
        </p:txBody>
      </p:sp>
      <p:sp>
        <p:nvSpPr>
          <p:cNvPr id="3" name="Espace réservé du contenu 2"/>
          <p:cNvSpPr>
            <a:spLocks noGrp="1"/>
          </p:cNvSpPr>
          <p:nvPr>
            <p:ph idx="1"/>
          </p:nvPr>
        </p:nvSpPr>
        <p:spPr/>
        <p:txBody>
          <a:bodyPr/>
          <a:lstStyle/>
          <a:p>
            <a:r>
              <a:rPr lang="fr-FR" dirty="0"/>
              <a:t>Les employés temporaires sont des « </a:t>
            </a:r>
            <a:r>
              <a:rPr lang="fr-FR" b="1" dirty="0"/>
              <a:t>travailleurs à temps partiel ou temporaires, les personnes dont le nombre d’heures travaillées est inférieur à la durée de travail normale</a:t>
            </a:r>
            <a:r>
              <a:rPr lang="fr-FR" dirty="0"/>
              <a:t> ».</a:t>
            </a:r>
          </a:p>
          <a:p>
            <a:r>
              <a:rPr lang="fr-FR" dirty="0"/>
              <a:t>Les employés permanents sont des « </a:t>
            </a:r>
            <a:r>
              <a:rPr lang="fr-FR" b="1" dirty="0"/>
              <a:t>personnes occupées travaillant dans l’unité à la fin de l’année de référence, y compris les propriétaires et les aides familiaux non rémunérés</a:t>
            </a:r>
            <a:r>
              <a:rPr lang="fr-FR" dirty="0"/>
              <a:t> ».</a:t>
            </a:r>
          </a:p>
        </p:txBody>
      </p:sp>
    </p:spTree>
    <p:extLst>
      <p:ext uri="{BB962C8B-B14F-4D97-AF65-F5344CB8AC3E}">
        <p14:creationId xmlns:p14="http://schemas.microsoft.com/office/powerpoint/2010/main" val="27022288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a:p>
            <a:endParaRPr lang="fr-FR" dirty="0"/>
          </a:p>
          <a:p>
            <a:endParaRPr lang="fr-FR" dirty="0"/>
          </a:p>
          <a:p>
            <a:endParaRPr lang="fr-FR" dirty="0"/>
          </a:p>
        </p:txBody>
      </p:sp>
      <p:pic>
        <p:nvPicPr>
          <p:cNvPr id="4" name="Image 3"/>
          <p:cNvPicPr>
            <a:picLocks noChangeAspect="1"/>
          </p:cNvPicPr>
          <p:nvPr/>
        </p:nvPicPr>
        <p:blipFill>
          <a:blip r:embed="R9baa10dad9cf4814">
            <a:extLst>
              <a:ext uri="{28A0092B-C50C-407E-A947-70E740481C1C}">
                <a14:useLocalDpi xmlns:a14="http://schemas.microsoft.com/office/drawing/2010/main" val="0"/>
              </a:ext>
            </a:extLst>
          </a:blip>
          <a:stretch>
            <a:fillRect/>
          </a:stretch>
        </p:blipFill>
        <p:spPr>
          <a:xfrm>
            <a:off x="1368933" y="2524259"/>
            <a:ext cx="10135679" cy="1777285"/>
          </a:xfrm>
          <a:prstGeom prst="rect">
            <a:avLst/>
          </a:prstGeom>
        </p:spPr>
      </p:pic>
    </p:spTree>
    <p:extLst>
      <p:ext uri="{BB962C8B-B14F-4D97-AF65-F5344CB8AC3E}">
        <p14:creationId xmlns:p14="http://schemas.microsoft.com/office/powerpoint/2010/main" val="19915716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7181-4F3D-BD8F-1DB9-36C59C980998}"/>
              </a:ext>
            </a:extLst>
          </p:cNvPr>
          <p:cNvSpPr>
            <a:spLocks noGrp="1"/>
          </p:cNvSpPr>
          <p:nvPr>
            <p:ph idx="1"/>
          </p:nvPr>
        </p:nvSpPr>
        <p:spPr>
          <a:xfrm>
            <a:off x="228599" y="1494264"/>
            <a:ext cx="7778045" cy="4917688"/>
          </a:xfrm>
        </p:spPr>
        <p:txBody>
          <a:bodyPr>
            <a:noAutofit/>
          </a:bodyPr>
          <a:lstStyle/>
          <a:p>
            <a:pPr marL="0" indent="0">
              <a:buNone/>
            </a:pPr>
            <a:r>
              <a:rPr lang="en-GB" sz="1600" b="1" dirty="0">
                <a:latin typeface="Tahoma" panose="020B0604030504040204" pitchFamily="34" charset="0"/>
                <a:ea typeface="Tahoma" panose="020B0604030504040204" pitchFamily="34" charset="0"/>
                <a:cs typeface="Tahoma" panose="020B0604030504040204" pitchFamily="34" charset="0"/>
              </a:rPr>
              <a:t>Flexible Work Arrangement</a:t>
            </a:r>
            <a:br>
              <a:rPr lang="en-GB" sz="1600" b="1" dirty="0">
                <a:latin typeface="Tahoma" panose="020B0604030504040204" pitchFamily="34" charset="0"/>
                <a:ea typeface="Tahoma" panose="020B0604030504040204" pitchFamily="34" charset="0"/>
                <a:cs typeface="Tahoma" panose="020B0604030504040204" pitchFamily="34" charset="0"/>
              </a:rPr>
            </a:br>
            <a:r>
              <a:rPr lang="en-GB" sz="1600" b="1" dirty="0">
                <a:latin typeface="Tahoma" panose="020B0604030504040204" pitchFamily="34" charset="0"/>
                <a:ea typeface="Tahoma" panose="020B0604030504040204" pitchFamily="34" charset="0"/>
                <a:cs typeface="Tahoma" panose="020B0604030504040204" pitchFamily="34" charset="0"/>
              </a:rPr>
              <a:t> </a:t>
            </a:r>
          </a:p>
          <a:p>
            <a:pPr marL="457200" lvl="1" indent="0">
              <a:lnSpc>
                <a:spcPct val="100000"/>
              </a:lnSpc>
              <a:buNone/>
            </a:pPr>
            <a:r>
              <a:rPr lang="en-GB" sz="1600" dirty="0">
                <a:latin typeface="Tahoma" panose="020B0604030504040204" pitchFamily="34" charset="0"/>
                <a:ea typeface="Tahoma" panose="020B0604030504040204" pitchFamily="34" charset="0"/>
                <a:cs typeface="Tahoma" panose="020B0604030504040204" pitchFamily="34" charset="0"/>
              </a:rPr>
              <a:t>Not new-70’s, increase since pandemics </a:t>
            </a:r>
            <a:r>
              <a:rPr lang="en-GB" sz="1600"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(Cooper &amp; Kurland, 2002) </a:t>
            </a:r>
            <a:br>
              <a:rPr lang="en-GB" sz="1600"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br>
            <a:r>
              <a:rPr lang="en-GB" sz="1600" dirty="0">
                <a:latin typeface="Tahoma" panose="020B0604030504040204" pitchFamily="34" charset="0"/>
                <a:ea typeface="Tahoma" panose="020B0604030504040204" pitchFamily="34" charset="0"/>
                <a:cs typeface="Tahoma" panose="020B0604030504040204" pitchFamily="34" charset="0"/>
              </a:rPr>
              <a:t>Flex-time and Flexplace </a:t>
            </a:r>
            <a:r>
              <a:rPr lang="en-GB" sz="1600"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a:t>
            </a:r>
            <a:r>
              <a:rPr lang="en-GB" sz="1600" dirty="0" err="1">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Shifrin</a:t>
            </a:r>
            <a:r>
              <a:rPr lang="en-GB" sz="1600"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 &amp; Michel, 2021)</a:t>
            </a:r>
          </a:p>
          <a:p>
            <a:pPr marL="457200" lvl="1" indent="0">
              <a:lnSpc>
                <a:spcPct val="100000"/>
              </a:lnSpc>
              <a:buNone/>
            </a:pPr>
            <a:r>
              <a:rPr lang="en-GB" sz="1600" dirty="0">
                <a:latin typeface="Tahoma" panose="020B0604030504040204" pitchFamily="34" charset="0"/>
                <a:ea typeface="Tahoma" panose="020B0604030504040204" pitchFamily="34" charset="0"/>
                <a:cs typeface="Tahoma" panose="020B0604030504040204" pitchFamily="34" charset="0"/>
              </a:rPr>
              <a:t>En masse </a:t>
            </a:r>
            <a:r>
              <a:rPr lang="en-GB" sz="1600" dirty="0">
                <a:effectLst/>
                <a:latin typeface="Tahoma" panose="020B0604030504040204" pitchFamily="34" charset="0"/>
                <a:ea typeface="Tahoma" panose="020B0604030504040204" pitchFamily="34" charset="0"/>
                <a:cs typeface="Tahoma" panose="020B0604030504040204" pitchFamily="34" charset="0"/>
              </a:rPr>
              <a:t>FWA to enter African continent </a:t>
            </a:r>
            <a:r>
              <a:rPr lang="en-GB" sz="1600" dirty="0">
                <a:solidFill>
                  <a:srgbClr val="333333"/>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(Anwar &amp; Graham, 2020).</a:t>
            </a:r>
            <a:br>
              <a:rPr lang="en-GB" sz="1600" dirty="0">
                <a:latin typeface="Tahoma" panose="020B0604030504040204" pitchFamily="34" charset="0"/>
                <a:ea typeface="Tahoma" panose="020B0604030504040204" pitchFamily="34" charset="0"/>
                <a:cs typeface="Tahoma" panose="020B0604030504040204" pitchFamily="34" charset="0"/>
              </a:rPr>
            </a:br>
            <a:br>
              <a:rPr lang="en-GB" sz="1600"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br>
            <a:br>
              <a:rPr lang="en-GB" sz="1600"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br>
            <a:r>
              <a:rPr lang="en-GB" sz="1600" dirty="0">
                <a:latin typeface="Tahoma" panose="020B0604030504040204" pitchFamily="34" charset="0"/>
                <a:ea typeface="Tahoma" panose="020B0604030504040204" pitchFamily="34" charset="0"/>
                <a:cs typeface="Tahoma" panose="020B0604030504040204" pitchFamily="34" charset="0"/>
              </a:rPr>
              <a:t>Non-tangibility of professional service </a:t>
            </a:r>
            <a:br>
              <a:rPr lang="en-GB" sz="1600" dirty="0">
                <a:latin typeface="Tahoma" panose="020B0604030504040204" pitchFamily="34" charset="0"/>
                <a:ea typeface="Tahoma" panose="020B0604030504040204" pitchFamily="34" charset="0"/>
                <a:cs typeface="Tahoma" panose="020B0604030504040204" pitchFamily="34" charset="0"/>
              </a:rPr>
            </a:br>
            <a:r>
              <a:rPr lang="en-GB" sz="1600" dirty="0">
                <a:latin typeface="Tahoma" panose="020B0604030504040204" pitchFamily="34" charset="0"/>
                <a:ea typeface="Tahoma" panose="020B0604030504040204" pitchFamily="34" charset="0"/>
                <a:cs typeface="Tahoma" panose="020B0604030504040204" pitchFamily="34" charset="0"/>
              </a:rPr>
              <a:t>White-collar, highly-skilled occupations</a:t>
            </a:r>
            <a:br>
              <a:rPr lang="en-GB" sz="1600" dirty="0">
                <a:latin typeface="Tahoma" panose="020B0604030504040204" pitchFamily="34" charset="0"/>
                <a:ea typeface="Tahoma" panose="020B0604030504040204" pitchFamily="34" charset="0"/>
                <a:cs typeface="Tahoma" panose="020B0604030504040204" pitchFamily="34" charset="0"/>
              </a:rPr>
            </a:br>
            <a:r>
              <a:rPr lang="en-GB" sz="1600" dirty="0">
                <a:latin typeface="Tahoma" panose="020B0604030504040204" pitchFamily="34" charset="0"/>
                <a:ea typeface="Tahoma" panose="020B0604030504040204" pitchFamily="34" charset="0"/>
                <a:cs typeface="Tahoma" panose="020B0604030504040204" pitchFamily="34" charset="0"/>
              </a:rPr>
              <a:t>Fluid professional work boundaries</a:t>
            </a:r>
            <a:br>
              <a:rPr lang="en-GB" sz="1600" dirty="0">
                <a:latin typeface="Tahoma" panose="020B0604030504040204" pitchFamily="34" charset="0"/>
                <a:ea typeface="Tahoma" panose="020B0604030504040204" pitchFamily="34" charset="0"/>
                <a:cs typeface="Tahoma" panose="020B0604030504040204" pitchFamily="34" charset="0"/>
              </a:rPr>
            </a:br>
            <a:r>
              <a:rPr lang="en-GB" sz="1600" dirty="0">
                <a:latin typeface="Tahoma" panose="020B0604030504040204" pitchFamily="34" charset="0"/>
                <a:ea typeface="Tahoma" panose="020B0604030504040204" pitchFamily="34" charset="0"/>
                <a:cs typeface="Tahoma" panose="020B0604030504040204" pitchFamily="34" charset="0"/>
              </a:rPr>
              <a:t>Example</a:t>
            </a:r>
          </a:p>
          <a:p>
            <a:pPr marL="457200" lvl="1" indent="0">
              <a:lnSpc>
                <a:spcPct val="100000"/>
              </a:lnSpc>
              <a:buNone/>
            </a:pPr>
            <a:br>
              <a:rPr lang="en-GB" sz="1600" dirty="0">
                <a:latin typeface="Tahoma" panose="020B0604030504040204" pitchFamily="34" charset="0"/>
                <a:ea typeface="Tahoma" panose="020B0604030504040204" pitchFamily="34" charset="0"/>
                <a:cs typeface="Tahoma" panose="020B0604030504040204" pitchFamily="34" charset="0"/>
              </a:rPr>
            </a:br>
            <a:r>
              <a:rPr lang="en-GB" sz="1600" dirty="0">
                <a:latin typeface="Tahoma" panose="020B0604030504040204" pitchFamily="34" charset="0"/>
                <a:ea typeface="Tahoma" panose="020B0604030504040204" pitchFamily="34" charset="0"/>
                <a:cs typeface="Tahoma" panose="020B0604030504040204" pitchFamily="34" charset="0"/>
              </a:rPr>
              <a:t>Corresponding challenges with benefits:</a:t>
            </a:r>
            <a:br>
              <a:rPr lang="en-GB" sz="1600" dirty="0">
                <a:latin typeface="Tahoma" panose="020B0604030504040204" pitchFamily="34" charset="0"/>
                <a:ea typeface="Tahoma" panose="020B0604030504040204" pitchFamily="34" charset="0"/>
                <a:cs typeface="Tahoma" panose="020B0604030504040204" pitchFamily="34" charset="0"/>
              </a:rPr>
            </a:br>
            <a:br>
              <a:rPr lang="en-GB" sz="1600" dirty="0">
                <a:latin typeface="Tahoma" panose="020B0604030504040204" pitchFamily="34" charset="0"/>
                <a:ea typeface="Tahoma" panose="020B0604030504040204" pitchFamily="34" charset="0"/>
                <a:cs typeface="Tahoma" panose="020B0604030504040204" pitchFamily="34" charset="0"/>
              </a:rPr>
            </a:br>
            <a:r>
              <a:rPr lang="en-GB" sz="1600" dirty="0">
                <a:latin typeface="Tahoma" panose="020B0604030504040204" pitchFamily="34" charset="0"/>
                <a:ea typeface="Tahoma" panose="020B0604030504040204" pitchFamily="34" charset="0"/>
                <a:cs typeface="Tahoma" panose="020B0604030504040204" pitchFamily="34" charset="0"/>
              </a:rPr>
              <a:t>Counterproductive/productive behaviour, work-life balance/conflict, isolation, knowledge sharing/hiding, overwork, data/confidentiality violations</a:t>
            </a:r>
            <a:br>
              <a:rPr lang="en-GB" sz="1600" dirty="0">
                <a:latin typeface="Tahoma" panose="020B0604030504040204" pitchFamily="34" charset="0"/>
                <a:ea typeface="Tahoma" panose="020B0604030504040204" pitchFamily="34" charset="0"/>
                <a:cs typeface="Tahoma" panose="020B0604030504040204" pitchFamily="34" charset="0"/>
              </a:rPr>
            </a:br>
            <a:r>
              <a:rPr lang="en-GB" sz="1600" dirty="0">
                <a:latin typeface="Tahoma" panose="020B0604030504040204" pitchFamily="34" charset="0"/>
                <a:ea typeface="Tahoma" panose="020B0604030504040204" pitchFamily="34" charset="0"/>
                <a:cs typeface="Tahoma" panose="020B0604030504040204" pitchFamily="34" charset="0"/>
              </a:rPr>
              <a:t>(Soga et al., 2022)</a:t>
            </a:r>
            <a:br>
              <a:rPr lang="en-GB" sz="1500" dirty="0">
                <a:latin typeface="Tahoma" panose="020B0604030504040204" pitchFamily="34" charset="0"/>
                <a:ea typeface="Tahoma" panose="020B0604030504040204" pitchFamily="34" charset="0"/>
                <a:cs typeface="Tahoma" panose="020B0604030504040204" pitchFamily="34" charset="0"/>
              </a:rPr>
            </a:br>
            <a:endParaRPr lang="en-GB" sz="1500"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lang="en-GB" sz="1350" b="1" dirty="0">
              <a:latin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C9B06C75-738E-C1B2-2976-4E784053E977}"/>
              </a:ext>
            </a:extLst>
          </p:cNvPr>
          <p:cNvSpPr>
            <a:spLocks noGrp="1"/>
          </p:cNvSpPr>
          <p:nvPr>
            <p:ph type="title"/>
          </p:nvPr>
        </p:nvSpPr>
        <p:spPr>
          <a:xfrm>
            <a:off x="3799328" y="271800"/>
            <a:ext cx="8064000" cy="706608"/>
          </a:xfrm>
        </p:spPr>
        <p:txBody>
          <a:bodyPr anchor="b">
            <a:normAutofit fontScale="90000"/>
          </a:bodyPr>
          <a:lstStyle/>
          <a:p>
            <a:pPr algn="ctr"/>
            <a:r>
              <a:rPr lang="en-GB" sz="1350" dirty="0">
                <a:latin typeface="Tahoma" panose="020B0604030504040204" pitchFamily="34" charset="0"/>
                <a:ea typeface="Tahoma" panose="020B0604030504040204" pitchFamily="34" charset="0"/>
                <a:cs typeface="Tahoma" panose="020B0604030504040204" pitchFamily="34" charset="0"/>
              </a:rPr>
              <a:t> </a:t>
            </a:r>
            <a:br>
              <a:rPr lang="en-GB" sz="1350" dirty="0">
                <a:latin typeface="Tahoma" panose="020B0604030504040204" pitchFamily="34" charset="0"/>
                <a:ea typeface="Tahoma" panose="020B0604030504040204" pitchFamily="34" charset="0"/>
                <a:cs typeface="Tahoma" panose="020B0604030504040204" pitchFamily="34" charset="0"/>
              </a:rPr>
            </a:br>
            <a:br>
              <a:rPr lang="en-GB" sz="1350" dirty="0">
                <a:latin typeface="Tahoma" panose="020B0604030504040204" pitchFamily="34" charset="0"/>
                <a:ea typeface="Tahoma" panose="020B0604030504040204" pitchFamily="34" charset="0"/>
                <a:cs typeface="Tahoma" panose="020B0604030504040204" pitchFamily="34" charset="0"/>
              </a:rPr>
            </a:br>
            <a:br>
              <a:rPr lang="en-GB" sz="1350" dirty="0">
                <a:latin typeface="Tahoma" panose="020B0604030504040204" pitchFamily="34" charset="0"/>
                <a:ea typeface="Tahoma" panose="020B0604030504040204" pitchFamily="34" charset="0"/>
                <a:cs typeface="Tahoma" panose="020B0604030504040204" pitchFamily="34" charset="0"/>
              </a:rPr>
            </a:br>
            <a:r>
              <a:rPr lang="en-GB" sz="3100" b="1" dirty="0">
                <a:latin typeface="Tahoma" panose="020B0604030504040204" pitchFamily="34" charset="0"/>
                <a:ea typeface="Tahoma" panose="020B0604030504040204" pitchFamily="34" charset="0"/>
                <a:cs typeface="Tahoma" panose="020B0604030504040204" pitchFamily="34" charset="0"/>
              </a:rPr>
              <a:t>WHY – Literature Review Literature Review</a:t>
            </a:r>
            <a:endParaRPr lang="en-GB" sz="31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B586787-5B8A-C96E-CA9D-2718A0D7DC06}"/>
              </a:ext>
            </a:extLst>
          </p:cNvPr>
          <p:cNvPicPr>
            <a:picLocks noChangeAspect="1"/>
          </p:cNvPicPr>
          <p:nvPr/>
        </p:nvPicPr>
        <p:blipFill rotWithShape="1">
          <a:blip r:embed="R89f6f600531a4339"/>
          <a:srcRect l="12366" r="16954" b="-1"/>
          <a:stretch/>
        </p:blipFill>
        <p:spPr>
          <a:xfrm>
            <a:off x="10422353" y="4120026"/>
            <a:ext cx="1656767" cy="1541179"/>
          </a:xfrm>
          <a:prstGeom prst="rect">
            <a:avLst/>
          </a:prstGeom>
          <a:noFill/>
        </p:spPr>
      </p:pic>
      <p:pic>
        <p:nvPicPr>
          <p:cNvPr id="5" name="Picture 4">
            <a:extLst>
              <a:ext uri="{FF2B5EF4-FFF2-40B4-BE49-F238E27FC236}">
                <a16:creationId xmlns:a16="http://schemas.microsoft.com/office/drawing/2014/main" id="{ED73F224-35A1-810F-0202-A7DD4161B208}"/>
              </a:ext>
            </a:extLst>
          </p:cNvPr>
          <p:cNvPicPr>
            <a:picLocks noChangeAspect="1"/>
          </p:cNvPicPr>
          <p:nvPr/>
        </p:nvPicPr>
        <p:blipFill>
          <a:blip r:embed="R000a84a158ae48f4"/>
          <a:stretch>
            <a:fillRect/>
          </a:stretch>
        </p:blipFill>
        <p:spPr>
          <a:xfrm>
            <a:off x="8153053" y="1150427"/>
            <a:ext cx="3999323" cy="5035732"/>
          </a:xfrm>
          <a:prstGeom prst="rect">
            <a:avLst/>
          </a:prstGeom>
          <a:ln>
            <a:noFill/>
          </a:ln>
          <a:effectLst>
            <a:softEdge rad="112500"/>
          </a:effectLst>
        </p:spPr>
      </p:pic>
      <p:pic>
        <p:nvPicPr>
          <p:cNvPr id="6" name="Picture 5">
            <a:extLst>
              <a:ext uri="{FF2B5EF4-FFF2-40B4-BE49-F238E27FC236}">
                <a16:creationId xmlns:a16="http://schemas.microsoft.com/office/drawing/2014/main" id="{20610BAD-6953-209F-E751-BF1041934C4C}"/>
              </a:ext>
            </a:extLst>
          </p:cNvPr>
          <p:cNvPicPr>
            <a:picLocks noChangeAspect="1"/>
          </p:cNvPicPr>
          <p:nvPr/>
        </p:nvPicPr>
        <p:blipFill>
          <a:blip r:embed="R65b5521228b54107"/>
          <a:stretch>
            <a:fillRect/>
          </a:stretch>
        </p:blipFill>
        <p:spPr>
          <a:xfrm>
            <a:off x="9616123" y="1"/>
            <a:ext cx="2462997" cy="512956"/>
          </a:xfrm>
          <a:prstGeom prst="rect">
            <a:avLst/>
          </a:prstGeom>
        </p:spPr>
      </p:pic>
    </p:spTree>
    <p:extLst>
      <p:ext uri="{BB962C8B-B14F-4D97-AF65-F5344CB8AC3E}">
        <p14:creationId xmlns:p14="http://schemas.microsoft.com/office/powerpoint/2010/main" val="419033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c84fb5fff4c841eb">
            <a:extLst>
              <a:ext uri="{28A0092B-C50C-407E-A947-70E740481C1C}">
                <a14:useLocalDpi xmlns:a14="http://schemas.microsoft.com/office/drawing/2010/main" val="0"/>
              </a:ext>
            </a:extLst>
          </a:blip>
          <a:stretch>
            <a:fillRect/>
          </a:stretch>
        </p:blipFill>
        <p:spPr>
          <a:xfrm>
            <a:off x="2787916" y="938683"/>
            <a:ext cx="7563906" cy="4639322"/>
          </a:xfrm>
        </p:spPr>
      </p:pic>
    </p:spTree>
    <p:extLst>
      <p:ext uri="{BB962C8B-B14F-4D97-AF65-F5344CB8AC3E}">
        <p14:creationId xmlns:p14="http://schemas.microsoft.com/office/powerpoint/2010/main" val="13779973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idx="1"/>
          </p:nvPr>
        </p:nvPicPr>
        <p:blipFill>
          <a:blip r:embed="R8a4c60119ba64891">
            <a:extLst>
              <a:ext uri="{28A0092B-C50C-407E-A947-70E740481C1C}">
                <a14:useLocalDpi xmlns:a14="http://schemas.microsoft.com/office/drawing/2010/main" val="0"/>
              </a:ext>
            </a:extLst>
          </a:blip>
          <a:stretch>
            <a:fillRect/>
          </a:stretch>
        </p:blipFill>
        <p:spPr>
          <a:xfrm>
            <a:off x="2842686" y="948997"/>
            <a:ext cx="7544853" cy="4696480"/>
          </a:xfrm>
        </p:spPr>
      </p:pic>
    </p:spTree>
    <p:extLst>
      <p:ext uri="{BB962C8B-B14F-4D97-AF65-F5344CB8AC3E}">
        <p14:creationId xmlns:p14="http://schemas.microsoft.com/office/powerpoint/2010/main" val="1931202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Robustesse des résultats</a:t>
            </a:r>
          </a:p>
        </p:txBody>
      </p:sp>
      <p:sp>
        <p:nvSpPr>
          <p:cNvPr id="3" name="Espace réservé du contenu 2"/>
          <p:cNvSpPr>
            <a:spLocks noGrp="1"/>
          </p:cNvSpPr>
          <p:nvPr>
            <p:ph idx="1"/>
          </p:nvPr>
        </p:nvSpPr>
        <p:spPr/>
        <p:txBody>
          <a:bodyPr>
            <a:normAutofit fontScale="92500" lnSpcReduction="20000"/>
          </a:bodyPr>
          <a:lstStyle/>
          <a:p>
            <a:r>
              <a:rPr lang="fr-FR" b="1" dirty="0">
                <a:solidFill>
                  <a:srgbClr val="FF0000"/>
                </a:solidFill>
              </a:rPr>
              <a:t>Régressions supplémentaires </a:t>
            </a:r>
            <a:r>
              <a:rPr lang="fr-FR" dirty="0"/>
              <a:t>: entreprises en activités, entreprises localisés uniquement à Douala et Yaoundé, entreprises qui sous-traitent, secteurs économiques, taille des entreprises (TPE, ME, GE), nature de l’établissement (bureau ou cabinet, éducation, usine ou atelier, etc.), sexe du promoteur, statut matrimonial du promoteur, diplôme du promoteur, promoteur avec une formation, etc.</a:t>
            </a:r>
          </a:p>
          <a:p>
            <a:endParaRPr lang="fr-FR" dirty="0"/>
          </a:p>
          <a:p>
            <a:r>
              <a:rPr lang="fr-FR" b="1" dirty="0">
                <a:solidFill>
                  <a:srgbClr val="FF0000"/>
                </a:solidFill>
              </a:rPr>
              <a:t>Endogénéité</a:t>
            </a:r>
            <a:r>
              <a:rPr lang="fr-FR" dirty="0">
                <a:solidFill>
                  <a:srgbClr val="FF0000"/>
                </a:solidFill>
              </a:rPr>
              <a:t> </a:t>
            </a:r>
            <a:r>
              <a:rPr lang="fr-FR" dirty="0"/>
              <a:t>: instrumentation de la disponibilité d’une connexion internet (de la pratique des opérations d’affaires par internet) par la part moyenne de la disponibilité d’une connexion internet (de la pratique des opérations d’affaires par internet) dans la catégorie juridique </a:t>
            </a:r>
            <a:r>
              <a:rPr lang="fr-FR"/>
              <a:t>des entreprises</a:t>
            </a:r>
            <a:endParaRPr lang="fr-FR" dirty="0"/>
          </a:p>
          <a:p>
            <a:endParaRPr lang="fr-FR" dirty="0"/>
          </a:p>
          <a:p>
            <a:r>
              <a:rPr lang="fr-FR" b="1" dirty="0">
                <a:solidFill>
                  <a:srgbClr val="FF0000"/>
                </a:solidFill>
              </a:rPr>
              <a:t>Conclusion</a:t>
            </a:r>
            <a:r>
              <a:rPr lang="fr-FR" dirty="0">
                <a:solidFill>
                  <a:srgbClr val="FF0000"/>
                </a:solidFill>
              </a:rPr>
              <a:t> </a:t>
            </a:r>
            <a:r>
              <a:rPr lang="fr-FR" dirty="0"/>
              <a:t>: les résultats de base sont confirmés principalement dans le secteur tertiaire.</a:t>
            </a:r>
          </a:p>
        </p:txBody>
      </p:sp>
    </p:spTree>
    <p:extLst>
      <p:ext uri="{BB962C8B-B14F-4D97-AF65-F5344CB8AC3E}">
        <p14:creationId xmlns:p14="http://schemas.microsoft.com/office/powerpoint/2010/main" val="29106585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dirty="0"/>
              <a:t>VI-Conclusion</a:t>
            </a:r>
          </a:p>
        </p:txBody>
      </p:sp>
      <p:sp>
        <p:nvSpPr>
          <p:cNvPr id="3" name="Espace réservé du contenu 2"/>
          <p:cNvSpPr>
            <a:spLocks noGrp="1"/>
          </p:cNvSpPr>
          <p:nvPr>
            <p:ph idx="1"/>
          </p:nvPr>
        </p:nvSpPr>
        <p:spPr/>
        <p:txBody>
          <a:bodyPr/>
          <a:lstStyle/>
          <a:p>
            <a:r>
              <a:rPr lang="fr-FR" dirty="0"/>
              <a:t>En contribuant à la substitution d’une partie des travailleurs, tout comme cela a été observé dans d’autres pays, la disponibilité ou l’utilisation des TIC semble contribué à la polarisation de l’emploi au Cameroun. Cette étude révèle surtout que cela semble concerner uniquement les employés femmes dans le secteur tertiaire. </a:t>
            </a:r>
          </a:p>
          <a:p>
            <a:r>
              <a:rPr lang="fr-FR" b="1" dirty="0">
                <a:solidFill>
                  <a:srgbClr val="FF0000"/>
                </a:solidFill>
              </a:rPr>
              <a:t>Limites</a:t>
            </a:r>
            <a:r>
              <a:rPr lang="fr-FR" dirty="0"/>
              <a:t>: recherche de l’explication des effets opposés selon le sexe et nécessité d’utiliser des données en panel ou des données du dernier recensement des entreprises au Cameroun pour confirmer ce résultat.</a:t>
            </a:r>
          </a:p>
        </p:txBody>
      </p:sp>
    </p:spTree>
    <p:extLst>
      <p:ext uri="{BB962C8B-B14F-4D97-AF65-F5344CB8AC3E}">
        <p14:creationId xmlns:p14="http://schemas.microsoft.com/office/powerpoint/2010/main" val="1708238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fr-FR" dirty="0"/>
          </a:p>
          <a:p>
            <a:endParaRPr lang="fr-FR" dirty="0"/>
          </a:p>
          <a:p>
            <a:r>
              <a:rPr lang="fr-FR" sz="2800" b="1" dirty="0"/>
              <a:t>Merci d’avance pour vos questions et suggestions</a:t>
            </a:r>
          </a:p>
        </p:txBody>
      </p:sp>
    </p:spTree>
    <p:extLst>
      <p:ext uri="{BB962C8B-B14F-4D97-AF65-F5344CB8AC3E}">
        <p14:creationId xmlns:p14="http://schemas.microsoft.com/office/powerpoint/2010/main" val="38948099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783A3F-0ACA-4FBC-AFE7-CE12C82D2B48}"/>
              </a:ext>
            </a:extLst>
          </p:cNvPr>
          <p:cNvSpPr>
            <a:spLocks noGrp="1"/>
          </p:cNvSpPr>
          <p:nvPr>
            <p:ph type="ctrTitle"/>
          </p:nvPr>
        </p:nvSpPr>
        <p:spPr>
          <a:xfrm>
            <a:off x="867196" y="3322112"/>
            <a:ext cx="10421536" cy="1448010"/>
          </a:xfrm>
        </p:spPr>
        <p:txBody>
          <a:bodyPr>
            <a:noAutofit/>
          </a:bodyPr>
          <a:lstStyle/>
          <a:p>
            <a:pPr algn="ctr"/>
            <a:r>
              <a:rPr lang="fr-FR" sz="2800" b="1" cap="none" dirty="0">
                <a:solidFill>
                  <a:schemeClr val="bg1"/>
                </a:solidFill>
                <a:latin typeface="Ayuthaya" pitchFamily="2" charset="-34"/>
                <a:ea typeface="Ayuthaya" pitchFamily="2" charset="-34"/>
                <a:cs typeface="Ayuthaya" pitchFamily="2" charset="-34"/>
              </a:rPr>
              <a:t>"Ethnographie des mobilisations " Auchan dégage " et " Auchan reste " au Sénégal : acteurs, discours, idéologies et rationalités</a:t>
            </a:r>
            <a:endParaRPr lang="fr-FR" sz="2400" b="1" cap="none" dirty="0">
              <a:solidFill>
                <a:schemeClr val="bg1"/>
              </a:solidFill>
              <a:latin typeface="Ayuthaya" pitchFamily="2" charset="-34"/>
              <a:ea typeface="Ayuthaya" pitchFamily="2" charset="-34"/>
              <a:cs typeface="Ayuthaya" pitchFamily="2" charset="-34"/>
            </a:endParaRPr>
          </a:p>
        </p:txBody>
      </p:sp>
      <p:sp>
        <p:nvSpPr>
          <p:cNvPr id="3" name="Sous-titre 2">
            <a:extLst>
              <a:ext uri="{FF2B5EF4-FFF2-40B4-BE49-F238E27FC236}">
                <a16:creationId xmlns:a16="http://schemas.microsoft.com/office/drawing/2014/main" id="{6CE7A762-F670-44E8-81A0-ADB0E6F4495C}"/>
              </a:ext>
            </a:extLst>
          </p:cNvPr>
          <p:cNvSpPr>
            <a:spLocks noGrp="1"/>
          </p:cNvSpPr>
          <p:nvPr>
            <p:ph type="subTitle" idx="1"/>
          </p:nvPr>
        </p:nvSpPr>
        <p:spPr>
          <a:xfrm>
            <a:off x="617263" y="5064439"/>
            <a:ext cx="10957474" cy="885345"/>
          </a:xfrm>
        </p:spPr>
        <p:txBody>
          <a:bodyPr>
            <a:normAutofit/>
          </a:bodyPr>
          <a:lstStyle/>
          <a:p>
            <a:r>
              <a:rPr lang="fr-FR" sz="1200" b="1" cap="none" dirty="0">
                <a:solidFill>
                  <a:schemeClr val="bg1"/>
                </a:solidFill>
                <a:latin typeface="Calibri" panose="020F0502020204030204" pitchFamily="34" charset="0"/>
                <a:ea typeface="Ayuthaya" pitchFamily="2" charset="-34"/>
                <a:cs typeface="Calibri" panose="020F0502020204030204" pitchFamily="34" charset="0"/>
              </a:rPr>
              <a:t>Presented by : </a:t>
            </a:r>
          </a:p>
          <a:p>
            <a:r>
              <a:rPr lang="fr-FR" sz="1100" cap="none" dirty="0">
                <a:solidFill>
                  <a:schemeClr val="bg1"/>
                </a:solidFill>
                <a:latin typeface="Ayuthaya" pitchFamily="2" charset="-34"/>
                <a:ea typeface="Ayuthaya" pitchFamily="2" charset="-34"/>
                <a:cs typeface="Ayuthaya" pitchFamily="2" charset="-34"/>
              </a:rPr>
              <a:t>Paul Mamba DIÉDHIOU</a:t>
            </a:r>
          </a:p>
          <a:p>
            <a:r>
              <a:rPr lang="fr-FR" sz="1100" cap="none" dirty="0" err="1">
                <a:solidFill>
                  <a:schemeClr val="bg1"/>
                </a:solidFill>
                <a:latin typeface="Ayuthaya" pitchFamily="2" charset="-34"/>
                <a:ea typeface="Ayuthaya" pitchFamily="2" charset="-34"/>
                <a:cs typeface="Ayuthaya" pitchFamily="2" charset="-34"/>
              </a:rPr>
              <a:t>Ph.D-Candidate</a:t>
            </a:r>
            <a:r>
              <a:rPr lang="fr-FR" sz="1100" cap="none" dirty="0">
                <a:solidFill>
                  <a:schemeClr val="bg1"/>
                </a:solidFill>
                <a:latin typeface="Ayuthaya" pitchFamily="2" charset="-34"/>
                <a:ea typeface="Ayuthaya" pitchFamily="2" charset="-34"/>
                <a:cs typeface="Ayuthaya" pitchFamily="2" charset="-34"/>
              </a:rPr>
              <a:t> (UCAD and UR2</a:t>
            </a:r>
            <a:r>
              <a:rPr lang="fr-FR" sz="1100" dirty="0">
                <a:solidFill>
                  <a:schemeClr val="bg1"/>
                </a:solidFill>
                <a:latin typeface="Ayuthaya" pitchFamily="2" charset="-34"/>
                <a:ea typeface="Ayuthaya" pitchFamily="2" charset="-34"/>
                <a:cs typeface="Ayuthaya" pitchFamily="2" charset="-34"/>
              </a:rPr>
              <a:t>)             </a:t>
            </a:r>
            <a:r>
              <a:rPr lang="fr-FR" sz="1100" b="1" cap="none" dirty="0">
                <a:solidFill>
                  <a:srgbClr val="00B050"/>
                </a:solidFill>
                <a:latin typeface="Ayuthaya" pitchFamily="2" charset="-34"/>
                <a:ea typeface="Ayuthaya" pitchFamily="2" charset="-34"/>
                <a:cs typeface="Ayuthaya" pitchFamily="2" charset="-34"/>
              </a:rPr>
              <a:t>&lt; </a:t>
            </a:r>
            <a:r>
              <a:rPr lang="fr-FR" sz="1100" b="1" dirty="0">
                <a:solidFill>
                  <a:srgbClr val="00B050"/>
                </a:solidFill>
                <a:latin typeface="Ayuthaya" pitchFamily="2" charset="-34"/>
                <a:ea typeface="Ayuthaya" pitchFamily="2" charset="-34"/>
                <a:cs typeface="Ayuthaya" pitchFamily="2" charset="-34"/>
              </a:rPr>
              <a:t>ManaGlobal final </a:t>
            </a:r>
            <a:r>
              <a:rPr lang="fr-FR" sz="1100" b="1" dirty="0" err="1">
                <a:solidFill>
                  <a:srgbClr val="00B050"/>
                </a:solidFill>
                <a:latin typeface="Ayuthaya" pitchFamily="2" charset="-34"/>
                <a:ea typeface="Ayuthaya" pitchFamily="2" charset="-34"/>
                <a:cs typeface="Ayuthaya" pitchFamily="2" charset="-34"/>
              </a:rPr>
              <a:t>confErence</a:t>
            </a:r>
            <a:r>
              <a:rPr lang="fr-FR" sz="1100" b="1" dirty="0">
                <a:solidFill>
                  <a:srgbClr val="00B050"/>
                </a:solidFill>
                <a:latin typeface="Ayuthaya" pitchFamily="2" charset="-34"/>
                <a:ea typeface="Ayuthaya" pitchFamily="2" charset="-34"/>
                <a:cs typeface="Ayuthaya" pitchFamily="2" charset="-34"/>
              </a:rPr>
              <a:t> </a:t>
            </a:r>
            <a:r>
              <a:rPr lang="fr-FR" sz="1100" b="1" cap="none" dirty="0">
                <a:solidFill>
                  <a:srgbClr val="00B050"/>
                </a:solidFill>
                <a:latin typeface="Ayuthaya" pitchFamily="2" charset="-34"/>
                <a:ea typeface="Ayuthaya" pitchFamily="2" charset="-34"/>
                <a:cs typeface="Ayuthaya" pitchFamily="2" charset="-34"/>
              </a:rPr>
              <a:t>2024&gt;</a:t>
            </a:r>
            <a:endParaRPr lang="fr-FR" sz="1100" b="1" dirty="0">
              <a:solidFill>
                <a:srgbClr val="00B050"/>
              </a:solidFill>
              <a:latin typeface="Ayuthaya" pitchFamily="2" charset="-34"/>
              <a:ea typeface="Ayuthaya" pitchFamily="2" charset="-34"/>
              <a:cs typeface="Ayuthaya" pitchFamily="2" charset="-34"/>
            </a:endParaRPr>
          </a:p>
        </p:txBody>
      </p:sp>
      <p:sp>
        <p:nvSpPr>
          <p:cNvPr id="4" name="Sous-titre 2">
            <a:extLst>
              <a:ext uri="{FF2B5EF4-FFF2-40B4-BE49-F238E27FC236}">
                <a16:creationId xmlns:a16="http://schemas.microsoft.com/office/drawing/2014/main" id="{A20476C9-15CF-4744-A3CD-A3E3ADE5F712}"/>
              </a:ext>
            </a:extLst>
          </p:cNvPr>
          <p:cNvSpPr txBox="1">
            <a:spLocks/>
          </p:cNvSpPr>
          <p:nvPr/>
        </p:nvSpPr>
        <p:spPr>
          <a:xfrm>
            <a:off x="581191" y="4837042"/>
            <a:ext cx="10993546" cy="1176895"/>
          </a:xfrm>
          <a:prstGeom prst="rect">
            <a:avLst/>
          </a:prstGeom>
        </p:spPr>
        <p:txBody>
          <a:bodyPr vert="horz" lIns="91440" tIns="45720" rIns="91440" bIns="45720" rtlCol="0" anchor="t">
            <a:normAutofit fontScale="92500" lnSpcReduction="10000"/>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r"/>
            <a:endParaRPr lang="fr-FR" sz="1400" b="1" cap="none" dirty="0">
              <a:solidFill>
                <a:schemeClr val="bg1"/>
              </a:solidFill>
              <a:latin typeface="Calibri" panose="020F0502020204030204" pitchFamily="34" charset="0"/>
              <a:cs typeface="Calibri" panose="020F0502020204030204" pitchFamily="34" charset="0"/>
            </a:endParaRPr>
          </a:p>
          <a:p>
            <a:pPr algn="r"/>
            <a:r>
              <a:rPr lang="fr-FR" sz="1300" b="1" cap="none" dirty="0" err="1">
                <a:solidFill>
                  <a:schemeClr val="bg1"/>
                </a:solidFill>
                <a:latin typeface="Calibri" panose="020F0502020204030204" pitchFamily="34" charset="0"/>
                <a:ea typeface="Ayuthaya" pitchFamily="2" charset="-34"/>
                <a:cs typeface="Calibri" panose="020F0502020204030204" pitchFamily="34" charset="0"/>
              </a:rPr>
              <a:t>Co-directed by </a:t>
            </a:r>
            <a:r>
              <a:rPr lang="fr-FR" sz="1200" b="1" dirty="0">
                <a:solidFill>
                  <a:schemeClr val="bg1"/>
                </a:solidFill>
                <a:latin typeface="Ayuthaya" pitchFamily="2" charset="-34"/>
                <a:ea typeface="Ayuthaya" pitchFamily="2" charset="-34"/>
                <a:cs typeface="Ayuthaya" pitchFamily="2" charset="-34"/>
              </a:rPr>
              <a:t>:</a:t>
            </a:r>
          </a:p>
          <a:p>
            <a:pPr algn="r"/>
            <a:r>
              <a:rPr lang="fr-FR" sz="1200" cap="none" dirty="0">
                <a:solidFill>
                  <a:schemeClr val="bg1"/>
                </a:solidFill>
                <a:latin typeface="Ayuthaya" pitchFamily="2" charset="-34"/>
                <a:ea typeface="Ayuthaya" pitchFamily="2" charset="-34"/>
                <a:cs typeface="Ayuthaya" pitchFamily="2" charset="-34"/>
              </a:rPr>
              <a:t>Professor Ulrike SCHUERKENS (UR2) </a:t>
            </a:r>
          </a:p>
          <a:p>
            <a:pPr algn="r"/>
            <a:r>
              <a:rPr lang="fr-FR" sz="1200" cap="none" dirty="0">
                <a:solidFill>
                  <a:schemeClr val="bg1"/>
                </a:solidFill>
                <a:latin typeface="Ayuthaya" pitchFamily="2" charset="-34"/>
                <a:ea typeface="Ayuthaya" pitchFamily="2" charset="-34"/>
                <a:cs typeface="Ayuthaya" pitchFamily="2" charset="-34"/>
              </a:rPr>
              <a:t>Professor Sylvain Landry FAYE (UCAD) </a:t>
            </a:r>
          </a:p>
          <a:p>
            <a:pPr algn="r"/>
            <a:endParaRPr lang="fr-FR" sz="1200" cap="none" dirty="0">
              <a:solidFill>
                <a:schemeClr val="bg1"/>
              </a:solidFill>
              <a:latin typeface="Ayuthaya" pitchFamily="2" charset="-34"/>
              <a:ea typeface="Ayuthaya" pitchFamily="2" charset="-34"/>
              <a:cs typeface="Ayuthaya" pitchFamily="2" charset="-34"/>
            </a:endParaRPr>
          </a:p>
          <a:p>
            <a:pPr algn="r"/>
            <a:endParaRPr lang="fr-FR" sz="1200" cap="none" dirty="0">
              <a:solidFill>
                <a:schemeClr val="bg1"/>
              </a:solidFill>
              <a:latin typeface="Calibri" panose="020F0502020204030204" pitchFamily="34" charset="0"/>
              <a:cs typeface="Calibri" panose="020F0502020204030204" pitchFamily="34" charset="0"/>
            </a:endParaRPr>
          </a:p>
          <a:p>
            <a:pPr algn="r"/>
            <a:endParaRPr lang="fr-FR" sz="1500" cap="none" dirty="0">
              <a:solidFill>
                <a:schemeClr val="bg1"/>
              </a:solidFill>
              <a:latin typeface="Calibri" panose="020F0502020204030204" pitchFamily="34" charset="0"/>
              <a:cs typeface="Calibri" panose="020F0502020204030204" pitchFamily="34" charset="0"/>
            </a:endParaRPr>
          </a:p>
        </p:txBody>
      </p:sp>
      <p:pic>
        <p:nvPicPr>
          <p:cNvPr id="6" name="Image 5">
            <a:extLst>
              <a:ext uri="{FF2B5EF4-FFF2-40B4-BE49-F238E27FC236}">
                <a16:creationId xmlns:a16="http://schemas.microsoft.com/office/drawing/2014/main" id="{7F862E6E-468D-474F-8BEC-1A3B9CE25BAC}"/>
              </a:ext>
            </a:extLst>
          </p:cNvPr>
          <p:cNvPicPr/>
          <p:nvPr/>
        </p:nvPicPr>
        <p:blipFill>
          <a:blip r:embed="Rde6c0c8c7d304bfd">
            <a:extLst>
              <a:ext uri="{28A0092B-C50C-407E-A947-70E740481C1C}">
                <a14:useLocalDpi xmlns:a14="http://schemas.microsoft.com/office/drawing/2010/main" val="0"/>
              </a:ext>
            </a:extLst>
          </a:blip>
          <a:srcRect/>
          <a:stretch>
            <a:fillRect/>
          </a:stretch>
        </p:blipFill>
        <p:spPr bwMode="auto">
          <a:xfrm>
            <a:off x="8908272" y="1008529"/>
            <a:ext cx="1680938" cy="900619"/>
          </a:xfrm>
          <a:prstGeom prst="rect">
            <a:avLst/>
          </a:prstGeom>
          <a:noFill/>
          <a:ln>
            <a:noFill/>
          </a:ln>
        </p:spPr>
      </p:pic>
      <p:pic>
        <p:nvPicPr>
          <p:cNvPr id="7" name="Image 6" descr="Image result for ucad">
            <a:extLst>
              <a:ext uri="{FF2B5EF4-FFF2-40B4-BE49-F238E27FC236}">
                <a16:creationId xmlns:a16="http://schemas.microsoft.com/office/drawing/2014/main" id="{8668DB62-E0CA-4ADF-9DBB-EBE24CA4D95B}"/>
              </a:ext>
            </a:extLst>
          </p:cNvPr>
          <p:cNvPicPr/>
          <p:nvPr/>
        </p:nvPicPr>
        <p:blipFill rotWithShape="1">
          <a:blip r:embed="R99ac2f8f45b14b8e" cstate="print">
            <a:extLst>
              <a:ext uri="{28A0092B-C50C-407E-A947-70E740481C1C}">
                <a14:useLocalDpi xmlns:a14="http://schemas.microsoft.com/office/drawing/2010/main" val="0"/>
              </a:ext>
            </a:extLst>
          </a:blip>
          <a:srcRect l="5388" t="5987" r="6587" b="6587"/>
          <a:stretch/>
        </p:blipFill>
        <p:spPr bwMode="auto">
          <a:xfrm>
            <a:off x="6644671" y="1019042"/>
            <a:ext cx="884773" cy="855648"/>
          </a:xfrm>
          <a:prstGeom prst="rect">
            <a:avLst/>
          </a:prstGeom>
          <a:noFill/>
          <a:ln>
            <a:noFill/>
          </a:ln>
          <a:extLst>
            <a:ext uri="{53640926-AAD7-44d8-BBD7-CCE9431645EC}">
              <a14:shadowObscured xmlns="" xmlns:a16="http://schemas.microsoft.com/office/drawing/2014/main" xmlns:p14="http://schemas.microsoft.com/office/powerpoint/2010/main" xmlns:a14="http://schemas.microsoft.com/office/drawing/2010/main"/>
            </a:ext>
          </a:extLst>
        </p:spPr>
      </p:pic>
      <p:pic>
        <p:nvPicPr>
          <p:cNvPr id="8" name="Picture 6" descr="Obligations de publicité / Logos | Massif Central">
            <a:extLst>
              <a:ext uri="{FF2B5EF4-FFF2-40B4-BE49-F238E27FC236}">
                <a16:creationId xmlns:a16="http://schemas.microsoft.com/office/drawing/2014/main" id="{ED118946-BAD5-0CC0-E5D9-188B52914BE4}"/>
              </a:ext>
            </a:extLst>
          </p:cNvPr>
          <p:cNvPicPr>
            <a:picLocks noChangeAspect="1" noChangeArrowheads="1"/>
          </p:cNvPicPr>
          <p:nvPr/>
        </p:nvPicPr>
        <p:blipFill>
          <a:blip r:embed="Rd406a1bda2354076">
            <a:extLst>
              <a:ext uri="{28A0092B-C50C-407E-A947-70E740481C1C}">
                <a14:useLocalDpi xmlns:a14="http://schemas.microsoft.com/office/drawing/2010/main" val="0"/>
              </a:ext>
            </a:extLst>
          </a:blip>
          <a:srcRect/>
          <a:stretch>
            <a:fillRect/>
          </a:stretch>
        </p:blipFill>
        <p:spPr bwMode="auto">
          <a:xfrm>
            <a:off x="1147765" y="1101326"/>
            <a:ext cx="884773" cy="807822"/>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5C9FD08C-8CA6-2322-2310-ACF76C6D7B09}"/>
              </a:ext>
            </a:extLst>
          </p:cNvPr>
          <p:cNvPicPr>
            <a:picLocks noChangeAspect="1"/>
          </p:cNvPicPr>
          <p:nvPr/>
        </p:nvPicPr>
        <p:blipFill>
          <a:blip r:embed="R4d9f3546d4504693"/>
          <a:stretch>
            <a:fillRect/>
          </a:stretch>
        </p:blipFill>
        <p:spPr>
          <a:xfrm>
            <a:off x="3686042" y="1054875"/>
            <a:ext cx="1125372" cy="841594"/>
          </a:xfrm>
          <a:prstGeom prst="rect">
            <a:avLst/>
          </a:prstGeom>
        </p:spPr>
      </p:pic>
      <p:sp>
        <p:nvSpPr>
          <p:cNvPr id="5" name="ZoneTexte 4">
            <a:extLst>
              <a:ext uri="{FF2B5EF4-FFF2-40B4-BE49-F238E27FC236}">
                <a16:creationId xmlns:a16="http://schemas.microsoft.com/office/drawing/2014/main" id="{8533A2A1-B0B8-9E8C-5237-F157E6CF8EF9}"/>
              </a:ext>
            </a:extLst>
          </p:cNvPr>
          <p:cNvSpPr txBox="1"/>
          <p:nvPr/>
        </p:nvSpPr>
        <p:spPr>
          <a:xfrm>
            <a:off x="2217511" y="2430964"/>
            <a:ext cx="9267281" cy="369332"/>
          </a:xfrm>
          <a:prstGeom prst="rect">
            <a:avLst/>
          </a:prstGeom>
          <a:noFill/>
        </p:spPr>
        <p:txBody>
          <a:bodyPr wrap="none" rtlCol="0">
            <a:spAutoFit/>
          </a:bodyPr>
          <a:lstStyle/>
          <a:p>
            <a:r>
              <a:rPr lang="fr-FR" sz="1800" b="1" cap="none" dirty="0">
                <a:solidFill>
                  <a:srgbClr val="00B050"/>
                </a:solidFill>
                <a:latin typeface="Ayuthaya" pitchFamily="2" charset="-34"/>
                <a:ea typeface="Ayuthaya" pitchFamily="2" charset="-34"/>
                <a:cs typeface="Ayuthaya" pitchFamily="2" charset="-34"/>
              </a:rPr>
              <a:t>&lt; </a:t>
            </a:r>
            <a:r>
              <a:rPr lang="fr-FR" sz="1800" b="1" dirty="0">
                <a:solidFill>
                  <a:srgbClr val="00B050"/>
                </a:solidFill>
                <a:latin typeface="Ayuthaya" pitchFamily="2" charset="-34"/>
                <a:ea typeface="Ayuthaya" pitchFamily="2" charset="-34"/>
                <a:cs typeface="Ayuthaya" pitchFamily="2" charset="-34"/>
              </a:rPr>
              <a:t>ManaGlobal final conference </a:t>
            </a:r>
            <a:r>
              <a:rPr lang="fr-FR" b="1" dirty="0">
                <a:solidFill>
                  <a:srgbClr val="00B050"/>
                </a:solidFill>
                <a:latin typeface="Ayuthaya" pitchFamily="2" charset="-34"/>
                <a:ea typeface="Ayuthaya" pitchFamily="2" charset="-34"/>
                <a:cs typeface="Ayuthaya" pitchFamily="2" charset="-34"/>
              </a:rPr>
              <a:t>- France, </a:t>
            </a:r>
            <a:r>
              <a:rPr lang="fr-FR" sz="1800" b="1" dirty="0">
                <a:solidFill>
                  <a:srgbClr val="00B050"/>
                </a:solidFill>
                <a:latin typeface="Ayuthaya" pitchFamily="2" charset="-34"/>
                <a:ea typeface="Ayuthaya" pitchFamily="2" charset="-34"/>
                <a:cs typeface="Ayuthaya" pitchFamily="2" charset="-34"/>
              </a:rPr>
              <a:t>Rennes, 15-16 may 2024 </a:t>
            </a:r>
            <a:r>
              <a:rPr lang="fr-FR" sz="1800" b="1" cap="none" dirty="0">
                <a:solidFill>
                  <a:srgbClr val="00B050"/>
                </a:solidFill>
                <a:latin typeface="Ayuthaya" pitchFamily="2" charset="-34"/>
                <a:ea typeface="Ayuthaya" pitchFamily="2" charset="-34"/>
                <a:cs typeface="Ayuthaya" pitchFamily="2" charset="-34"/>
              </a:rPr>
              <a:t>&gt;</a:t>
            </a:r>
            <a:endParaRPr lang="fr-FR" dirty="0">
              <a:latin typeface="Ayuthaya" pitchFamily="2" charset="-34"/>
              <a:ea typeface="Ayuthaya" pitchFamily="2" charset="-34"/>
              <a:cs typeface="Ayuthaya" pitchFamily="2" charset="-34"/>
            </a:endParaRPr>
          </a:p>
        </p:txBody>
      </p:sp>
      <p:pic>
        <p:nvPicPr>
          <p:cNvPr id="10" name="Picture 6" descr="Obligations de publicité / Logos | Massif Central">
            <a:extLst>
              <a:ext uri="{FF2B5EF4-FFF2-40B4-BE49-F238E27FC236}">
                <a16:creationId xmlns:a16="http://schemas.microsoft.com/office/drawing/2014/main" id="{412B2302-0F87-A39A-398E-31C10B4606FA}"/>
              </a:ext>
            </a:extLst>
          </p:cNvPr>
          <p:cNvPicPr>
            <a:picLocks noChangeAspect="1" noChangeArrowheads="1"/>
          </p:cNvPicPr>
          <p:nvPr/>
        </p:nvPicPr>
        <p:blipFill>
          <a:blip r:embed="Rd406a1bda2354076">
            <a:extLst>
              <a:ext uri="{28A0092B-C50C-407E-A947-70E740481C1C}">
                <a14:useLocalDpi xmlns:a14="http://schemas.microsoft.com/office/drawing/2010/main" val="0"/>
              </a:ext>
            </a:extLst>
          </a:blip>
          <a:srcRect/>
          <a:stretch>
            <a:fillRect/>
          </a:stretch>
        </p:blipFill>
        <p:spPr bwMode="auto">
          <a:xfrm>
            <a:off x="1195227" y="1101326"/>
            <a:ext cx="884773" cy="807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21941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3404C6-77C4-46D0-AE3C-18EA023BF14F}"/>
              </a:ext>
            </a:extLst>
          </p:cNvPr>
          <p:cNvSpPr>
            <a:spLocks noGrp="1"/>
          </p:cNvSpPr>
          <p:nvPr>
            <p:ph type="title"/>
          </p:nvPr>
        </p:nvSpPr>
        <p:spPr>
          <a:xfrm>
            <a:off x="954156" y="773249"/>
            <a:ext cx="10349947" cy="717419"/>
          </a:xfrm>
        </p:spPr>
        <p:txBody>
          <a:bodyPr>
            <a:normAutofit/>
          </a:bodyPr>
          <a:lstStyle/>
          <a:p>
            <a:pPr algn="ctr"/>
            <a:r>
              <a:rPr lang="fr-FR" sz="3200" cap="none" dirty="0">
                <a:latin typeface="Calibri" panose="020F0502020204030204" pitchFamily="34" charset="0"/>
                <a:cs typeface="Calibri" panose="020F0502020204030204" pitchFamily="34" charset="0"/>
              </a:rPr>
              <a:t>Presentation outline </a:t>
            </a:r>
          </a:p>
        </p:txBody>
      </p:sp>
      <p:graphicFrame>
        <p:nvGraphicFramePr>
          <p:cNvPr id="4" name="Espace réservé du contenu 3">
            <a:extLst>
              <a:ext uri="{FF2B5EF4-FFF2-40B4-BE49-F238E27FC236}">
                <a16:creationId xmlns:a16="http://schemas.microsoft.com/office/drawing/2014/main" id="{E908E822-F795-465D-B2AD-9C5B5AC28F55}"/>
              </a:ext>
            </a:extLst>
          </p:cNvPr>
          <p:cNvGraphicFramePr>
            <a:graphicFrameLocks noGrp="1"/>
          </p:cNvGraphicFramePr>
          <p:nvPr>
            <p:ph idx="1"/>
            <p:extLst>
              <p:ext uri="{D42A27DB-BD31-4B8C-83A1-F6EECF244321}">
                <p14:modId xmlns:p14="http://schemas.microsoft.com/office/powerpoint/2010/main" val="3790425329"/>
              </p:ext>
            </p:extLst>
          </p:nvPr>
        </p:nvGraphicFramePr>
        <p:xfrm>
          <a:off x="3277959" y="2291836"/>
          <a:ext cx="7280341" cy="3780065"/>
        </p:xfrm>
        <a:graphic>
          <a:graphicData uri="http://schemas.openxmlformats.org/drawingml/2006/diagram">
            <dgm:relIds xmlns:dgm="http://schemas.openxmlformats.org/drawingml/2006/diagram" xmlns:r="http://schemas.openxmlformats.org/officeDocument/2006/relationships" r:dm="R92b31eaf4ea44dc6" r:lo="R8a7543d2910d4470" r:qs="R8019ec20384649c0" r:cs="Rd32ed0f0db204fbf"/>
          </a:graphicData>
        </a:graphic>
      </p:graphicFrame>
      <p:sp>
        <p:nvSpPr>
          <p:cNvPr id="10" name="Espace réservé du numéro de diapositive 9">
            <a:extLst>
              <a:ext uri="{FF2B5EF4-FFF2-40B4-BE49-F238E27FC236}">
                <a16:creationId xmlns:a16="http://schemas.microsoft.com/office/drawing/2014/main" id="{D5AE4AA3-5536-47DC-AD77-C08469B1A38F}"/>
              </a:ext>
            </a:extLst>
          </p:cNvPr>
          <p:cNvSpPr>
            <a:spLocks noGrp="1"/>
          </p:cNvSpPr>
          <p:nvPr>
            <p:ph type="sldNum" sz="quarter" idx="12"/>
          </p:nvPr>
        </p:nvSpPr>
        <p:spPr/>
        <p:txBody>
          <a:bodyPr/>
          <a:lstStyle/>
          <a:p>
            <a:fld id="{D57F1E4F-1CFF-5643-939E-217C01CDF565}" type="slidenum">
              <a:rPr lang="en-US"/>
              <a:t>2</a:t>
            </a:fld>
            <a:endParaRPr lang="en-US" dirty="0"/>
          </a:p>
        </p:txBody>
      </p:sp>
      <p:pic>
        <p:nvPicPr>
          <p:cNvPr id="1030" name="Picture 6" descr="3d Personnes - Homme, Personne Et Une Avec Des Cubes Mot «plan». Banque  D'Images Et Photos Libres De Droits. Image 15117874.">
            <a:extLst>
              <a:ext uri="{FF2B5EF4-FFF2-40B4-BE49-F238E27FC236}">
                <a16:creationId xmlns:a16="http://schemas.microsoft.com/office/drawing/2014/main" id="{AE424EC3-26C1-99A4-8320-5F594E3ADEA2}"/>
              </a:ext>
            </a:extLst>
          </p:cNvPr>
          <p:cNvPicPr>
            <a:picLocks noChangeAspect="1" noChangeArrowheads="1"/>
          </p:cNvPicPr>
          <p:nvPr/>
        </p:nvPicPr>
        <p:blipFill>
          <a:blip r:embed="R55b04121005e4bab">
            <a:extLst>
              <a:ext uri="{28A0092B-C50C-407E-A947-70E740481C1C}">
                <a14:useLocalDpi xmlns:a14="http://schemas.microsoft.com/office/drawing/2010/main" val="0"/>
              </a:ext>
            </a:extLst>
          </a:blip>
          <a:srcRect/>
          <a:stretch>
            <a:fillRect/>
          </a:stretch>
        </p:blipFill>
        <p:spPr bwMode="auto">
          <a:xfrm>
            <a:off x="795638" y="2098338"/>
            <a:ext cx="1536700" cy="3986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01689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4196F-0F77-1C1D-593B-F13BD291A18C}"/>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296516EA-A3B4-15D7-5289-2364E52DA707}"/>
              </a:ext>
            </a:extLst>
          </p:cNvPr>
          <p:cNvSpPr>
            <a:spLocks noGrp="1"/>
          </p:cNvSpPr>
          <p:nvPr>
            <p:ph type="title"/>
          </p:nvPr>
        </p:nvSpPr>
        <p:spPr>
          <a:xfrm>
            <a:off x="838200" y="566700"/>
            <a:ext cx="10515600" cy="1225962"/>
          </a:xfrm>
        </p:spPr>
        <p:txBody>
          <a:bodyPr>
            <a:noAutofit/>
          </a:bodyPr>
          <a:lstStyle/>
          <a:p>
            <a:pPr algn="ctr"/>
            <a:r>
              <a:rPr lang="fr-FR" cap="none" dirty="0">
                <a:latin typeface="Calibri" panose="020F0502020204030204" pitchFamily="34" charset="0"/>
                <a:cs typeface="Calibri" panose="020F0502020204030204" pitchFamily="34" charset="0"/>
              </a:rPr>
              <a:t>Premises - "Auchan" in Senegal: a controversial multinational?</a:t>
            </a:r>
            <a:endParaRPr lang="fr-FR" dirty="0"/>
          </a:p>
        </p:txBody>
      </p:sp>
      <p:sp>
        <p:nvSpPr>
          <p:cNvPr id="3" name="Espace réservé du contenu 2">
            <a:extLst>
              <a:ext uri="{FF2B5EF4-FFF2-40B4-BE49-F238E27FC236}">
                <a16:creationId xmlns:a16="http://schemas.microsoft.com/office/drawing/2014/main" id="{C3310306-1905-3EAA-D086-72B5675685A2}"/>
              </a:ext>
            </a:extLst>
          </p:cNvPr>
          <p:cNvSpPr>
            <a:spLocks noGrp="1"/>
          </p:cNvSpPr>
          <p:nvPr>
            <p:ph sz="half" idx="1"/>
          </p:nvPr>
        </p:nvSpPr>
        <p:spPr>
          <a:xfrm>
            <a:off x="494371" y="2030260"/>
            <a:ext cx="9074615" cy="4291002"/>
          </a:xfrm>
        </p:spPr>
        <p:txBody>
          <a:bodyPr>
            <a:normAutofit/>
          </a:bodyPr>
          <a:lstStyle/>
          <a:p>
            <a:pPr algn="just">
              <a:buFont typeface="Wingdings" pitchFamily="2" charset="2"/>
              <a:buChar char="q"/>
            </a:pPr>
            <a:r>
              <a:rPr lang="fr-FR" sz="1600" dirty="0">
                <a:solidFill>
                  <a:schemeClr val="accent2"/>
                </a:solidFill>
                <a:latin typeface="Corbel" panose="020B0503020204020204" pitchFamily="34" charset="0"/>
                <a:cs typeface="Calibri" panose="020F0502020204030204" pitchFamily="34" charset="0"/>
              </a:rPr>
              <a:t>Auchan" to open in Senegal, a former French colony, in 2014 </a:t>
            </a:r>
          </a:p>
          <a:p>
            <a:pPr lvl="1" algn="just"/>
            <a:r>
              <a:rPr lang="fr-FR" sz="1400" dirty="0">
                <a:latin typeface="Corbel" panose="020B0503020204020204" pitchFamily="34" charset="0"/>
                <a:cs typeface="Calibri" panose="020F0502020204030204" pitchFamily="34" charset="0"/>
              </a:rPr>
              <a:t>38 chain stores: 1 drive-through, 1 hypermarket, 20 supermarkets, 16 convenience stores</a:t>
            </a:r>
          </a:p>
          <a:p>
            <a:pPr lvl="1" algn="just"/>
            <a:r>
              <a:rPr lang="fr-FR" sz="1400" dirty="0">
                <a:latin typeface="Corbel" panose="020B0503020204020204" pitchFamily="34" charset="0"/>
                <a:cs typeface="Calibri" panose="020F0502020204030204" pitchFamily="34" charset="0"/>
              </a:rPr>
              <a:t>1900 employees and + 1500 employees </a:t>
            </a:r>
            <a:r>
              <a:rPr lang="fr-FR" sz="1200" u="sng" baseline="30000"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hlinkClick r:id="rcId66440bb4894c4e0c"/>
              </a:rPr>
              <a:t>https://www.auchan-retail.com/fr/location/auchan-retail-senegal/#:~:text=Auchan%20Retail%20Senegal%20account%2038,and%2016%20stores%20of%20nearby</a:t>
            </a:r>
            <a:r>
              <a:rPr lang="fr-FR" sz="1200" baseline="30000" dirty="0">
                <a:effectLst/>
                <a:latin typeface="Times New Roman" panose="02020603050405020304" pitchFamily="18" charset="0"/>
                <a:ea typeface="Calibri" panose="020F0502020204030204" pitchFamily="34" charset="0"/>
                <a:cs typeface="Times New Roman" panose="02020603050405020304" pitchFamily="18" charset="0"/>
              </a:rPr>
              <a:t>, consulted on 8 May 2024. </a:t>
            </a:r>
            <a:endParaRPr lang="fr-FR" sz="1000" dirty="0">
              <a:latin typeface="Corbel" panose="020B0503020204020204" pitchFamily="34" charset="0"/>
              <a:cs typeface="Calibri" panose="020F0502020204030204" pitchFamily="34" charset="0"/>
            </a:endParaRPr>
          </a:p>
          <a:p>
            <a:pPr algn="just">
              <a:buFont typeface="Wingdings" pitchFamily="2" charset="2"/>
              <a:buChar char="q"/>
            </a:pPr>
            <a:r>
              <a:rPr lang="fr-FR" sz="1600" dirty="0">
                <a:solidFill>
                  <a:schemeClr val="accent2"/>
                </a:solidFill>
                <a:latin typeface="Corbel" panose="020B0503020204020204" pitchFamily="34" charset="0"/>
                <a:cs typeface="Calibri" panose="020F0502020204030204" pitchFamily="34" charset="0"/>
              </a:rPr>
              <a:t>Auchan's presence on the local market is highly controversial </a:t>
            </a:r>
          </a:p>
          <a:p>
            <a:pPr lvl="1" algn="just"/>
            <a:r>
              <a:rPr lang="fr-FR" sz="1400" dirty="0">
                <a:latin typeface="Corbel" panose="020B0503020204020204" pitchFamily="34" charset="0"/>
                <a:cs typeface="Calibri" panose="020F0502020204030204" pitchFamily="34" charset="0"/>
              </a:rPr>
              <a:t>Auchan dégage" protests: disruption of the local market</a:t>
            </a:r>
          </a:p>
          <a:p>
            <a:pPr lvl="1" algn="just"/>
            <a:r>
              <a:rPr lang="fr-FR" sz="1400" dirty="0">
                <a:latin typeface="Corbel" panose="020B0503020204020204" pitchFamily="34" charset="0"/>
                <a:cs typeface="Calibri" panose="020F0502020204030204" pitchFamily="34" charset="0"/>
              </a:rPr>
              <a:t>Auchan reste" mobilisations: reconfiguring the local market </a:t>
            </a:r>
          </a:p>
          <a:p>
            <a:pPr lvl="1" algn="just"/>
            <a:endParaRPr lang="fr-FR" sz="1400" dirty="0">
              <a:latin typeface="Corbel" panose="020B0503020204020204" pitchFamily="34" charset="0"/>
              <a:cs typeface="Calibri" panose="020F0502020204030204" pitchFamily="34" charset="0"/>
            </a:endParaRPr>
          </a:p>
          <a:p>
            <a:pPr marL="0" indent="0" algn="just">
              <a:buNone/>
            </a:pPr>
            <a:r>
              <a:rPr lang="fr-FR" sz="1600" dirty="0">
                <a:solidFill>
                  <a:srgbClr val="002060"/>
                </a:solidFill>
                <a:latin typeface="Corbel" panose="020B0503020204020204" pitchFamily="34" charset="0"/>
                <a:cs typeface="Calibri" panose="020F0502020204030204" pitchFamily="34" charset="0"/>
              </a:rPr>
              <a:t>Issue - How can we analyse the "Auchan dégage et Auchan reste" protests/mobilisations? Who are the real players behind them? What are their rationale, objectives, ideologies and motivations? What are the Senegalese people's perceptions of the various mobilisations? To what extent do these mobilisations induce "Auchan" behaviour? </a:t>
            </a:r>
          </a:p>
        </p:txBody>
      </p:sp>
      <p:sp>
        <p:nvSpPr>
          <p:cNvPr id="5" name="Espace réservé du numéro de diapositive 4">
            <a:extLst>
              <a:ext uri="{FF2B5EF4-FFF2-40B4-BE49-F238E27FC236}">
                <a16:creationId xmlns:a16="http://schemas.microsoft.com/office/drawing/2014/main" id="{7931F392-58BF-3551-C623-0794E15188FB}"/>
              </a:ext>
            </a:extLst>
          </p:cNvPr>
          <p:cNvSpPr>
            <a:spLocks noGrp="1"/>
          </p:cNvSpPr>
          <p:nvPr>
            <p:ph type="sldNum" sz="quarter" idx="12"/>
          </p:nvPr>
        </p:nvSpPr>
        <p:spPr/>
        <p:txBody>
          <a:bodyPr/>
          <a:lstStyle/>
          <a:p>
            <a:fld id="{D57F1E4F-1CFF-5643-939E-217C01CDF565}" type="slidenum">
              <a:rPr lang="en-US"/>
              <a:t>3</a:t>
            </a:fld>
            <a:endParaRPr lang="en-US" dirty="0"/>
          </a:p>
        </p:txBody>
      </p:sp>
      <p:pic>
        <p:nvPicPr>
          <p:cNvPr id="8" name="Espace réservé du contenu 14">
            <a:extLst>
              <a:ext uri="{FF2B5EF4-FFF2-40B4-BE49-F238E27FC236}">
                <a16:creationId xmlns:a16="http://schemas.microsoft.com/office/drawing/2014/main" id="{8B101792-AEA5-2349-260F-B6D136A97B96}"/>
              </a:ext>
            </a:extLst>
          </p:cNvPr>
          <p:cNvPicPr>
            <a:picLocks noChangeAspect="1"/>
          </p:cNvPicPr>
          <p:nvPr/>
        </p:nvPicPr>
        <p:blipFill>
          <a:blip r:embed="Re30411fbca4b4ffa"/>
          <a:stretch>
            <a:fillRect/>
          </a:stretch>
        </p:blipFill>
        <p:spPr>
          <a:xfrm>
            <a:off x="10159999" y="2165442"/>
            <a:ext cx="1320801" cy="1196707"/>
          </a:xfrm>
          <a:prstGeom prst="rect">
            <a:avLst/>
          </a:prstGeom>
        </p:spPr>
      </p:pic>
      <p:pic>
        <p:nvPicPr>
          <p:cNvPr id="9" name="Espace réservé du contenu 14">
            <a:extLst>
              <a:ext uri="{FF2B5EF4-FFF2-40B4-BE49-F238E27FC236}">
                <a16:creationId xmlns:a16="http://schemas.microsoft.com/office/drawing/2014/main" id="{49B663ED-3EDC-7408-A094-A9B1742C9EB2}"/>
              </a:ext>
            </a:extLst>
          </p:cNvPr>
          <p:cNvPicPr>
            <a:picLocks noChangeAspect="1"/>
          </p:cNvPicPr>
          <p:nvPr/>
        </p:nvPicPr>
        <p:blipFill>
          <a:blip r:embed="Re8f21991907b4064"/>
          <a:srcRect/>
          <a:stretch/>
        </p:blipFill>
        <p:spPr>
          <a:xfrm>
            <a:off x="10045700" y="3510625"/>
            <a:ext cx="1565110" cy="1353475"/>
          </a:xfrm>
          <a:prstGeom prst="rect">
            <a:avLst/>
          </a:prstGeom>
        </p:spPr>
      </p:pic>
    </p:spTree>
    <p:extLst>
      <p:ext uri="{BB962C8B-B14F-4D97-AF65-F5344CB8AC3E}">
        <p14:creationId xmlns:p14="http://schemas.microsoft.com/office/powerpoint/2010/main" val="16466099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AAA6FA-C895-ECA8-B935-2E6A5A0233FD}"/>
              </a:ext>
            </a:extLst>
          </p:cNvPr>
          <p:cNvSpPr>
            <a:spLocks noGrp="1"/>
          </p:cNvSpPr>
          <p:nvPr>
            <p:ph type="title"/>
          </p:nvPr>
        </p:nvSpPr>
        <p:spPr>
          <a:xfrm>
            <a:off x="699923" y="2403010"/>
            <a:ext cx="6576850" cy="833137"/>
          </a:xfrm>
        </p:spPr>
        <p:txBody>
          <a:bodyPr vert="horz">
            <a:noAutofit/>
          </a:bodyPr>
          <a:lstStyle/>
          <a:p>
            <a:pPr algn="ctr"/>
            <a:r>
              <a:rPr lang="fr-FR" sz="2400" b="1" cap="none" dirty="0">
                <a:effectLst/>
                <a:latin typeface="Calibri" panose="020F0502020204030204" pitchFamily="34" charset="0"/>
                <a:ea typeface="Calibri" panose="020F0502020204030204" pitchFamily="34" charset="0"/>
                <a:cs typeface="Times New Roman" panose="02020603050405020304" pitchFamily="18" charset="0"/>
              </a:rPr>
              <a:t>Ethnography of the "</a:t>
            </a:r>
            <a:r>
              <a:rPr lang="fr-FR" sz="2400" b="1" cap="none" dirty="0">
                <a:latin typeface="Calibri" panose="020F0502020204030204" pitchFamily="34" charset="0"/>
                <a:ea typeface="Calibri" panose="020F0502020204030204" pitchFamily="34" charset="0"/>
                <a:cs typeface="Times New Roman" panose="02020603050405020304" pitchFamily="18" charset="0"/>
              </a:rPr>
              <a:t>Auchan </a:t>
            </a:r>
            <a:r>
              <a:rPr lang="fr-FR" sz="2400" b="1" cap="none" dirty="0">
                <a:effectLst/>
                <a:latin typeface="Calibri" panose="020F0502020204030204" pitchFamily="34" charset="0"/>
                <a:ea typeface="Calibri" panose="020F0502020204030204" pitchFamily="34" charset="0"/>
                <a:cs typeface="Times New Roman" panose="02020603050405020304" pitchFamily="18" charset="0"/>
              </a:rPr>
              <a:t>dégage" mobilisations: actors, ideologies and rationalities </a:t>
            </a:r>
            <a:endParaRPr lang="fr-FR" sz="2400" b="1" cap="none" dirty="0"/>
          </a:p>
        </p:txBody>
      </p:sp>
      <p:sp>
        <p:nvSpPr>
          <p:cNvPr id="4" name="Espace réservé du numéro de diapositive 3">
            <a:extLst>
              <a:ext uri="{FF2B5EF4-FFF2-40B4-BE49-F238E27FC236}">
                <a16:creationId xmlns:a16="http://schemas.microsoft.com/office/drawing/2014/main" id="{A42CD1AB-765B-E080-A560-1C1E7178DF26}"/>
              </a:ext>
            </a:extLst>
          </p:cNvPr>
          <p:cNvSpPr>
            <a:spLocks noGrp="1"/>
          </p:cNvSpPr>
          <p:nvPr>
            <p:ph type="sldNum" sz="quarter" idx="12"/>
          </p:nvPr>
        </p:nvSpPr>
        <p:spPr/>
        <p:txBody>
          <a:bodyPr/>
          <a:lstStyle/>
          <a:p>
            <a:fld id="{D57F1E4F-1CFF-5643-939E-217C01CDF565}" type="slidenum">
              <a:rPr lang="en-US"/>
              <a:t>4</a:t>
            </a:fld>
            <a:endParaRPr lang="en-US" dirty="0"/>
          </a:p>
        </p:txBody>
      </p:sp>
      <p:sp>
        <p:nvSpPr>
          <p:cNvPr id="3" name="Rectangle 2">
            <a:extLst>
              <a:ext uri="{FF2B5EF4-FFF2-40B4-BE49-F238E27FC236}">
                <a16:creationId xmlns:a16="http://schemas.microsoft.com/office/drawing/2014/main" id="{090763F4-BCC3-91C6-10D5-8085FEB97D39}"/>
              </a:ext>
            </a:extLst>
          </p:cNvPr>
          <p:cNvSpPr>
            <a:spLocks noChangeArrowheads="1"/>
          </p:cNvSpPr>
          <p:nvPr/>
        </p:nvSpPr>
        <p:spPr bwMode="auto">
          <a:xfrm>
            <a:off x="6926988" y="185110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025" name="Image 5" descr="page12image65132224">
            <a:extLst>
              <a:ext uri="{FF2B5EF4-FFF2-40B4-BE49-F238E27FC236}">
                <a16:creationId xmlns:a16="http://schemas.microsoft.com/office/drawing/2014/main" id="{CB0ADB0F-92AC-E272-E4C7-BD6D74832E8F}"/>
              </a:ext>
            </a:extLst>
          </p:cNvPr>
          <p:cNvPicPr>
            <a:picLocks noChangeAspect="1" noChangeArrowheads="1"/>
          </p:cNvPicPr>
          <p:nvPr/>
        </p:nvPicPr>
        <p:blipFill>
          <a:blip r:embed="R4e4a6cd4d4a64e00" r:link="rcId6c9e02bfe49e4795">
            <a:extLst>
              <a:ext uri="{28A0092B-C50C-407E-A947-70E740481C1C}">
                <a14:useLocalDpi xmlns:a14="http://schemas.microsoft.com/office/drawing/2010/main" val="0"/>
              </a:ext>
            </a:extLst>
          </a:blip>
          <a:srcRect/>
          <a:stretch>
            <a:fillRect/>
          </a:stretch>
        </p:blipFill>
        <p:spPr bwMode="auto">
          <a:xfrm>
            <a:off x="8372104" y="717754"/>
            <a:ext cx="2786422" cy="21018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7DA3DF8-6EB4-7F29-FE60-97CA6210515B}"/>
              </a:ext>
            </a:extLst>
          </p:cNvPr>
          <p:cNvSpPr>
            <a:spLocks noChangeArrowheads="1"/>
          </p:cNvSpPr>
          <p:nvPr/>
        </p:nvSpPr>
        <p:spPr bwMode="auto">
          <a:xfrm>
            <a:off x="9452211" y="3008705"/>
            <a:ext cx="1031519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1027" name="Image 23" descr="page7image21243648">
            <a:extLst>
              <a:ext uri="{FF2B5EF4-FFF2-40B4-BE49-F238E27FC236}">
                <a16:creationId xmlns:a16="http://schemas.microsoft.com/office/drawing/2014/main" id="{8AEE78A1-CD3F-3D2F-1D80-D440D553F1C8}"/>
              </a:ext>
            </a:extLst>
          </p:cNvPr>
          <p:cNvPicPr>
            <a:picLocks noChangeAspect="1" noChangeArrowheads="1"/>
          </p:cNvPicPr>
          <p:nvPr/>
        </p:nvPicPr>
        <p:blipFill>
          <a:blip r:embed="R66369404af9543d3" r:link="rcId43219b16d669427c">
            <a:extLst>
              <a:ext uri="{28A0092B-C50C-407E-A947-70E740481C1C}">
                <a14:useLocalDpi xmlns:a14="http://schemas.microsoft.com/office/drawing/2010/main" val="0"/>
              </a:ext>
            </a:extLst>
          </a:blip>
          <a:srcRect/>
          <a:stretch>
            <a:fillRect/>
          </a:stretch>
        </p:blipFill>
        <p:spPr bwMode="auto">
          <a:xfrm>
            <a:off x="8372104" y="3064232"/>
            <a:ext cx="2786422"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90838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F768F7-A388-8A2F-FC22-8B0F4EC87621}"/>
              </a:ext>
            </a:extLst>
          </p:cNvPr>
          <p:cNvSpPr>
            <a:spLocks noGrp="1"/>
          </p:cNvSpPr>
          <p:nvPr>
            <p:ph type="title"/>
          </p:nvPr>
        </p:nvSpPr>
        <p:spPr>
          <a:xfrm>
            <a:off x="581192" y="815008"/>
            <a:ext cx="11029616" cy="556591"/>
          </a:xfrm>
        </p:spPr>
        <p:txBody>
          <a:bodyPr/>
          <a:lstStyle/>
          <a:p>
            <a:pPr algn="ctr"/>
            <a:r>
              <a:rPr lang="fr-FR" cap="none" dirty="0">
                <a:latin typeface="Calibri" panose="020F0502020204030204" pitchFamily="34" charset="0"/>
                <a:cs typeface="Calibri" panose="020F0502020204030204" pitchFamily="34" charset="0"/>
              </a:rPr>
              <a:t>Players in the "Auchan dégage" protests</a:t>
            </a:r>
          </a:p>
        </p:txBody>
      </p:sp>
      <p:graphicFrame>
        <p:nvGraphicFramePr>
          <p:cNvPr id="5" name="Espace réservé du contenu 4">
            <a:extLst>
              <a:ext uri="{FF2B5EF4-FFF2-40B4-BE49-F238E27FC236}">
                <a16:creationId xmlns:a16="http://schemas.microsoft.com/office/drawing/2014/main" id="{A5BB7E75-0023-154C-94A8-72427DEBD3FA}"/>
              </a:ext>
            </a:extLst>
          </p:cNvPr>
          <p:cNvGraphicFramePr>
            <a:graphicFrameLocks noGrp="1"/>
          </p:cNvGraphicFramePr>
          <p:nvPr>
            <p:ph idx="1"/>
            <p:extLst>
              <p:ext uri="{D42A27DB-BD31-4B8C-83A1-F6EECF244321}">
                <p14:modId xmlns:p14="http://schemas.microsoft.com/office/powerpoint/2010/main" val="2702552846"/>
              </p:ext>
            </p:extLst>
          </p:nvPr>
        </p:nvGraphicFramePr>
        <p:xfrm>
          <a:off x="581192" y="1987826"/>
          <a:ext cx="11029615" cy="4333436"/>
        </p:xfrm>
        <a:graphic>
          <a:graphicData uri="http://schemas.openxmlformats.org/drawingml/2006/diagram">
            <dgm:relIds xmlns:dgm="http://schemas.openxmlformats.org/drawingml/2006/diagram" xmlns:r="http://schemas.openxmlformats.org/officeDocument/2006/relationships" r:dm="R05adf1dfc11a45a4" r:lo="Rd3211df5b67040c8" r:qs="R66b83f26ad134aa1" r:cs="Ra2ba1e0973df49dc"/>
          </a:graphicData>
        </a:graphic>
      </p:graphicFrame>
      <p:sp>
        <p:nvSpPr>
          <p:cNvPr id="4" name="Espace réservé du numéro de diapositive 3">
            <a:extLst>
              <a:ext uri="{FF2B5EF4-FFF2-40B4-BE49-F238E27FC236}">
                <a16:creationId xmlns:a16="http://schemas.microsoft.com/office/drawing/2014/main" id="{59672988-0FD9-9BD8-D03C-9C044159A621}"/>
              </a:ext>
            </a:extLst>
          </p:cNvPr>
          <p:cNvSpPr>
            <a:spLocks noGrp="1"/>
          </p:cNvSpPr>
          <p:nvPr>
            <p:ph type="sldNum" sz="quarter" idx="12"/>
          </p:nvPr>
        </p:nvSpPr>
        <p:spPr/>
        <p:txBody>
          <a:bodyPr/>
          <a:lstStyle/>
          <a:p>
            <a:fld id="{D57F1E4F-1CFF-5643-939E-217C01CDF565}" type="slidenum">
              <a:rPr lang="en-US"/>
              <a:t>5</a:t>
            </a:fld>
            <a:endParaRPr lang="en-US" dirty="0"/>
          </a:p>
        </p:txBody>
      </p:sp>
    </p:spTree>
    <p:extLst>
      <p:ext uri="{BB962C8B-B14F-4D97-AF65-F5344CB8AC3E}">
        <p14:creationId xmlns:p14="http://schemas.microsoft.com/office/powerpoint/2010/main" val="1708227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7181-4F3D-BD8F-1DB9-36C59C980998}"/>
              </a:ext>
            </a:extLst>
          </p:cNvPr>
          <p:cNvSpPr>
            <a:spLocks noGrp="1"/>
          </p:cNvSpPr>
          <p:nvPr>
            <p:ph idx="1"/>
          </p:nvPr>
        </p:nvSpPr>
        <p:spPr>
          <a:xfrm>
            <a:off x="301751" y="1252728"/>
            <a:ext cx="7778045" cy="5246044"/>
          </a:xfrm>
        </p:spPr>
        <p:txBody>
          <a:bodyPr>
            <a:noAutofit/>
          </a:bodyPr>
          <a:lstStyle/>
          <a:p>
            <a:pPr marL="0" indent="0">
              <a:buNone/>
            </a:pPr>
            <a:r>
              <a:rPr lang="en-GB" sz="1600" b="1" dirty="0">
                <a:latin typeface="Tahoma" panose="020B0604030504040204" pitchFamily="34" charset="0"/>
                <a:ea typeface="Tahoma" panose="020B0604030504040204" pitchFamily="34" charset="0"/>
                <a:cs typeface="Tahoma" panose="020B0604030504040204" pitchFamily="34" charset="0"/>
              </a:rPr>
              <a:t>Professionalism</a:t>
            </a:r>
          </a:p>
          <a:p>
            <a:pPr marL="0" indent="0">
              <a:buNone/>
            </a:pPr>
            <a:r>
              <a:rPr lang="en-GB" sz="1600" dirty="0">
                <a:latin typeface="Tahoma" panose="020B0604030504040204" pitchFamily="34" charset="0"/>
                <a:ea typeface="Tahoma" panose="020B0604030504040204" pitchFamily="34" charset="0"/>
                <a:cs typeface="Tahoma" panose="020B0604030504040204" pitchFamily="34" charset="0"/>
              </a:rPr>
              <a:t>	Expert vocational k</a:t>
            </a:r>
            <a:r>
              <a:rPr lang="en-GB" sz="1600" dirty="0">
                <a:effectLst/>
                <a:latin typeface="Tahoma" panose="020B0604030504040204" pitchFamily="34" charset="0"/>
                <a:ea typeface="Tahoma" panose="020B0604030504040204" pitchFamily="34" charset="0"/>
                <a:cs typeface="Tahoma" panose="020B0604030504040204" pitchFamily="34" charset="0"/>
              </a:rPr>
              <a:t>nowledge, autonomy to deploy expertise,</a:t>
            </a:r>
            <a:br>
              <a:rPr lang="en-GB" sz="1600" dirty="0">
                <a:effectLst/>
                <a:latin typeface="Tahoma" panose="020B0604030504040204" pitchFamily="34" charset="0"/>
                <a:ea typeface="Tahoma" panose="020B0604030504040204" pitchFamily="34" charset="0"/>
                <a:cs typeface="Tahoma" panose="020B0604030504040204" pitchFamily="34" charset="0"/>
              </a:rPr>
            </a:br>
            <a:r>
              <a:rPr lang="en-GB" sz="1600" dirty="0">
                <a:effectLst/>
                <a:latin typeface="Tahoma" panose="020B0604030504040204" pitchFamily="34" charset="0"/>
                <a:ea typeface="Tahoma" panose="020B0604030504040204" pitchFamily="34" charset="0"/>
                <a:cs typeface="Tahoma" panose="020B0604030504040204" pitchFamily="34" charset="0"/>
              </a:rPr>
              <a:t>	ethical commitment, </a:t>
            </a:r>
            <a:r>
              <a:rPr lang="en-GB" sz="1600" dirty="0">
                <a:latin typeface="Tahoma" panose="020B0604030504040204" pitchFamily="34" charset="0"/>
                <a:ea typeface="Tahoma" panose="020B0604030504040204" pitchFamily="34" charset="0"/>
                <a:cs typeface="Tahoma" panose="020B0604030504040204" pitchFamily="34" charset="0"/>
              </a:rPr>
              <a:t>professional association, </a:t>
            </a:r>
            <a:r>
              <a:rPr lang="en-GB" sz="1600" dirty="0">
                <a:effectLst/>
                <a:latin typeface="Tahoma" panose="020B0604030504040204" pitchFamily="34" charset="0"/>
                <a:ea typeface="Tahoma" panose="020B0604030504040204" pitchFamily="34" charset="0"/>
                <a:cs typeface="Tahoma" panose="020B0604030504040204" pitchFamily="34" charset="0"/>
              </a:rPr>
              <a:t>Societal welfare</a:t>
            </a:r>
            <a:br>
              <a:rPr lang="en-GB" sz="1600" dirty="0">
                <a:effectLst/>
                <a:latin typeface="Tahoma" panose="020B0604030504040204" pitchFamily="34" charset="0"/>
                <a:ea typeface="Tahoma" panose="020B0604030504040204" pitchFamily="34" charset="0"/>
                <a:cs typeface="Tahoma" panose="020B0604030504040204" pitchFamily="34" charset="0"/>
              </a:rPr>
            </a:br>
            <a:endParaRPr lang="en-GB" sz="1600" dirty="0">
              <a:effectLst/>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1600" dirty="0">
                <a:latin typeface="Tahoma" panose="020B0604030504040204" pitchFamily="34" charset="0"/>
                <a:ea typeface="Tahoma" panose="020B0604030504040204" pitchFamily="34" charset="0"/>
                <a:cs typeface="Tahoma" panose="020B0604030504040204" pitchFamily="34" charset="0"/>
              </a:rPr>
              <a:t>	Instrumental in societal  development </a:t>
            </a:r>
          </a:p>
          <a:p>
            <a:pPr marL="457200" lvl="1" indent="0">
              <a:buNone/>
            </a:pPr>
            <a:r>
              <a:rPr lang="en-GB" sz="1600" dirty="0">
                <a:latin typeface="Tahoma" panose="020B0604030504040204" pitchFamily="34" charset="0"/>
                <a:ea typeface="Tahoma" panose="020B0604030504040204" pitchFamily="34" charset="0"/>
                <a:cs typeface="Tahoma" panose="020B0604030504040204" pitchFamily="34" charset="0"/>
              </a:rPr>
              <a:t>	Practices affect clients/society</a:t>
            </a:r>
            <a:br>
              <a:rPr lang="en-GB" sz="1600" dirty="0">
                <a:latin typeface="Tahoma" panose="020B0604030504040204" pitchFamily="34" charset="0"/>
                <a:ea typeface="Tahoma" panose="020B0604030504040204" pitchFamily="34" charset="0"/>
                <a:cs typeface="Tahoma" panose="020B0604030504040204" pitchFamily="34" charset="0"/>
              </a:rPr>
            </a:br>
            <a:r>
              <a:rPr lang="en-GB" sz="1600" dirty="0">
                <a:latin typeface="Tahoma" panose="020B0604030504040204" pitchFamily="34" charset="0"/>
                <a:ea typeface="Tahoma" panose="020B0604030504040204" pitchFamily="34" charset="0"/>
                <a:cs typeface="Tahoma" panose="020B0604030504040204" pitchFamily="34" charset="0"/>
              </a:rPr>
              <a:t>	Abreast on theory of practice (Fitzgerald, 2020)</a:t>
            </a:r>
            <a:br>
              <a:rPr lang="en-GB" sz="1600" dirty="0">
                <a:latin typeface="Tahoma" panose="020B0604030504040204" pitchFamily="34" charset="0"/>
                <a:ea typeface="Tahoma" panose="020B0604030504040204" pitchFamily="34" charset="0"/>
                <a:cs typeface="Tahoma" panose="020B0604030504040204" pitchFamily="34" charset="0"/>
              </a:rPr>
            </a:br>
            <a:r>
              <a:rPr lang="en-GB" sz="1600" dirty="0">
                <a:latin typeface="Tahoma" panose="020B0604030504040204" pitchFamily="34" charset="0"/>
                <a:ea typeface="Tahoma" panose="020B0604030504040204" pitchFamily="34" charset="0"/>
                <a:cs typeface="Tahoma" panose="020B0604030504040204" pitchFamily="34" charset="0"/>
              </a:rPr>
              <a:t>	80% service sector employment, Economic output (Brien, 2022)</a:t>
            </a:r>
          </a:p>
          <a:p>
            <a:pPr marL="457200" lvl="1" indent="0">
              <a:buNone/>
            </a:pPr>
            <a:endParaRPr lang="en-GB" sz="1600" dirty="0">
              <a:latin typeface="Tahoma" panose="020B0604030504040204" pitchFamily="34" charset="0"/>
              <a:ea typeface="Tahoma" panose="020B0604030504040204" pitchFamily="34" charset="0"/>
              <a:cs typeface="Tahoma" panose="020B0604030504040204" pitchFamily="34" charset="0"/>
            </a:endParaRPr>
          </a:p>
          <a:p>
            <a:pPr marL="457200" lvl="1" indent="0">
              <a:buNone/>
            </a:pPr>
            <a:r>
              <a:rPr lang="en-GB" sz="1600" dirty="0">
                <a:latin typeface="Tahoma" panose="020B0604030504040204" pitchFamily="34" charset="0"/>
                <a:ea typeface="Tahoma" panose="020B0604030504040204" pitchFamily="34" charset="0"/>
                <a:cs typeface="Tahoma" panose="020B0604030504040204" pitchFamily="34" charset="0"/>
              </a:rPr>
              <a:t>	Could be affected by :</a:t>
            </a:r>
            <a:br>
              <a:rPr lang="en-GB" sz="1600" dirty="0">
                <a:latin typeface="Tahoma" panose="020B0604030504040204" pitchFamily="34" charset="0"/>
                <a:ea typeface="Tahoma" panose="020B0604030504040204" pitchFamily="34" charset="0"/>
                <a:cs typeface="Tahoma" panose="020B0604030504040204" pitchFamily="34" charset="0"/>
              </a:rPr>
            </a:br>
            <a:r>
              <a:rPr lang="en-GB" sz="1600" dirty="0">
                <a:latin typeface="Tahoma" panose="020B0604030504040204" pitchFamily="34" charset="0"/>
                <a:ea typeface="Tahoma" panose="020B0604030504040204" pitchFamily="34" charset="0"/>
                <a:cs typeface="Tahoma" panose="020B0604030504040204" pitchFamily="34" charset="0"/>
              </a:rPr>
              <a:t>	Geographical relocation, Digital dislocation -remote service delivery 	</a:t>
            </a:r>
            <a:r>
              <a:rPr lang="en-GB" sz="1600" dirty="0" err="1">
                <a:effectLst/>
                <a:latin typeface="Tahoma" panose="020B0604030504040204" pitchFamily="34" charset="0"/>
                <a:ea typeface="Tahoma" panose="020B0604030504040204" pitchFamily="34" charset="0"/>
                <a:cs typeface="Tahoma" panose="020B0604030504040204" pitchFamily="34" charset="0"/>
              </a:rPr>
              <a:t>Noordegraaf</a:t>
            </a:r>
            <a:r>
              <a:rPr lang="en-GB" sz="1600" dirty="0">
                <a:effectLst/>
                <a:latin typeface="Tahoma" panose="020B0604030504040204" pitchFamily="34" charset="0"/>
                <a:ea typeface="Tahoma" panose="020B0604030504040204" pitchFamily="34" charset="0"/>
                <a:cs typeface="Tahoma" panose="020B0604030504040204" pitchFamily="34" charset="0"/>
              </a:rPr>
              <a:t> (2016)</a:t>
            </a:r>
            <a:br>
              <a:rPr lang="en-GB" sz="1600" dirty="0">
                <a:effectLst/>
                <a:latin typeface="Tahoma" panose="020B0604030504040204" pitchFamily="34" charset="0"/>
                <a:ea typeface="Tahoma" panose="020B0604030504040204" pitchFamily="34" charset="0"/>
                <a:cs typeface="Tahoma" panose="020B0604030504040204" pitchFamily="34" charset="0"/>
              </a:rPr>
            </a:br>
            <a:endParaRPr lang="en-GB" sz="16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1600" b="1" dirty="0">
                <a:effectLst/>
                <a:latin typeface="Tahoma" panose="020B0604030504040204" pitchFamily="34" charset="0"/>
                <a:ea typeface="Tahoma" panose="020B0604030504040204" pitchFamily="34" charset="0"/>
                <a:cs typeface="Tahoma" panose="020B0604030504040204" pitchFamily="34" charset="0"/>
              </a:rPr>
              <a:t>Professional isolation </a:t>
            </a:r>
          </a:p>
          <a:p>
            <a:pPr marL="0" indent="0">
              <a:buNone/>
            </a:pPr>
            <a:r>
              <a:rPr lang="en-GB" sz="1600" dirty="0">
                <a:effectLst/>
                <a:latin typeface="Tahoma" panose="020B0604030504040204" pitchFamily="34" charset="0"/>
                <a:ea typeface="Tahoma" panose="020B0604030504040204" pitchFamily="34" charset="0"/>
                <a:cs typeface="Tahoma" panose="020B0604030504040204" pitchFamily="34" charset="0"/>
              </a:rPr>
              <a:t>	Insufficiency of professional and social interactions</a:t>
            </a:r>
            <a:br>
              <a:rPr lang="en-GB" sz="1600" dirty="0">
                <a:effectLst/>
                <a:latin typeface="Tahoma" panose="020B0604030504040204" pitchFamily="34" charset="0"/>
                <a:ea typeface="Tahoma" panose="020B0604030504040204" pitchFamily="34" charset="0"/>
                <a:cs typeface="Tahoma" panose="020B0604030504040204" pitchFamily="34" charset="0"/>
              </a:rPr>
            </a:br>
            <a:r>
              <a:rPr lang="en-GB" sz="1600" dirty="0">
                <a:effectLst/>
                <a:latin typeface="Tahoma" panose="020B0604030504040204" pitchFamily="34" charset="0"/>
                <a:ea typeface="Tahoma" panose="020B0604030504040204" pitchFamily="34" charset="0"/>
                <a:cs typeface="Tahoma" panose="020B0604030504040204" pitchFamily="34" charset="0"/>
              </a:rPr>
              <a:t>	Formal or </a:t>
            </a:r>
            <a:r>
              <a:rPr lang="en-GB" sz="1600" dirty="0">
                <a:latin typeface="Tahoma" panose="020B0604030504040204" pitchFamily="34" charset="0"/>
                <a:ea typeface="Tahoma" panose="020B0604030504040204" pitchFamily="34" charset="0"/>
                <a:cs typeface="Tahoma" panose="020B0604030504040204" pitchFamily="34" charset="0"/>
              </a:rPr>
              <a:t>informal benefits </a:t>
            </a:r>
            <a:br>
              <a:rPr lang="en-GB" sz="1600" dirty="0">
                <a:effectLst/>
                <a:latin typeface="Tahoma" panose="020B0604030504040204" pitchFamily="34" charset="0"/>
                <a:ea typeface="Tahoma" panose="020B0604030504040204" pitchFamily="34" charset="0"/>
                <a:cs typeface="Tahoma" panose="020B0604030504040204" pitchFamily="34" charset="0"/>
              </a:rPr>
            </a:br>
            <a:r>
              <a:rPr lang="en-GB" sz="1600" dirty="0">
                <a:effectLst/>
                <a:latin typeface="Tahoma" panose="020B0604030504040204" pitchFamily="34" charset="0"/>
                <a:ea typeface="Tahoma" panose="020B0604030504040204" pitchFamily="34" charset="0"/>
                <a:cs typeface="Tahoma" panose="020B0604030504040204" pitchFamily="34" charset="0"/>
              </a:rPr>
              <a:t>	Learning</a:t>
            </a:r>
            <a:r>
              <a:rPr lang="en-GB" sz="1600" dirty="0">
                <a:latin typeface="Tahoma" panose="020B0604030504040204" pitchFamily="34" charset="0"/>
                <a:ea typeface="Tahoma" panose="020B0604030504040204" pitchFamily="34" charset="0"/>
                <a:cs typeface="Tahoma" panose="020B0604030504040204" pitchFamily="34" charset="0"/>
              </a:rPr>
              <a:t>,</a:t>
            </a:r>
            <a:r>
              <a:rPr lang="en-GB" sz="1600"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 weakens engagement, commitment, and efficiency of 	professionals </a:t>
            </a:r>
            <a:endParaRPr lang="en-GB" sz="1600" b="1" dirty="0">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C9B06C75-738E-C1B2-2976-4E784053E977}"/>
              </a:ext>
            </a:extLst>
          </p:cNvPr>
          <p:cNvSpPr>
            <a:spLocks noGrp="1"/>
          </p:cNvSpPr>
          <p:nvPr>
            <p:ph type="title"/>
          </p:nvPr>
        </p:nvSpPr>
        <p:spPr>
          <a:xfrm>
            <a:off x="3799328" y="271800"/>
            <a:ext cx="8064000" cy="706608"/>
          </a:xfrm>
        </p:spPr>
        <p:txBody>
          <a:bodyPr anchor="b">
            <a:normAutofit fontScale="90000"/>
          </a:bodyPr>
          <a:lstStyle/>
          <a:p>
            <a:pPr algn="ctr"/>
            <a:r>
              <a:rPr lang="en-GB" sz="1350" dirty="0">
                <a:latin typeface="Tahoma" panose="020B0604030504040204" pitchFamily="34" charset="0"/>
                <a:ea typeface="Tahoma" panose="020B0604030504040204" pitchFamily="34" charset="0"/>
                <a:cs typeface="Tahoma" panose="020B0604030504040204" pitchFamily="34" charset="0"/>
              </a:rPr>
              <a:t> </a:t>
            </a:r>
            <a:br>
              <a:rPr lang="en-GB" sz="1350" dirty="0">
                <a:latin typeface="Tahoma" panose="020B0604030504040204" pitchFamily="34" charset="0"/>
                <a:ea typeface="Tahoma" panose="020B0604030504040204" pitchFamily="34" charset="0"/>
                <a:cs typeface="Tahoma" panose="020B0604030504040204" pitchFamily="34" charset="0"/>
              </a:rPr>
            </a:br>
            <a:br>
              <a:rPr lang="en-GB" sz="1350" dirty="0">
                <a:latin typeface="Tahoma" panose="020B0604030504040204" pitchFamily="34" charset="0"/>
                <a:ea typeface="Tahoma" panose="020B0604030504040204" pitchFamily="34" charset="0"/>
                <a:cs typeface="Tahoma" panose="020B0604030504040204" pitchFamily="34" charset="0"/>
              </a:rPr>
            </a:br>
            <a:br>
              <a:rPr lang="en-GB" sz="1350" dirty="0">
                <a:latin typeface="Tahoma" panose="020B0604030504040204" pitchFamily="34" charset="0"/>
                <a:ea typeface="Tahoma" panose="020B0604030504040204" pitchFamily="34" charset="0"/>
                <a:cs typeface="Tahoma" panose="020B0604030504040204" pitchFamily="34" charset="0"/>
              </a:rPr>
            </a:br>
            <a:r>
              <a:rPr lang="en-GB" sz="3100" b="1" dirty="0">
                <a:latin typeface="Tahoma" panose="020B0604030504040204" pitchFamily="34" charset="0"/>
                <a:ea typeface="Tahoma" panose="020B0604030504040204" pitchFamily="34" charset="0"/>
                <a:cs typeface="Tahoma" panose="020B0604030504040204" pitchFamily="34" charset="0"/>
              </a:rPr>
              <a:t>WHY – Literature Review Literature Review</a:t>
            </a:r>
            <a:endParaRPr lang="en-GB" sz="3100"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B586787-5B8A-C96E-CA9D-2718A0D7DC06}"/>
              </a:ext>
            </a:extLst>
          </p:cNvPr>
          <p:cNvPicPr>
            <a:picLocks noChangeAspect="1"/>
          </p:cNvPicPr>
          <p:nvPr/>
        </p:nvPicPr>
        <p:blipFill rotWithShape="1">
          <a:blip r:embed="Rb221dbf5394a4c8a"/>
          <a:srcRect l="12366" r="16954" b="-1"/>
          <a:stretch/>
        </p:blipFill>
        <p:spPr>
          <a:xfrm>
            <a:off x="10422353" y="4120026"/>
            <a:ext cx="1656767" cy="1541179"/>
          </a:xfrm>
          <a:prstGeom prst="rect">
            <a:avLst/>
          </a:prstGeom>
          <a:noFill/>
        </p:spPr>
      </p:pic>
      <p:pic>
        <p:nvPicPr>
          <p:cNvPr id="5" name="Picture 4">
            <a:extLst>
              <a:ext uri="{FF2B5EF4-FFF2-40B4-BE49-F238E27FC236}">
                <a16:creationId xmlns:a16="http://schemas.microsoft.com/office/drawing/2014/main" id="{ED73F224-35A1-810F-0202-A7DD4161B208}"/>
              </a:ext>
            </a:extLst>
          </p:cNvPr>
          <p:cNvPicPr>
            <a:picLocks noChangeAspect="1"/>
          </p:cNvPicPr>
          <p:nvPr/>
        </p:nvPicPr>
        <p:blipFill>
          <a:blip r:embed="Rbf230fb2d2d64f3c"/>
          <a:stretch>
            <a:fillRect/>
          </a:stretch>
        </p:blipFill>
        <p:spPr>
          <a:xfrm>
            <a:off x="8153053" y="1150427"/>
            <a:ext cx="3999323" cy="5035732"/>
          </a:xfrm>
          <a:prstGeom prst="rect">
            <a:avLst/>
          </a:prstGeom>
          <a:ln>
            <a:noFill/>
          </a:ln>
          <a:effectLst>
            <a:softEdge rad="112500"/>
          </a:effectLst>
        </p:spPr>
      </p:pic>
      <p:pic>
        <p:nvPicPr>
          <p:cNvPr id="6" name="Picture 5">
            <a:extLst>
              <a:ext uri="{FF2B5EF4-FFF2-40B4-BE49-F238E27FC236}">
                <a16:creationId xmlns:a16="http://schemas.microsoft.com/office/drawing/2014/main" id="{2CD9697B-E385-0DBF-AD19-8224192E7999}"/>
              </a:ext>
            </a:extLst>
          </p:cNvPr>
          <p:cNvPicPr>
            <a:picLocks noChangeAspect="1"/>
          </p:cNvPicPr>
          <p:nvPr/>
        </p:nvPicPr>
        <p:blipFill>
          <a:blip r:embed="R8f559c8b18454a72"/>
          <a:stretch>
            <a:fillRect/>
          </a:stretch>
        </p:blipFill>
        <p:spPr>
          <a:xfrm>
            <a:off x="9689379" y="49346"/>
            <a:ext cx="2462997" cy="452460"/>
          </a:xfrm>
          <a:prstGeom prst="rect">
            <a:avLst/>
          </a:prstGeom>
        </p:spPr>
      </p:pic>
    </p:spTree>
    <p:extLst>
      <p:ext uri="{BB962C8B-B14F-4D97-AF65-F5344CB8AC3E}">
        <p14:creationId xmlns:p14="http://schemas.microsoft.com/office/powerpoint/2010/main" val="1062252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C929E2-24ED-0C81-346C-A1571A465CE0}"/>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57DE42C-4209-1A2B-B326-6708BB6A5D64}"/>
              </a:ext>
            </a:extLst>
          </p:cNvPr>
          <p:cNvSpPr>
            <a:spLocks noGrp="1"/>
          </p:cNvSpPr>
          <p:nvPr>
            <p:ph type="title"/>
          </p:nvPr>
        </p:nvSpPr>
        <p:spPr>
          <a:xfrm>
            <a:off x="581192" y="815008"/>
            <a:ext cx="11029616" cy="556591"/>
          </a:xfrm>
        </p:spPr>
        <p:txBody>
          <a:bodyPr/>
          <a:lstStyle/>
          <a:p>
            <a:pPr algn="ctr"/>
            <a:r>
              <a:rPr lang="fr-FR" cap="none" dirty="0">
                <a:latin typeface="Calibri" panose="020F0502020204030204" pitchFamily="34" charset="0"/>
                <a:cs typeface="Calibri" panose="020F0502020204030204" pitchFamily="34" charset="0"/>
              </a:rPr>
              <a:t>Motivations of those involved in the "Auchan dégage" protests </a:t>
            </a:r>
          </a:p>
        </p:txBody>
      </p:sp>
      <p:sp>
        <p:nvSpPr>
          <p:cNvPr id="4" name="Espace réservé du numéro de diapositive 3">
            <a:extLst>
              <a:ext uri="{FF2B5EF4-FFF2-40B4-BE49-F238E27FC236}">
                <a16:creationId xmlns:a16="http://schemas.microsoft.com/office/drawing/2014/main" id="{FE86AD32-77DB-6D60-D1D7-6691249D151A}"/>
              </a:ext>
            </a:extLst>
          </p:cNvPr>
          <p:cNvSpPr>
            <a:spLocks noGrp="1"/>
          </p:cNvSpPr>
          <p:nvPr>
            <p:ph type="sldNum" sz="quarter" idx="12"/>
          </p:nvPr>
        </p:nvSpPr>
        <p:spPr/>
        <p:txBody>
          <a:bodyPr/>
          <a:lstStyle/>
          <a:p>
            <a:fld id="{D57F1E4F-1CFF-5643-939E-217C01CDF565}" type="slidenum">
              <a:rPr lang="en-US"/>
              <a:t>6</a:t>
            </a:fld>
            <a:endParaRPr lang="en-US" dirty="0"/>
          </a:p>
        </p:txBody>
      </p:sp>
      <p:graphicFrame>
        <p:nvGraphicFramePr>
          <p:cNvPr id="7" name="Espace réservé du contenu 6">
            <a:extLst>
              <a:ext uri="{FF2B5EF4-FFF2-40B4-BE49-F238E27FC236}">
                <a16:creationId xmlns:a16="http://schemas.microsoft.com/office/drawing/2014/main" id="{B71C51E7-E1B8-E380-B113-8D5872EF8814}"/>
              </a:ext>
            </a:extLst>
          </p:cNvPr>
          <p:cNvGraphicFramePr>
            <a:graphicFrameLocks noGrp="1"/>
          </p:cNvGraphicFramePr>
          <p:nvPr>
            <p:ph idx="1"/>
            <p:extLst>
              <p:ext uri="{D42A27DB-BD31-4B8C-83A1-F6EECF244321}">
                <p14:modId xmlns:p14="http://schemas.microsoft.com/office/powerpoint/2010/main" val="2467797623"/>
              </p:ext>
            </p:extLst>
          </p:nvPr>
        </p:nvGraphicFramePr>
        <p:xfrm>
          <a:off x="581192" y="2091100"/>
          <a:ext cx="11029615" cy="4639962"/>
        </p:xfrm>
        <a:graphic>
          <a:graphicData uri="http://schemas.openxmlformats.org/drawingml/2006/diagram">
            <dgm:relIds xmlns:dgm="http://schemas.openxmlformats.org/drawingml/2006/diagram" xmlns:r="http://schemas.openxmlformats.org/officeDocument/2006/relationships" r:dm="R936aa3819a3149a6" r:lo="R70afcf5c7db24fec" r:qs="Rea7bcd4766dd4114" r:cs="Rcb78f2e8b38d405f"/>
          </a:graphicData>
        </a:graphic>
      </p:graphicFrame>
    </p:spTree>
    <p:extLst>
      <p:ext uri="{BB962C8B-B14F-4D97-AF65-F5344CB8AC3E}">
        <p14:creationId xmlns:p14="http://schemas.microsoft.com/office/powerpoint/2010/main" val="42353792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DC21D-805C-C375-3A28-A9E68663EEC3}"/>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87C5F213-F931-4470-2871-5E71F270AF0A}"/>
              </a:ext>
            </a:extLst>
          </p:cNvPr>
          <p:cNvSpPr>
            <a:spLocks noGrp="1"/>
          </p:cNvSpPr>
          <p:nvPr>
            <p:ph type="title"/>
          </p:nvPr>
        </p:nvSpPr>
        <p:spPr>
          <a:xfrm>
            <a:off x="2315689" y="2170323"/>
            <a:ext cx="8396848" cy="1142893"/>
          </a:xfrm>
        </p:spPr>
        <p:txBody>
          <a:bodyPr>
            <a:normAutofit/>
          </a:bodyPr>
          <a:lstStyle/>
          <a:p>
            <a:pPr algn="ctr"/>
            <a:r>
              <a:rPr lang="fr-FR" sz="3200" b="1" cap="none" dirty="0">
                <a:latin typeface="Calibri" panose="020F0502020204030204" pitchFamily="34" charset="0"/>
                <a:ea typeface="Calibri" panose="020F0502020204030204" pitchFamily="34" charset="0"/>
                <a:cs typeface="Times New Roman" panose="02020603050405020304" pitchFamily="18" charset="0"/>
              </a:rPr>
              <a:t>How do the players behind the </a:t>
            </a:r>
            <a:r>
              <a:rPr lang="fr-FR" sz="3200" b="1" cap="none" dirty="0">
                <a:effectLst/>
                <a:latin typeface="Calibri" panose="020F0502020204030204" pitchFamily="34" charset="0"/>
                <a:ea typeface="Calibri" panose="020F0502020204030204" pitchFamily="34" charset="0"/>
                <a:cs typeface="Times New Roman" panose="02020603050405020304" pitchFamily="18" charset="0"/>
              </a:rPr>
              <a:t>"Auchan </a:t>
            </a:r>
            <a:r>
              <a:rPr lang="fr-FR" sz="3200" b="1" cap="none" dirty="0">
                <a:latin typeface="Calibri" panose="020F0502020204030204" pitchFamily="34" charset="0"/>
                <a:ea typeface="Calibri" panose="020F0502020204030204" pitchFamily="34" charset="0"/>
                <a:cs typeface="Times New Roman" panose="02020603050405020304" pitchFamily="18" charset="0"/>
              </a:rPr>
              <a:t>dégage" protests </a:t>
            </a:r>
            <a:r>
              <a:rPr lang="fr-FR" sz="3200" b="1" cap="none" dirty="0">
                <a:effectLst/>
                <a:latin typeface="Calibri" panose="020F0502020204030204" pitchFamily="34" charset="0"/>
                <a:ea typeface="Calibri" panose="020F0502020204030204" pitchFamily="34" charset="0"/>
                <a:cs typeface="Times New Roman" panose="02020603050405020304" pitchFamily="18" charset="0"/>
              </a:rPr>
              <a:t>view </a:t>
            </a:r>
            <a:r>
              <a:rPr lang="fr-FR" sz="3200" b="1" cap="none" dirty="0">
                <a:latin typeface="Calibri" panose="020F0502020204030204" pitchFamily="34" charset="0"/>
                <a:ea typeface="Calibri" panose="020F0502020204030204" pitchFamily="34" charset="0"/>
                <a:cs typeface="Times New Roman" panose="02020603050405020304" pitchFamily="18" charset="0"/>
              </a:rPr>
              <a:t>the multinational </a:t>
            </a:r>
            <a:r>
              <a:rPr lang="fr-FR" sz="3200" b="1" cap="none" dirty="0">
                <a:effectLst/>
                <a:latin typeface="Calibri" panose="020F0502020204030204" pitchFamily="34" charset="0"/>
                <a:ea typeface="Calibri" panose="020F0502020204030204" pitchFamily="34" charset="0"/>
                <a:cs typeface="Times New Roman" panose="02020603050405020304" pitchFamily="18" charset="0"/>
              </a:rPr>
              <a:t>" </a:t>
            </a:r>
            <a:r>
              <a:rPr lang="fr-FR" sz="3200" b="1" cap="none" dirty="0">
                <a:latin typeface="Calibri" panose="020F0502020204030204" pitchFamily="34" charset="0"/>
                <a:ea typeface="Calibri" panose="020F0502020204030204" pitchFamily="34" charset="0"/>
                <a:cs typeface="Times New Roman" panose="02020603050405020304" pitchFamily="18" charset="0"/>
              </a:rPr>
              <a:t>Auchan "? </a:t>
            </a:r>
            <a:endParaRPr lang="fr-FR" sz="3200" b="1" cap="none" dirty="0"/>
          </a:p>
        </p:txBody>
      </p:sp>
      <p:sp>
        <p:nvSpPr>
          <p:cNvPr id="4" name="Espace réservé du numéro de diapositive 3">
            <a:extLst>
              <a:ext uri="{FF2B5EF4-FFF2-40B4-BE49-F238E27FC236}">
                <a16:creationId xmlns:a16="http://schemas.microsoft.com/office/drawing/2014/main" id="{2225521D-D838-0D0F-863E-495EEFC99005}"/>
              </a:ext>
            </a:extLst>
          </p:cNvPr>
          <p:cNvSpPr>
            <a:spLocks noGrp="1"/>
          </p:cNvSpPr>
          <p:nvPr>
            <p:ph type="sldNum" sz="quarter" idx="12"/>
          </p:nvPr>
        </p:nvSpPr>
        <p:spPr/>
        <p:txBody>
          <a:bodyPr/>
          <a:lstStyle/>
          <a:p>
            <a:fld id="{D57F1E4F-1CFF-5643-939E-217C01CDF565}" type="slidenum">
              <a:rPr lang="en-US"/>
              <a:t>7</a:t>
            </a:fld>
            <a:endParaRPr lang="en-US" dirty="0"/>
          </a:p>
        </p:txBody>
      </p:sp>
    </p:spTree>
    <p:extLst>
      <p:ext uri="{BB962C8B-B14F-4D97-AF65-F5344CB8AC3E}">
        <p14:creationId xmlns:p14="http://schemas.microsoft.com/office/powerpoint/2010/main" val="84520552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A331AC4-7E69-4267-1FEB-9930AE1FBD56}"/>
              </a:ext>
            </a:extLst>
          </p:cNvPr>
          <p:cNvSpPr>
            <a:spLocks noGrp="1"/>
          </p:cNvSpPr>
          <p:nvPr>
            <p:ph type="title"/>
          </p:nvPr>
        </p:nvSpPr>
        <p:spPr>
          <a:xfrm>
            <a:off x="581193" y="729658"/>
            <a:ext cx="11029616" cy="761212"/>
          </a:xfrm>
        </p:spPr>
        <p:txBody>
          <a:bodyPr>
            <a:normAutofit/>
          </a:bodyPr>
          <a:lstStyle/>
          <a:p>
            <a:pPr algn="ctr"/>
            <a:r>
              <a:rPr lang="fr-FR" cap="none" dirty="0">
                <a:latin typeface="Calibri" panose="020F0502020204030204" pitchFamily="34" charset="0"/>
                <a:ea typeface="Times New Roman" panose="02020603050405020304" pitchFamily="18" charset="0"/>
                <a:cs typeface="Calibri" panose="020F0502020204030204" pitchFamily="34" charset="0"/>
              </a:rPr>
              <a:t>Auchan </a:t>
            </a:r>
            <a:r>
              <a:rPr lang="fr-FR" cap="none" dirty="0">
                <a:effectLst/>
                <a:latin typeface="Calibri" panose="020F0502020204030204" pitchFamily="34" charset="0"/>
                <a:ea typeface="Times New Roman" panose="02020603050405020304" pitchFamily="18" charset="0"/>
                <a:cs typeface="Calibri" panose="020F0502020204030204" pitchFamily="34" charset="0"/>
              </a:rPr>
              <a:t>dégage" protests: an "anti-French" prerogative</a:t>
            </a:r>
            <a:endParaRPr lang="fr-FR" sz="4000" cap="none" dirty="0"/>
          </a:p>
        </p:txBody>
      </p:sp>
      <p:graphicFrame>
        <p:nvGraphicFramePr>
          <p:cNvPr id="9" name="Espace réservé du contenu 8">
            <a:extLst>
              <a:ext uri="{FF2B5EF4-FFF2-40B4-BE49-F238E27FC236}">
                <a16:creationId xmlns:a16="http://schemas.microsoft.com/office/drawing/2014/main" id="{7367AC07-4265-511E-075A-DD4C0DA13AA2}"/>
              </a:ext>
            </a:extLst>
          </p:cNvPr>
          <p:cNvGraphicFramePr>
            <a:graphicFrameLocks noGrp="1"/>
          </p:cNvGraphicFramePr>
          <p:nvPr>
            <p:ph sz="half" idx="1"/>
            <p:extLst>
              <p:ext uri="{D42A27DB-BD31-4B8C-83A1-F6EECF244321}">
                <p14:modId xmlns:p14="http://schemas.microsoft.com/office/powerpoint/2010/main" val="3350535852"/>
              </p:ext>
            </p:extLst>
          </p:nvPr>
        </p:nvGraphicFramePr>
        <p:xfrm>
          <a:off x="581193" y="2063194"/>
          <a:ext cx="8284512" cy="4490827"/>
        </p:xfrm>
        <a:graphic>
          <a:graphicData uri="http://schemas.openxmlformats.org/drawingml/2006/diagram">
            <dgm:relIds xmlns:dgm="http://schemas.openxmlformats.org/drawingml/2006/diagram" xmlns:r="http://schemas.openxmlformats.org/officeDocument/2006/relationships" r:dm="Rd37d445c04af4a6d" r:lo="Rffa342c6ff8e47f2" r:qs="Rccb93abefd78455c" r:cs="R1bede367a035414c"/>
          </a:graphicData>
        </a:graphic>
      </p:graphicFrame>
      <p:pic>
        <p:nvPicPr>
          <p:cNvPr id="6" name="Image 5" descr="Aucun texte alternatif pour cette image">
            <a:extLst>
              <a:ext uri="{FF2B5EF4-FFF2-40B4-BE49-F238E27FC236}">
                <a16:creationId xmlns:a16="http://schemas.microsoft.com/office/drawing/2014/main" id="{DC62DFEF-62DC-39D9-FA83-1C9AA5631F78}"/>
              </a:ext>
            </a:extLst>
          </p:cNvPr>
          <p:cNvPicPr>
            <a:picLocks noChangeAspect="1"/>
          </p:cNvPicPr>
          <p:nvPr/>
        </p:nvPicPr>
        <p:blipFill>
          <a:blip r:embed="Rc6e00eb608404ef1">
            <a:extLst>
              <a:ext uri="{28A0092B-C50C-407E-A947-70E740481C1C}">
                <a14:useLocalDpi xmlns:a14="http://schemas.microsoft.com/office/drawing/2010/main" val="0"/>
              </a:ext>
            </a:extLst>
          </a:blip>
          <a:srcRect/>
          <a:stretch>
            <a:fillRect/>
          </a:stretch>
        </p:blipFill>
        <p:spPr bwMode="auto">
          <a:xfrm>
            <a:off x="8865706" y="4270354"/>
            <a:ext cx="2575665" cy="1942276"/>
          </a:xfrm>
          <a:prstGeom prst="rect">
            <a:avLst/>
          </a:prstGeom>
          <a:noFill/>
          <a:ln>
            <a:noFill/>
          </a:ln>
        </p:spPr>
      </p:pic>
      <p:sp>
        <p:nvSpPr>
          <p:cNvPr id="7" name="Rectangle 2">
            <a:extLst>
              <a:ext uri="{FF2B5EF4-FFF2-40B4-BE49-F238E27FC236}">
                <a16:creationId xmlns:a16="http://schemas.microsoft.com/office/drawing/2014/main" id="{E626BE48-9562-EFAA-19CF-1F670DAF5B15}"/>
              </a:ext>
            </a:extLst>
          </p:cNvPr>
          <p:cNvSpPr>
            <a:spLocks noChangeArrowheads="1"/>
          </p:cNvSpPr>
          <p:nvPr/>
        </p:nvSpPr>
        <p:spPr bwMode="auto">
          <a:xfrm>
            <a:off x="9033919" y="4455491"/>
            <a:ext cx="976036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pic>
        <p:nvPicPr>
          <p:cNvPr id="2049" name="Image 1">
            <a:extLst>
              <a:ext uri="{FF2B5EF4-FFF2-40B4-BE49-F238E27FC236}">
                <a16:creationId xmlns:a16="http://schemas.microsoft.com/office/drawing/2014/main" id="{73E7ED0C-5C6C-C349-D765-38FDF8F5B4E5}"/>
              </a:ext>
            </a:extLst>
          </p:cNvPr>
          <p:cNvPicPr>
            <a:picLocks noChangeAspect="1" noChangeArrowheads="1"/>
          </p:cNvPicPr>
          <p:nvPr/>
        </p:nvPicPr>
        <p:blipFill>
          <a:blip r:embed="R0ec4531f5ab34921" r:link="rcIde5c8d80b5a9243f4">
            <a:extLst>
              <a:ext uri="{28A0092B-C50C-407E-A947-70E740481C1C}">
                <a14:useLocalDpi xmlns:a14="http://schemas.microsoft.com/office/drawing/2010/main" val="0"/>
              </a:ext>
            </a:extLst>
          </a:blip>
          <a:srcRect/>
          <a:stretch>
            <a:fillRect/>
          </a:stretch>
        </p:blipFill>
        <p:spPr bwMode="auto">
          <a:xfrm>
            <a:off x="8865705" y="2063194"/>
            <a:ext cx="2575666" cy="1865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3420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206998-97B5-0F4E-D610-41E6156BB1E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CADEF5B-A256-B911-3B1C-9ADAE1A7BF52}"/>
              </a:ext>
            </a:extLst>
          </p:cNvPr>
          <p:cNvSpPr>
            <a:spLocks noGrp="1"/>
          </p:cNvSpPr>
          <p:nvPr>
            <p:ph type="title"/>
          </p:nvPr>
        </p:nvSpPr>
        <p:spPr>
          <a:xfrm>
            <a:off x="581193" y="729658"/>
            <a:ext cx="11029616" cy="761212"/>
          </a:xfrm>
        </p:spPr>
        <p:txBody>
          <a:bodyPr>
            <a:normAutofit/>
          </a:bodyPr>
          <a:lstStyle/>
          <a:p>
            <a:pPr algn="ctr"/>
            <a:r>
              <a:rPr lang="fr-FR" cap="none" dirty="0">
                <a:latin typeface="Calibri" panose="020F0502020204030204" pitchFamily="34" charset="0"/>
                <a:cs typeface="Calibri" panose="020F0502020204030204" pitchFamily="34" charset="0"/>
              </a:rPr>
              <a:t>Auchan dégage" protests: a plea for local consumption </a:t>
            </a:r>
          </a:p>
        </p:txBody>
      </p:sp>
      <p:sp>
        <p:nvSpPr>
          <p:cNvPr id="7" name="Rectangle 2">
            <a:extLst>
              <a:ext uri="{FF2B5EF4-FFF2-40B4-BE49-F238E27FC236}">
                <a16:creationId xmlns:a16="http://schemas.microsoft.com/office/drawing/2014/main" id="{F3ADB332-203F-706E-146C-D6FB495C159E}"/>
              </a:ext>
            </a:extLst>
          </p:cNvPr>
          <p:cNvSpPr>
            <a:spLocks noChangeArrowheads="1"/>
          </p:cNvSpPr>
          <p:nvPr/>
        </p:nvSpPr>
        <p:spPr bwMode="auto">
          <a:xfrm>
            <a:off x="9033919" y="4455491"/>
            <a:ext cx="9760362"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fr-FR"/>
          </a:p>
        </p:txBody>
      </p:sp>
      <p:graphicFrame>
        <p:nvGraphicFramePr>
          <p:cNvPr id="4" name="Espace réservé du contenu 3">
            <a:extLst>
              <a:ext uri="{FF2B5EF4-FFF2-40B4-BE49-F238E27FC236}">
                <a16:creationId xmlns:a16="http://schemas.microsoft.com/office/drawing/2014/main" id="{A1B5563A-F1CE-295B-E00F-C763C3006F72}"/>
              </a:ext>
            </a:extLst>
          </p:cNvPr>
          <p:cNvGraphicFramePr>
            <a:graphicFrameLocks noGrp="1"/>
          </p:cNvGraphicFramePr>
          <p:nvPr>
            <p:ph sz="half" idx="1"/>
            <p:extLst>
              <p:ext uri="{D42A27DB-BD31-4B8C-83A1-F6EECF244321}">
                <p14:modId xmlns:p14="http://schemas.microsoft.com/office/powerpoint/2010/main" val="217426935"/>
              </p:ext>
            </p:extLst>
          </p:nvPr>
        </p:nvGraphicFramePr>
        <p:xfrm>
          <a:off x="457200" y="2014151"/>
          <a:ext cx="7908323" cy="4411363"/>
        </p:xfrm>
        <a:graphic>
          <a:graphicData uri="http://schemas.openxmlformats.org/drawingml/2006/diagram">
            <dgm:relIds xmlns:dgm="http://schemas.openxmlformats.org/drawingml/2006/diagram" xmlns:r="http://schemas.openxmlformats.org/officeDocument/2006/relationships" r:dm="Rb5c02439dd5c4611" r:lo="R3b363e22a59a4d93" r:qs="Rd7ff702c24f24636" r:cs="Rf7ba0e41dbaa4514"/>
          </a:graphicData>
        </a:graphic>
      </p:graphicFrame>
      <p:pic>
        <p:nvPicPr>
          <p:cNvPr id="3" name="Picture 6" descr="Environnement commercial : L'omniprésence des femmes dans les marchés de  Dakar à l'aube des grandes surfaces alimentaires.">
            <a:extLst>
              <a:ext uri="{FF2B5EF4-FFF2-40B4-BE49-F238E27FC236}">
                <a16:creationId xmlns:a16="http://schemas.microsoft.com/office/drawing/2014/main" id="{83061E17-2566-29E8-F562-CCA4FE297154}"/>
              </a:ext>
            </a:extLst>
          </p:cNvPr>
          <p:cNvPicPr>
            <a:picLocks noChangeAspect="1" noChangeArrowheads="1"/>
          </p:cNvPicPr>
          <p:nvPr/>
        </p:nvPicPr>
        <p:blipFill>
          <a:blip r:embed="Rdcd1d75a96264300">
            <a:extLst>
              <a:ext uri="{28A0092B-C50C-407E-A947-70E740481C1C}">
                <a14:useLocalDpi xmlns:a14="http://schemas.microsoft.com/office/drawing/2010/main" val="0"/>
              </a:ext>
            </a:extLst>
          </a:blip>
          <a:srcRect/>
          <a:stretch>
            <a:fillRect/>
          </a:stretch>
        </p:blipFill>
        <p:spPr bwMode="auto">
          <a:xfrm>
            <a:off x="8501449" y="2318219"/>
            <a:ext cx="2918390" cy="380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45265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476CD-8257-A274-D121-113DFDA5B6ED}"/>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A1AB1AC2-E5D8-A9C9-F94B-5F71905E7D67}"/>
              </a:ext>
            </a:extLst>
          </p:cNvPr>
          <p:cNvSpPr>
            <a:spLocks noGrp="1"/>
          </p:cNvSpPr>
          <p:nvPr>
            <p:ph type="title"/>
          </p:nvPr>
        </p:nvSpPr>
        <p:spPr>
          <a:xfrm>
            <a:off x="581192" y="815008"/>
            <a:ext cx="11029616" cy="556591"/>
          </a:xfrm>
        </p:spPr>
        <p:txBody>
          <a:bodyPr/>
          <a:lstStyle/>
          <a:p>
            <a:pPr algn="ctr"/>
            <a:r>
              <a:rPr lang="fr-FR" cap="none" dirty="0">
                <a:latin typeface="Calibri" panose="020F0502020204030204" pitchFamily="34" charset="0"/>
                <a:cs typeface="Calibri" panose="020F0502020204030204" pitchFamily="34" charset="0"/>
              </a:rPr>
              <a:t>"Auchan dégage": repertoires of actions, impacts and limits </a:t>
            </a:r>
          </a:p>
        </p:txBody>
      </p:sp>
      <p:sp>
        <p:nvSpPr>
          <p:cNvPr id="4" name="Espace réservé du numéro de diapositive 3">
            <a:extLst>
              <a:ext uri="{FF2B5EF4-FFF2-40B4-BE49-F238E27FC236}">
                <a16:creationId xmlns:a16="http://schemas.microsoft.com/office/drawing/2014/main" id="{4A42FA2E-1EDA-AD17-3F5D-F4A3F7EFDE5C}"/>
              </a:ext>
            </a:extLst>
          </p:cNvPr>
          <p:cNvSpPr>
            <a:spLocks noGrp="1"/>
          </p:cNvSpPr>
          <p:nvPr>
            <p:ph type="sldNum" sz="quarter" idx="12"/>
          </p:nvPr>
        </p:nvSpPr>
        <p:spPr>
          <a:xfrm>
            <a:off x="10558300" y="5967154"/>
            <a:ext cx="1052508" cy="365125"/>
          </a:xfrm>
        </p:spPr>
        <p:txBody>
          <a:bodyPr/>
          <a:lstStyle/>
          <a:p>
            <a:fld id="{D57F1E4F-1CFF-5643-939E-217C01CDF565}" type="slidenum">
              <a:rPr lang="en-US"/>
              <a:t>10</a:t>
            </a:fld>
            <a:endParaRPr lang="en-US" dirty="0"/>
          </a:p>
        </p:txBody>
      </p:sp>
      <p:graphicFrame>
        <p:nvGraphicFramePr>
          <p:cNvPr id="6" name="Espace réservé du contenu 5">
            <a:extLst>
              <a:ext uri="{FF2B5EF4-FFF2-40B4-BE49-F238E27FC236}">
                <a16:creationId xmlns:a16="http://schemas.microsoft.com/office/drawing/2014/main" id="{336A8D08-0743-C6F5-5756-E31A11A4B2F7}"/>
              </a:ext>
            </a:extLst>
          </p:cNvPr>
          <p:cNvGraphicFramePr>
            <a:graphicFrameLocks noGrp="1"/>
          </p:cNvGraphicFramePr>
          <p:nvPr>
            <p:ph idx="1"/>
            <p:extLst>
              <p:ext uri="{D42A27DB-BD31-4B8C-83A1-F6EECF244321}">
                <p14:modId xmlns:p14="http://schemas.microsoft.com/office/powerpoint/2010/main" val="2432575303"/>
              </p:ext>
            </p:extLst>
          </p:nvPr>
        </p:nvGraphicFramePr>
        <p:xfrm>
          <a:off x="581192" y="2228835"/>
          <a:ext cx="11029616" cy="3643316"/>
        </p:xfrm>
        <a:graphic>
          <a:graphicData uri="http://schemas.openxmlformats.org/drawingml/2006/table">
            <a:tbl>
              <a:tblPr firstRow="1" firstCol="1" bandRow="1">
                <a:tableStyleId>{5C22544A-7EE6-4342-B048-85BDC9FD1C3A}</a:tableStyleId>
              </a:tblPr>
              <a:tblGrid>
                <a:gridCol w="1729523">
                  <a:extLst>
                    <a:ext uri="{9D8B030D-6E8A-4147-A177-3AD203B41FA5}">
                      <a16:colId xmlns:a16="http://schemas.microsoft.com/office/drawing/2014/main" val="3542767170"/>
                    </a:ext>
                  </a:extLst>
                </a:gridCol>
                <a:gridCol w="9300093">
                  <a:extLst>
                    <a:ext uri="{9D8B030D-6E8A-4147-A177-3AD203B41FA5}">
                      <a16:colId xmlns:a16="http://schemas.microsoft.com/office/drawing/2014/main" val="2926787134"/>
                    </a:ext>
                  </a:extLst>
                </a:gridCol>
              </a:tblGrid>
              <a:tr h="408442">
                <a:tc>
                  <a:txBody>
                    <a:bodyPr/>
                    <a:lstStyle/>
                    <a:p>
                      <a:pPr algn="ctr">
                        <a:lnSpc>
                          <a:spcPct val="150000"/>
                        </a:lnSpc>
                      </a:pPr>
                      <a:r>
                        <a:rPr lang="fr-FR" sz="1600">
                          <a:effectLst/>
                          <a:latin typeface="Corbel" panose="020B0503020204020204" pitchFamily="34" charset="0"/>
                        </a:rPr>
                        <a:t>Aspects/elements</a:t>
                      </a:r>
                      <a:endParaRPr lang="fr-FR" sz="1600">
                        <a:effectLst/>
                        <a:latin typeface="Corbel" panose="020B0503020204020204" pitchFamily="34" charset="0"/>
                        <a:ea typeface="Calibri" panose="020F0502020204030204" pitchFamily="34" charset="0"/>
                        <a:cs typeface="Times New Roman" panose="02020603050405020304" pitchFamily="18" charset="0"/>
                      </a:endParaRPr>
                    </a:p>
                  </a:txBody>
                  <a:tcPr marL="55488" marR="55488" marT="0" marB="0" anchor="ctr"/>
                </a:tc>
                <a:tc>
                  <a:txBody>
                    <a:bodyPr/>
                    <a:lstStyle/>
                    <a:p>
                      <a:pPr algn="ctr">
                        <a:lnSpc>
                          <a:spcPct val="150000"/>
                        </a:lnSpc>
                      </a:pPr>
                      <a:r>
                        <a:rPr lang="fr-FR" sz="1600" dirty="0">
                          <a:effectLst/>
                          <a:latin typeface="Corbel" panose="020B0503020204020204" pitchFamily="34" charset="0"/>
                        </a:rPr>
                        <a:t>Features</a:t>
                      </a:r>
                      <a:endParaRPr lang="fr-FR" sz="1600" dirty="0">
                        <a:effectLst/>
                        <a:latin typeface="Corbel" panose="020B0503020204020204" pitchFamily="34" charset="0"/>
                        <a:ea typeface="Calibri" panose="020F0502020204030204" pitchFamily="34" charset="0"/>
                        <a:cs typeface="Times New Roman" panose="02020603050405020304" pitchFamily="18" charset="0"/>
                      </a:endParaRPr>
                    </a:p>
                  </a:txBody>
                  <a:tcPr marL="55488" marR="55488" marT="0" marB="0"/>
                </a:tc>
                <a:extLst>
                  <a:ext uri="{0D108BD9-81ED-4DB2-BD59-A6C34878D82A}">
                    <a16:rowId xmlns:a16="http://schemas.microsoft.com/office/drawing/2014/main" val="2146462953"/>
                  </a:ext>
                </a:extLst>
              </a:tr>
              <a:tr h="1402031">
                <a:tc>
                  <a:txBody>
                    <a:bodyPr/>
                    <a:lstStyle/>
                    <a:p>
                      <a:pPr algn="ctr">
                        <a:lnSpc>
                          <a:spcPct val="150000"/>
                        </a:lnSpc>
                      </a:pPr>
                      <a:r>
                        <a:rPr lang="fr-FR" sz="1400" dirty="0">
                          <a:effectLst/>
                          <a:latin typeface="Corbel" panose="020B0503020204020204" pitchFamily="34" charset="0"/>
                        </a:rPr>
                        <a:t>Stock directories</a:t>
                      </a:r>
                      <a:endParaRPr lang="fr-FR" sz="1400" dirty="0">
                        <a:effectLst/>
                        <a:latin typeface="Corbel" panose="020B0503020204020204" pitchFamily="34" charset="0"/>
                        <a:ea typeface="Calibri" panose="020F0502020204030204" pitchFamily="34" charset="0"/>
                        <a:cs typeface="Times New Roman" panose="02020603050405020304" pitchFamily="18" charset="0"/>
                      </a:endParaRPr>
                    </a:p>
                  </a:txBody>
                  <a:tcPr marL="55488" marR="55488" marT="0" marB="0" anchor="ctr"/>
                </a:tc>
                <a:tc>
                  <a:txBody>
                    <a:bodyPr/>
                    <a:lstStyle/>
                    <a:p>
                      <a:pPr algn="just">
                        <a:lnSpc>
                          <a:spcPct val="150000"/>
                        </a:lnSpc>
                      </a:pPr>
                      <a:r>
                        <a:rPr lang="fr-FR" sz="1400" dirty="0">
                          <a:effectLst/>
                          <a:latin typeface="Corbel" panose="020B0503020204020204" pitchFamily="34" charset="0"/>
                        </a:rPr>
                        <a:t>March, non-violent demonstration on the public highway and distribution of flyers, awareness-raising at markets on the importance of eating locally and preserving the cultural heritage of food and cooking, occupation of premises: sit-in in front of the Ministry of Trade, publicising intimidation and arrests during these events, national awareness-raising tour (visits by religious authorities).</a:t>
                      </a:r>
                      <a:endParaRPr lang="fr-FR" sz="1400" dirty="0">
                        <a:effectLst/>
                        <a:latin typeface="Corbel" panose="020B0503020204020204" pitchFamily="34" charset="0"/>
                        <a:ea typeface="Calibri" panose="020F0502020204030204" pitchFamily="34" charset="0"/>
                        <a:cs typeface="Times New Roman" panose="02020603050405020304" pitchFamily="18" charset="0"/>
                      </a:endParaRPr>
                    </a:p>
                  </a:txBody>
                  <a:tcPr marL="55488" marR="55488" marT="0" marB="0"/>
                </a:tc>
                <a:extLst>
                  <a:ext uri="{0D108BD9-81ED-4DB2-BD59-A6C34878D82A}">
                    <a16:rowId xmlns:a16="http://schemas.microsoft.com/office/drawing/2014/main" val="242143371"/>
                  </a:ext>
                </a:extLst>
              </a:tr>
              <a:tr h="1078307">
                <a:tc>
                  <a:txBody>
                    <a:bodyPr/>
                    <a:lstStyle/>
                    <a:p>
                      <a:pPr algn="ctr">
                        <a:lnSpc>
                          <a:spcPct val="150000"/>
                        </a:lnSpc>
                      </a:pPr>
                      <a:r>
                        <a:rPr lang="fr-FR" sz="1400" dirty="0">
                          <a:effectLst/>
                          <a:latin typeface="Corbel" panose="020B0503020204020204" pitchFamily="34" charset="0"/>
                        </a:rPr>
                        <a:t>Impacts identified and results obtained</a:t>
                      </a:r>
                      <a:endParaRPr lang="fr-FR" sz="1400" dirty="0">
                        <a:effectLst/>
                        <a:latin typeface="Corbel" panose="020B0503020204020204" pitchFamily="34" charset="0"/>
                        <a:ea typeface="Calibri" panose="020F0502020204030204" pitchFamily="34" charset="0"/>
                        <a:cs typeface="Times New Roman" panose="02020603050405020304" pitchFamily="18" charset="0"/>
                      </a:endParaRPr>
                    </a:p>
                  </a:txBody>
                  <a:tcPr marL="55488" marR="55488" marT="0" marB="0" anchor="ctr"/>
                </a:tc>
                <a:tc>
                  <a:txBody>
                    <a:bodyPr/>
                    <a:lstStyle/>
                    <a:p>
                      <a:pPr algn="just">
                        <a:lnSpc>
                          <a:spcPct val="150000"/>
                        </a:lnSpc>
                      </a:pPr>
                      <a:r>
                        <a:rPr lang="fr-FR" sz="1400" dirty="0">
                          <a:effectLst/>
                          <a:latin typeface="Corbel" panose="020B0503020204020204" pitchFamily="34" charset="0"/>
                        </a:rPr>
                        <a:t>Audience with the President of the Republic, publication of a presidential decree regulating the location of supermarkets, ministerial order setting out the practical arrangements for establishing the distance of 800 m as the crow flies between two supermarkets and at least 1,000 m between a supermarket and a local market.</a:t>
                      </a:r>
                      <a:endParaRPr lang="fr-FR" sz="1400" dirty="0">
                        <a:effectLst/>
                        <a:latin typeface="Corbel" panose="020B0503020204020204" pitchFamily="34" charset="0"/>
                        <a:ea typeface="Calibri" panose="020F0502020204030204" pitchFamily="34" charset="0"/>
                        <a:cs typeface="Times New Roman" panose="02020603050405020304" pitchFamily="18" charset="0"/>
                      </a:endParaRPr>
                    </a:p>
                  </a:txBody>
                  <a:tcPr marL="55488" marR="55488" marT="0" marB="0"/>
                </a:tc>
                <a:extLst>
                  <a:ext uri="{0D108BD9-81ED-4DB2-BD59-A6C34878D82A}">
                    <a16:rowId xmlns:a16="http://schemas.microsoft.com/office/drawing/2014/main" val="110845313"/>
                  </a:ext>
                </a:extLst>
              </a:tr>
              <a:tr h="754536">
                <a:tc>
                  <a:txBody>
                    <a:bodyPr/>
                    <a:lstStyle/>
                    <a:p>
                      <a:pPr algn="ctr">
                        <a:lnSpc>
                          <a:spcPct val="150000"/>
                        </a:lnSpc>
                      </a:pPr>
                      <a:r>
                        <a:rPr lang="fr-FR" sz="1400" dirty="0">
                          <a:effectLst/>
                          <a:latin typeface="Corbel" panose="020B0503020204020204" pitchFamily="34" charset="0"/>
                        </a:rPr>
                        <a:t>Mobilisation limits</a:t>
                      </a:r>
                      <a:endParaRPr lang="fr-FR" sz="1400" dirty="0">
                        <a:effectLst/>
                        <a:latin typeface="Corbel" panose="020B0503020204020204" pitchFamily="34" charset="0"/>
                        <a:ea typeface="Calibri" panose="020F0502020204030204" pitchFamily="34" charset="0"/>
                        <a:cs typeface="Times New Roman" panose="02020603050405020304" pitchFamily="18" charset="0"/>
                      </a:endParaRPr>
                    </a:p>
                  </a:txBody>
                  <a:tcPr marL="55488" marR="55488" marT="0" marB="0" anchor="ctr"/>
                </a:tc>
                <a:tc>
                  <a:txBody>
                    <a:bodyPr/>
                    <a:lstStyle/>
                    <a:p>
                      <a:pPr algn="just">
                        <a:lnSpc>
                          <a:spcPct val="150000"/>
                        </a:lnSpc>
                      </a:pPr>
                      <a:r>
                        <a:rPr lang="fr-FR" sz="1400" dirty="0">
                          <a:effectLst/>
                          <a:latin typeface="Corbel" panose="020B0503020204020204" pitchFamily="34" charset="0"/>
                        </a:rPr>
                        <a:t>Non-involvement of certain retailers' organisations, lack of continuity in campaigns, lack of consumer support for campaigns </a:t>
                      </a:r>
                      <a:endParaRPr lang="fr-FR" sz="1400" dirty="0">
                        <a:effectLst/>
                        <a:latin typeface="Corbel" panose="020B0503020204020204" pitchFamily="34" charset="0"/>
                        <a:ea typeface="Calibri" panose="020F0502020204030204" pitchFamily="34" charset="0"/>
                        <a:cs typeface="Times New Roman" panose="02020603050405020304" pitchFamily="18" charset="0"/>
                      </a:endParaRPr>
                    </a:p>
                  </a:txBody>
                  <a:tcPr marL="55488" marR="55488" marT="0" marB="0"/>
                </a:tc>
                <a:extLst>
                  <a:ext uri="{0D108BD9-81ED-4DB2-BD59-A6C34878D82A}">
                    <a16:rowId xmlns:a16="http://schemas.microsoft.com/office/drawing/2014/main" val="584804498"/>
                  </a:ext>
                </a:extLst>
              </a:tr>
            </a:tbl>
          </a:graphicData>
        </a:graphic>
      </p:graphicFrame>
    </p:spTree>
    <p:extLst>
      <p:ext uri="{BB962C8B-B14F-4D97-AF65-F5344CB8AC3E}">
        <p14:creationId xmlns:p14="http://schemas.microsoft.com/office/powerpoint/2010/main" val="26654200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AAA6FA-C895-ECA8-B935-2E6A5A0233FD}"/>
              </a:ext>
            </a:extLst>
          </p:cNvPr>
          <p:cNvSpPr>
            <a:spLocks noGrp="1"/>
          </p:cNvSpPr>
          <p:nvPr>
            <p:ph type="title"/>
          </p:nvPr>
        </p:nvSpPr>
        <p:spPr>
          <a:xfrm>
            <a:off x="585079" y="2648198"/>
            <a:ext cx="7430765" cy="961901"/>
          </a:xfrm>
        </p:spPr>
        <p:txBody>
          <a:bodyPr>
            <a:noAutofit/>
          </a:bodyPr>
          <a:lstStyle/>
          <a:p>
            <a:pPr algn="ctr"/>
            <a:r>
              <a:rPr lang="fr-FR" sz="2800" b="1" cap="none" dirty="0">
                <a:effectLst/>
                <a:latin typeface="Calibri" panose="020F0502020204030204" pitchFamily="34" charset="0"/>
                <a:ea typeface="Calibri" panose="020F0502020204030204" pitchFamily="34" charset="0"/>
                <a:cs typeface="Times New Roman" panose="02020603050405020304" pitchFamily="18" charset="0"/>
              </a:rPr>
              <a:t>Ethnography of the "Auchan reste" mobilisations: actors, ideologies and rationalities </a:t>
            </a:r>
            <a:endParaRPr lang="fr-FR" sz="2800" b="1" cap="none" dirty="0"/>
          </a:p>
        </p:txBody>
      </p:sp>
      <p:sp>
        <p:nvSpPr>
          <p:cNvPr id="4" name="Espace réservé du numéro de diapositive 3">
            <a:extLst>
              <a:ext uri="{FF2B5EF4-FFF2-40B4-BE49-F238E27FC236}">
                <a16:creationId xmlns:a16="http://schemas.microsoft.com/office/drawing/2014/main" id="{A42CD1AB-765B-E080-A560-1C1E7178DF26}"/>
              </a:ext>
            </a:extLst>
          </p:cNvPr>
          <p:cNvSpPr>
            <a:spLocks noGrp="1"/>
          </p:cNvSpPr>
          <p:nvPr>
            <p:ph type="sldNum" sz="quarter" idx="12"/>
          </p:nvPr>
        </p:nvSpPr>
        <p:spPr/>
        <p:txBody>
          <a:bodyPr/>
          <a:lstStyle/>
          <a:p>
            <a:fld id="{D57F1E4F-1CFF-5643-939E-217C01CDF565}" type="slidenum">
              <a:rPr lang="en-US"/>
              <a:t>11</a:t>
            </a:fld>
            <a:endParaRPr lang="en-US" dirty="0"/>
          </a:p>
        </p:txBody>
      </p:sp>
      <p:pic>
        <p:nvPicPr>
          <p:cNvPr id="3" name="Espace réservé du contenu 9">
            <a:extLst>
              <a:ext uri="{FF2B5EF4-FFF2-40B4-BE49-F238E27FC236}">
                <a16:creationId xmlns:a16="http://schemas.microsoft.com/office/drawing/2014/main" id="{5C7E10D5-7C10-468C-3776-822740A0A14A}"/>
              </a:ext>
            </a:extLst>
          </p:cNvPr>
          <p:cNvPicPr>
            <a:picLocks noChangeAspect="1"/>
          </p:cNvPicPr>
          <p:nvPr/>
        </p:nvPicPr>
        <p:blipFill>
          <a:blip r:embed="Rf63db5ab59e045c4">
            <a:extLst>
              <a:ext uri="{28A0092B-C50C-407E-A947-70E740481C1C}">
                <a14:useLocalDpi xmlns:a14="http://schemas.microsoft.com/office/drawing/2010/main" val="0"/>
              </a:ext>
            </a:extLst>
          </a:blip>
          <a:stretch>
            <a:fillRect/>
          </a:stretch>
        </p:blipFill>
        <p:spPr>
          <a:xfrm>
            <a:off x="8101781" y="1071716"/>
            <a:ext cx="2456519" cy="3521856"/>
          </a:xfrm>
          <a:prstGeom prst="rect">
            <a:avLst/>
          </a:prstGeom>
        </p:spPr>
      </p:pic>
    </p:spTree>
    <p:extLst>
      <p:ext uri="{BB962C8B-B14F-4D97-AF65-F5344CB8AC3E}">
        <p14:creationId xmlns:p14="http://schemas.microsoft.com/office/powerpoint/2010/main" val="41134991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595C4F-67A4-7F8E-F68A-63BBA926C3A0}"/>
              </a:ext>
            </a:extLst>
          </p:cNvPr>
          <p:cNvSpPr>
            <a:spLocks noGrp="1"/>
          </p:cNvSpPr>
          <p:nvPr>
            <p:ph type="title"/>
          </p:nvPr>
        </p:nvSpPr>
        <p:spPr>
          <a:xfrm>
            <a:off x="581193" y="916944"/>
            <a:ext cx="11029616" cy="570332"/>
          </a:xfrm>
        </p:spPr>
        <p:txBody>
          <a:bodyPr/>
          <a:lstStyle/>
          <a:p>
            <a:pPr algn="ctr"/>
            <a:r>
              <a:rPr lang="fr-FR" cap="none" dirty="0">
                <a:latin typeface="Calibri" panose="020F0502020204030204" pitchFamily="34" charset="0"/>
                <a:cs typeface="Calibri" panose="020F0502020204030204" pitchFamily="34" charset="0"/>
              </a:rPr>
              <a:t>Auchan reste" mobilisations: actors, ideologies and rationales </a:t>
            </a:r>
            <a:endParaRPr lang="fr-FR" dirty="0"/>
          </a:p>
        </p:txBody>
      </p:sp>
      <p:graphicFrame>
        <p:nvGraphicFramePr>
          <p:cNvPr id="6" name="Espace réservé du contenu 5">
            <a:extLst>
              <a:ext uri="{FF2B5EF4-FFF2-40B4-BE49-F238E27FC236}">
                <a16:creationId xmlns:a16="http://schemas.microsoft.com/office/drawing/2014/main" id="{6CE9DD8D-907B-B813-F453-5E9CF43877F0}"/>
              </a:ext>
            </a:extLst>
          </p:cNvPr>
          <p:cNvGraphicFramePr>
            <a:graphicFrameLocks noGrp="1"/>
          </p:cNvGraphicFramePr>
          <p:nvPr>
            <p:ph sz="half" idx="1"/>
            <p:extLst>
              <p:ext uri="{D42A27DB-BD31-4B8C-83A1-F6EECF244321}">
                <p14:modId xmlns:p14="http://schemas.microsoft.com/office/powerpoint/2010/main" val="2443960296"/>
              </p:ext>
            </p:extLst>
          </p:nvPr>
        </p:nvGraphicFramePr>
        <p:xfrm>
          <a:off x="581026" y="2207598"/>
          <a:ext cx="5318329" cy="3748540"/>
        </p:xfrm>
        <a:graphic>
          <a:graphicData uri="http://schemas.openxmlformats.org/drawingml/2006/diagram">
            <dgm:relIds xmlns:dgm="http://schemas.openxmlformats.org/drawingml/2006/diagram" xmlns:r="http://schemas.openxmlformats.org/officeDocument/2006/relationships" r:dm="R99cdeebe85444928" r:lo="R17a626a4af97429e" r:qs="R4339f733000d42cf" r:cs="R5f3ed3bd782f41f1"/>
          </a:graphicData>
        </a:graphic>
      </p:graphicFrame>
      <p:sp>
        <p:nvSpPr>
          <p:cNvPr id="4" name="Espace réservé du contenu 3">
            <a:extLst>
              <a:ext uri="{FF2B5EF4-FFF2-40B4-BE49-F238E27FC236}">
                <a16:creationId xmlns:a16="http://schemas.microsoft.com/office/drawing/2014/main" id="{D24ADA77-D0D8-3B52-D596-160292D7B25C}"/>
              </a:ext>
            </a:extLst>
          </p:cNvPr>
          <p:cNvSpPr>
            <a:spLocks noGrp="1"/>
          </p:cNvSpPr>
          <p:nvPr>
            <p:ph sz="half" idx="2"/>
          </p:nvPr>
        </p:nvSpPr>
        <p:spPr>
          <a:xfrm>
            <a:off x="6223820" y="2025445"/>
            <a:ext cx="5565058" cy="3915612"/>
          </a:xfrm>
        </p:spPr>
        <p:txBody>
          <a:bodyPr>
            <a:normAutofit/>
          </a:bodyPr>
          <a:lstStyle/>
          <a:p>
            <a:pPr lvl="1" algn="just">
              <a:buFont typeface="Wingdings" pitchFamily="2" charset="2"/>
              <a:buChar char="§"/>
            </a:pPr>
            <a:r>
              <a:rPr lang="fr-FR" sz="1400" dirty="0">
                <a:solidFill>
                  <a:schemeClr val="tx1"/>
                </a:solidFill>
                <a:latin typeface="Corbel" panose="020B0503020204020204" pitchFamily="34" charset="0"/>
                <a:cs typeface="Calibri" panose="020F0502020204030204" pitchFamily="34" charset="0"/>
              </a:rPr>
              <a:t>Proposal for lower prices (</a:t>
            </a:r>
            <a:r>
              <a:rPr lang="fr-FR" sz="1400" i="1" dirty="0">
                <a:solidFill>
                  <a:schemeClr val="tx1"/>
                </a:solidFill>
                <a:latin typeface="Corbel" panose="020B0503020204020204" pitchFamily="34" charset="0"/>
                <a:cs typeface="Calibri" panose="020F0502020204030204" pitchFamily="34" charset="0"/>
              </a:rPr>
              <a:t>Mor </a:t>
            </a:r>
            <a:r>
              <a:rPr lang="fr-FR" sz="1400" i="1" dirty="0" err="1">
                <a:solidFill>
                  <a:schemeClr val="tx1"/>
                </a:solidFill>
                <a:latin typeface="Corbel" panose="020B0503020204020204" pitchFamily="34" charset="0"/>
                <a:cs typeface="Calibri" panose="020F0502020204030204" pitchFamily="34" charset="0"/>
              </a:rPr>
              <a:t>Yombalé</a:t>
            </a:r>
            <a:r>
              <a:rPr lang="fr-FR" sz="1400" dirty="0">
                <a:solidFill>
                  <a:schemeClr val="tx1"/>
                </a:solidFill>
                <a:latin typeface="Corbel" panose="020B0503020204020204" pitchFamily="34" charset="0"/>
                <a:cs typeface="Calibri" panose="020F0502020204030204" pitchFamily="34" charset="0"/>
              </a:rPr>
              <a:t>) = foolproof strategy for installation</a:t>
            </a:r>
          </a:p>
          <a:p>
            <a:pPr lvl="1" algn="just">
              <a:buFont typeface="Wingdings" pitchFamily="2" charset="2"/>
              <a:buChar char="§"/>
            </a:pPr>
            <a:r>
              <a:rPr lang="fr-FR" sz="1400" dirty="0">
                <a:solidFill>
                  <a:schemeClr val="tx1"/>
                </a:solidFill>
                <a:latin typeface="Corbel" panose="020B0503020204020204" pitchFamily="34" charset="0"/>
                <a:cs typeface="Calibri" panose="020F0502020204030204" pitchFamily="34" charset="0"/>
              </a:rPr>
              <a:t>Innovation in terms of comfort, purchasing and extended opening hours </a:t>
            </a:r>
          </a:p>
          <a:p>
            <a:pPr lvl="1" algn="just">
              <a:buFont typeface="Wingdings" pitchFamily="2" charset="2"/>
              <a:buChar char="§"/>
            </a:pPr>
            <a:r>
              <a:rPr lang="fr-FR" sz="1400" dirty="0">
                <a:solidFill>
                  <a:schemeClr val="tx1"/>
                </a:solidFill>
                <a:latin typeface="Corbel" panose="020B0503020204020204" pitchFamily="34" charset="0"/>
                <a:cs typeface="Calibri" panose="020F0502020204030204" pitchFamily="34" charset="0"/>
              </a:rPr>
              <a:t>Helping to create jobs for young people (over 1,700 jobs, 75% of whom are under 35, according to Laurent Leclerc, CEO of Auchan </a:t>
            </a:r>
            <a:r>
              <a:rPr lang="fr-FR" sz="1400" dirty="0" err="1">
                <a:solidFill>
                  <a:schemeClr val="tx1"/>
                </a:solidFill>
                <a:latin typeface="Corbel" panose="020B0503020204020204" pitchFamily="34" charset="0"/>
                <a:cs typeface="Calibri" panose="020F0502020204030204" pitchFamily="34" charset="0"/>
              </a:rPr>
              <a:t>Retail </a:t>
            </a:r>
            <a:r>
              <a:rPr lang="fr-FR" sz="1400" dirty="0">
                <a:solidFill>
                  <a:schemeClr val="tx1"/>
                </a:solidFill>
                <a:latin typeface="Corbel" panose="020B0503020204020204" pitchFamily="34" charset="0"/>
                <a:cs typeface="Calibri" panose="020F0502020204030204" pitchFamily="34" charset="0"/>
              </a:rPr>
              <a:t>Senegal </a:t>
            </a:r>
            <a:r>
              <a:rPr lang="fr-FR" sz="900" i="0" dirty="0">
                <a:solidFill>
                  <a:schemeClr val="tx1"/>
                </a:solidFill>
                <a:effectLst/>
                <a:latin typeface="Corbel" panose="020B0503020204020204" pitchFamily="34" charset="0"/>
                <a:cs typeface="Calibri" panose="020F0502020204030204" pitchFamily="34" charset="0"/>
                <a:hlinkClick r:id="rcIddd9d82510f7a4b06">
                  <a:extLst>
                    <a:ext uri="{A12FA001-AC4F-418D-AE19-62706E023703}">
                      <ahyp:hlinkClr xmlns:ahyp="http://schemas.microsoft.com/office/drawing/2018/hyperlinkcolor" val="tx"/>
                    </a:ext>
                  </a:extLst>
                </a:hlinkClick>
              </a:rPr>
              <a:t>(</a:t>
            </a:r>
            <a:r>
              <a:rPr lang="fr-FR" sz="900" i="0" dirty="0">
                <a:solidFill>
                  <a:schemeClr val="tx1"/>
                </a:solidFill>
                <a:effectLst/>
                <a:latin typeface="Corbel" panose="020B0503020204020204" pitchFamily="34" charset="0"/>
                <a:cs typeface="Calibri" panose="020F0502020204030204" pitchFamily="34" charset="0"/>
              </a:rPr>
              <a:t>https://www.auchan-retail.sn/fr/contenu/valeurs/auchan-senegal-introduction). </a:t>
            </a:r>
            <a:r>
              <a:rPr lang="fr-FR" sz="900" dirty="0">
                <a:solidFill>
                  <a:schemeClr val="tx1"/>
                </a:solidFill>
                <a:latin typeface="Corbel" panose="020B0503020204020204" pitchFamily="34" charset="0"/>
                <a:cs typeface="Calibri" panose="020F0502020204030204" pitchFamily="34" charset="0"/>
              </a:rPr>
              <a:t>Accessed on 2 March 2022), a </a:t>
            </a:r>
            <a:r>
              <a:rPr lang="fr-FR" sz="1400" dirty="0">
                <a:solidFill>
                  <a:schemeClr val="tx1"/>
                </a:solidFill>
                <a:effectLst/>
                <a:latin typeface="Corbel" panose="020B0503020204020204" pitchFamily="34" charset="0"/>
                <a:ea typeface="Calibri" panose="020F0502020204030204" pitchFamily="34" charset="0"/>
              </a:rPr>
              <a:t>source of economic patriotism</a:t>
            </a:r>
            <a:r>
              <a:rPr lang="fr-FR" sz="1400" dirty="0">
                <a:solidFill>
                  <a:schemeClr val="tx1"/>
                </a:solidFill>
                <a:latin typeface="Corbel" panose="020B0503020204020204" pitchFamily="34" charset="0"/>
                <a:cs typeface="Calibri" panose="020F0502020204030204" pitchFamily="34" charset="0"/>
              </a:rPr>
              <a:t>. </a:t>
            </a:r>
          </a:p>
          <a:p>
            <a:pPr lvl="1" algn="just">
              <a:buFont typeface="Wingdings" pitchFamily="2" charset="2"/>
              <a:buChar char="§"/>
            </a:pPr>
            <a:r>
              <a:rPr lang="fr-FR" sz="1400" dirty="0">
                <a:solidFill>
                  <a:schemeClr val="tx1"/>
                </a:solidFill>
                <a:latin typeface="Corbel" panose="020B0503020204020204" pitchFamily="34" charset="0"/>
                <a:cs typeface="Calibri" panose="020F0502020204030204" pitchFamily="34" charset="0"/>
              </a:rPr>
              <a:t>60% balance of local products = 100% meat and fish and 90% fruit and vegetables, a </a:t>
            </a:r>
            <a:r>
              <a:rPr lang="fr-FR" sz="1400" dirty="0">
                <a:solidFill>
                  <a:schemeClr val="tx1"/>
                </a:solidFill>
                <a:effectLst/>
                <a:latin typeface="Corbel" panose="020B0503020204020204" pitchFamily="34" charset="0"/>
                <a:ea typeface="Calibri" panose="020F0502020204030204" pitchFamily="34" charset="0"/>
              </a:rPr>
              <a:t>plea for local consumption</a:t>
            </a:r>
            <a:endParaRPr lang="fr-FR" sz="1400" dirty="0">
              <a:solidFill>
                <a:schemeClr val="tx1"/>
              </a:solidFill>
              <a:latin typeface="Corbel" panose="020B0503020204020204" pitchFamily="34" charset="0"/>
              <a:ea typeface="Calibri" panose="020F0502020204030204" pitchFamily="34" charset="0"/>
            </a:endParaRPr>
          </a:p>
          <a:p>
            <a:pPr lvl="1" algn="just">
              <a:buFont typeface="Wingdings" pitchFamily="2" charset="2"/>
              <a:buChar char="§"/>
            </a:pPr>
            <a:r>
              <a:rPr lang="fr-FR" sz="1400" dirty="0">
                <a:solidFill>
                  <a:schemeClr val="tx1"/>
                </a:solidFill>
                <a:latin typeface="Corbel" panose="020B0503020204020204" pitchFamily="34" charset="0"/>
                <a:cs typeface="Calibri" panose="020F0502020204030204" pitchFamily="34" charset="0"/>
              </a:rPr>
              <a:t>Democratisation of supermarkets = presence in towns and suburbs offering access to the working classes </a:t>
            </a:r>
          </a:p>
          <a:p>
            <a:pPr lvl="1" algn="just">
              <a:buFont typeface="Wingdings" pitchFamily="2" charset="2"/>
              <a:buChar char="§"/>
            </a:pPr>
            <a:r>
              <a:rPr lang="fr-FR" sz="1400" dirty="0">
                <a:solidFill>
                  <a:schemeClr val="tx1"/>
                </a:solidFill>
                <a:latin typeface="Corbel" panose="020B0503020204020204" pitchFamily="34" charset="0"/>
                <a:cs typeface="Calibri" panose="020F0502020204030204" pitchFamily="34" charset="0"/>
              </a:rPr>
              <a:t>Auchan inspires local traders and is a source of supply for stallholders (</a:t>
            </a:r>
            <a:r>
              <a:rPr lang="fr-FR" sz="1400" b="1" dirty="0">
                <a:solidFill>
                  <a:schemeClr val="tx1"/>
                </a:solidFill>
                <a:latin typeface="Corbel" panose="020B0503020204020204" pitchFamily="34" charset="0"/>
                <a:cs typeface="Calibri" panose="020F0502020204030204" pitchFamily="34" charset="0"/>
              </a:rPr>
              <a:t>case studies)</a:t>
            </a:r>
          </a:p>
        </p:txBody>
      </p:sp>
      <p:sp>
        <p:nvSpPr>
          <p:cNvPr id="5" name="Espace réservé du numéro de diapositive 4">
            <a:extLst>
              <a:ext uri="{FF2B5EF4-FFF2-40B4-BE49-F238E27FC236}">
                <a16:creationId xmlns:a16="http://schemas.microsoft.com/office/drawing/2014/main" id="{5C4E0F4A-3895-3E5E-8238-261971A8C8A2}"/>
              </a:ext>
            </a:extLst>
          </p:cNvPr>
          <p:cNvSpPr>
            <a:spLocks noGrp="1"/>
          </p:cNvSpPr>
          <p:nvPr>
            <p:ph type="sldNum" sz="quarter" idx="12"/>
          </p:nvPr>
        </p:nvSpPr>
        <p:spPr/>
        <p:txBody>
          <a:bodyPr/>
          <a:lstStyle/>
          <a:p>
            <a:fld id="{D57F1E4F-1CFF-5643-939E-217C01CDF565}" type="slidenum">
              <a:rPr lang="en-US"/>
              <a:t>12</a:t>
            </a:fld>
            <a:endParaRPr lang="en-US" dirty="0"/>
          </a:p>
        </p:txBody>
      </p:sp>
    </p:spTree>
    <p:extLst>
      <p:ext uri="{BB962C8B-B14F-4D97-AF65-F5344CB8AC3E}">
        <p14:creationId xmlns:p14="http://schemas.microsoft.com/office/powerpoint/2010/main" val="124424728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147323-30AE-AED3-9257-E3BE21A51CCA}"/>
              </a:ext>
            </a:extLst>
          </p:cNvPr>
          <p:cNvSpPr>
            <a:spLocks noGrp="1"/>
          </p:cNvSpPr>
          <p:nvPr>
            <p:ph type="title"/>
          </p:nvPr>
        </p:nvSpPr>
        <p:spPr>
          <a:xfrm>
            <a:off x="581192" y="702156"/>
            <a:ext cx="11029616" cy="785121"/>
          </a:xfrm>
        </p:spPr>
        <p:txBody>
          <a:bodyPr>
            <a:normAutofit/>
          </a:bodyPr>
          <a:lstStyle/>
          <a:p>
            <a:pPr algn="ctr"/>
            <a:r>
              <a:rPr lang="fr-FR" cap="none" dirty="0">
                <a:latin typeface="Calibri" panose="020F0502020204030204" pitchFamily="34" charset="0"/>
                <a:cs typeface="Calibri" panose="020F0502020204030204" pitchFamily="34" charset="0"/>
              </a:rPr>
              <a:t>What are the factual indicators of the "Auchan remains" mobilisations?</a:t>
            </a:r>
          </a:p>
        </p:txBody>
      </p:sp>
      <p:sp>
        <p:nvSpPr>
          <p:cNvPr id="4" name="Espace réservé du numéro de diapositive 3">
            <a:extLst>
              <a:ext uri="{FF2B5EF4-FFF2-40B4-BE49-F238E27FC236}">
                <a16:creationId xmlns:a16="http://schemas.microsoft.com/office/drawing/2014/main" id="{1313EA00-9E15-FED0-84DC-294F116FE643}"/>
              </a:ext>
            </a:extLst>
          </p:cNvPr>
          <p:cNvSpPr>
            <a:spLocks noGrp="1"/>
          </p:cNvSpPr>
          <p:nvPr>
            <p:ph type="sldNum" sz="quarter" idx="12"/>
          </p:nvPr>
        </p:nvSpPr>
        <p:spPr/>
        <p:txBody>
          <a:bodyPr/>
          <a:lstStyle/>
          <a:p>
            <a:fld id="{D57F1E4F-1CFF-5643-939E-217C01CDF565}" type="slidenum">
              <a:rPr lang="en-US"/>
              <a:t>13</a:t>
            </a:fld>
            <a:endParaRPr lang="en-US" dirty="0"/>
          </a:p>
        </p:txBody>
      </p:sp>
      <p:pic>
        <p:nvPicPr>
          <p:cNvPr id="5" name="Image 4">
            <a:extLst>
              <a:ext uri="{FF2B5EF4-FFF2-40B4-BE49-F238E27FC236}">
                <a16:creationId xmlns:a16="http://schemas.microsoft.com/office/drawing/2014/main" id="{7C16D9AB-F136-3BB9-14E9-C55AD0C0FE84}"/>
              </a:ext>
            </a:extLst>
          </p:cNvPr>
          <p:cNvPicPr>
            <a:picLocks noChangeAspect="1"/>
          </p:cNvPicPr>
          <p:nvPr/>
        </p:nvPicPr>
        <p:blipFill>
          <a:blip r:embed="R1aecd3da0df64646"/>
          <a:stretch>
            <a:fillRect/>
          </a:stretch>
        </p:blipFill>
        <p:spPr>
          <a:xfrm>
            <a:off x="581192" y="2121156"/>
            <a:ext cx="6434205" cy="4017543"/>
          </a:xfrm>
          <a:prstGeom prst="rect">
            <a:avLst/>
          </a:prstGeom>
        </p:spPr>
      </p:pic>
      <p:pic>
        <p:nvPicPr>
          <p:cNvPr id="2050" name="Picture 2" descr="Innovation as a skill set: How you can help your people learn to become  more innovative">
            <a:extLst>
              <a:ext uri="{FF2B5EF4-FFF2-40B4-BE49-F238E27FC236}">
                <a16:creationId xmlns:a16="http://schemas.microsoft.com/office/drawing/2014/main" id="{ADE1359C-024D-7F8D-2F62-F50AD89732A0}"/>
              </a:ext>
            </a:extLst>
          </p:cNvPr>
          <p:cNvPicPr>
            <a:picLocks noChangeAspect="1" noChangeArrowheads="1"/>
          </p:cNvPicPr>
          <p:nvPr/>
        </p:nvPicPr>
        <p:blipFill>
          <a:blip r:embed="R6fd4480992f946df">
            <a:extLst>
              <a:ext uri="{28A0092B-C50C-407E-A947-70E740481C1C}">
                <a14:useLocalDpi xmlns:a14="http://schemas.microsoft.com/office/drawing/2010/main" val="0"/>
              </a:ext>
            </a:extLst>
          </a:blip>
          <a:srcRect/>
          <a:stretch>
            <a:fillRect/>
          </a:stretch>
        </p:blipFill>
        <p:spPr bwMode="auto">
          <a:xfrm>
            <a:off x="7189697" y="2059330"/>
            <a:ext cx="3648634" cy="407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780418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5B4068-16AC-77AB-6E13-9808AA4751A5}"/>
              </a:ext>
            </a:extLst>
          </p:cNvPr>
          <p:cNvSpPr>
            <a:spLocks noGrp="1"/>
          </p:cNvSpPr>
          <p:nvPr>
            <p:ph type="title"/>
          </p:nvPr>
        </p:nvSpPr>
        <p:spPr/>
        <p:txBody>
          <a:bodyPr>
            <a:normAutofit/>
          </a:bodyPr>
          <a:lstStyle/>
          <a:p>
            <a:pPr algn="ctr"/>
            <a:r>
              <a:rPr lang="fr-FR" sz="3200" cap="none" dirty="0">
                <a:latin typeface="Calibri" panose="020F0502020204030204" pitchFamily="34" charset="0"/>
                <a:cs typeface="Calibri" panose="020F0502020204030204" pitchFamily="34" charset="0"/>
              </a:rPr>
              <a:t>What can we learn from this? </a:t>
            </a:r>
          </a:p>
        </p:txBody>
      </p:sp>
      <p:sp>
        <p:nvSpPr>
          <p:cNvPr id="4" name="Espace réservé du numéro de diapositive 3">
            <a:extLst>
              <a:ext uri="{FF2B5EF4-FFF2-40B4-BE49-F238E27FC236}">
                <a16:creationId xmlns:a16="http://schemas.microsoft.com/office/drawing/2014/main" id="{D048D890-9B02-B32F-9CE8-CD243156F917}"/>
              </a:ext>
            </a:extLst>
          </p:cNvPr>
          <p:cNvSpPr>
            <a:spLocks noGrp="1"/>
          </p:cNvSpPr>
          <p:nvPr>
            <p:ph type="sldNum" sz="quarter" idx="12"/>
          </p:nvPr>
        </p:nvSpPr>
        <p:spPr/>
        <p:txBody>
          <a:bodyPr/>
          <a:lstStyle/>
          <a:p>
            <a:fld id="{D57F1E4F-1CFF-5643-939E-217C01CDF565}" type="slidenum">
              <a:rPr lang="en-US"/>
              <a:t>14</a:t>
            </a:fld>
            <a:endParaRPr lang="en-US" dirty="0"/>
          </a:p>
        </p:txBody>
      </p:sp>
      <p:graphicFrame>
        <p:nvGraphicFramePr>
          <p:cNvPr id="7" name="Espace réservé du contenu 6">
            <a:extLst>
              <a:ext uri="{FF2B5EF4-FFF2-40B4-BE49-F238E27FC236}">
                <a16:creationId xmlns:a16="http://schemas.microsoft.com/office/drawing/2014/main" id="{6870986B-1066-2DC4-7B75-49195BFE79AD}"/>
              </a:ext>
            </a:extLst>
          </p:cNvPr>
          <p:cNvGraphicFramePr>
            <a:graphicFrameLocks noGrp="1"/>
          </p:cNvGraphicFramePr>
          <p:nvPr>
            <p:ph idx="1"/>
            <p:extLst>
              <p:ext uri="{D42A27DB-BD31-4B8C-83A1-F6EECF244321}">
                <p14:modId xmlns:p14="http://schemas.microsoft.com/office/powerpoint/2010/main" val="22833755"/>
              </p:ext>
            </p:extLst>
          </p:nvPr>
        </p:nvGraphicFramePr>
        <p:xfrm>
          <a:off x="1237129" y="1990165"/>
          <a:ext cx="10121751" cy="4165679"/>
        </p:xfrm>
        <a:graphic>
          <a:graphicData uri="http://schemas.openxmlformats.org/drawingml/2006/diagram">
            <dgm:relIds xmlns:dgm="http://schemas.openxmlformats.org/drawingml/2006/diagram" xmlns:r="http://schemas.openxmlformats.org/officeDocument/2006/relationships" r:dm="R56e23ef7740a4baa" r:lo="R296a3c8012154256" r:qs="R26dbc71b534d4645" r:cs="R97dac229f8e6437f"/>
          </a:graphicData>
        </a:graphic>
      </p:graphicFrame>
    </p:spTree>
    <p:extLst>
      <p:ext uri="{BB962C8B-B14F-4D97-AF65-F5344CB8AC3E}">
        <p14:creationId xmlns:p14="http://schemas.microsoft.com/office/powerpoint/2010/main" val="8039014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B0802B27-7CA7-4696-830C-F7136E055C16}"/>
              </a:ext>
            </a:extLst>
          </p:cNvPr>
          <p:cNvSpPr txBox="1"/>
          <p:nvPr/>
        </p:nvSpPr>
        <p:spPr>
          <a:xfrm>
            <a:off x="6777262" y="5139948"/>
            <a:ext cx="3976134" cy="954107"/>
          </a:xfrm>
          <a:prstGeom prst="rect">
            <a:avLst/>
          </a:prstGeom>
          <a:noFill/>
        </p:spPr>
        <p:txBody>
          <a:bodyPr wrap="square">
            <a:spAutoFit/>
          </a:bodyPr>
          <a:lstStyle/>
          <a:p>
            <a:pPr lvl="0" algn="ctr"/>
            <a:r>
              <a:rPr lang="fr-FR" sz="1400" b="1" dirty="0">
                <a:solidFill>
                  <a:schemeClr val="accent2">
                    <a:lumMod val="50000"/>
                  </a:schemeClr>
                </a:solidFill>
                <a:latin typeface="Calibri" panose="020F0502020204030204" pitchFamily="34" charset="0"/>
                <a:cs typeface="Calibri" panose="020F0502020204030204" pitchFamily="34" charset="0"/>
              </a:rPr>
              <a:t>PhD. </a:t>
            </a:r>
            <a:r>
              <a:rPr lang="fr-FR" sz="1400" b="1" dirty="0" err="1">
                <a:solidFill>
                  <a:schemeClr val="accent2">
                    <a:lumMod val="50000"/>
                  </a:schemeClr>
                </a:solidFill>
                <a:latin typeface="Calibri" panose="020F0502020204030204" pitchFamily="34" charset="0"/>
                <a:cs typeface="Calibri" panose="020F0502020204030204" pitchFamily="34" charset="0"/>
              </a:rPr>
              <a:t>Student </a:t>
            </a:r>
            <a:r>
              <a:rPr lang="fr-FR" sz="1400" b="1" dirty="0">
                <a:solidFill>
                  <a:schemeClr val="accent2">
                    <a:lumMod val="50000"/>
                  </a:schemeClr>
                </a:solidFill>
                <a:latin typeface="Calibri" panose="020F0502020204030204" pitchFamily="34" charset="0"/>
                <a:cs typeface="Calibri" panose="020F0502020204030204" pitchFamily="34" charset="0"/>
              </a:rPr>
              <a:t>Paul Mamba DIÉDHIOU</a:t>
            </a:r>
          </a:p>
          <a:p>
            <a:pPr lvl="0" algn="ctr"/>
            <a:r>
              <a:rPr lang="fr-FR" sz="1400" b="1" dirty="0">
                <a:latin typeface="Calibri" panose="020F0502020204030204" pitchFamily="34" charset="0"/>
                <a:cs typeface="Calibri" panose="020F0502020204030204" pitchFamily="34" charset="0"/>
              </a:rPr>
              <a:t>             UCAD/ETHOS/LASAP (Senegal)  </a:t>
            </a:r>
          </a:p>
          <a:p>
            <a:pPr lvl="0" algn="ctr"/>
            <a:r>
              <a:rPr lang="fr-FR" sz="1400" b="1">
                <a:latin typeface="Calibri" panose="020F0502020204030204" pitchFamily="34" charset="0"/>
                <a:cs typeface="Calibri" panose="020F0502020204030204" pitchFamily="34" charset="0"/>
              </a:rPr>
              <a:t>UR2/STT/LiRIS </a:t>
            </a:r>
            <a:r>
              <a:rPr lang="fr-FR" sz="1400" b="1" dirty="0">
                <a:latin typeface="Calibri" panose="020F0502020204030204" pitchFamily="34" charset="0"/>
                <a:cs typeface="Calibri" panose="020F0502020204030204" pitchFamily="34" charset="0"/>
              </a:rPr>
              <a:t>(France)</a:t>
            </a:r>
          </a:p>
          <a:p>
            <a:pPr algn="ctr"/>
            <a:r>
              <a:rPr lang="nb-NO" sz="1400" b="1" dirty="0">
                <a:solidFill>
                  <a:srgbClr val="002060"/>
                </a:solidFill>
                <a:latin typeface="Calibri" panose="020F0502020204030204" pitchFamily="34" charset="0"/>
                <a:cs typeface="Calibri" panose="020F0502020204030204" pitchFamily="34" charset="0"/>
                <a:hlinkClick r:id="rcId65edd462931e414e">
                  <a:extLst>
                    <a:ext uri="{A12FA001-AC4F-418D-AE19-62706E023703}">
                      <ahyp:hlinkClr xmlns:ahyp="http://schemas.microsoft.com/office/drawing/2018/hyperlinkcolor" val="tx"/>
                    </a:ext>
                  </a:extLst>
                </a:hlinkClick>
              </a:rPr>
              <a:t>paulinnho92@gmail.com</a:t>
            </a:r>
            <a:endParaRPr lang="nb-NO" sz="1400" dirty="0">
              <a:solidFill>
                <a:srgbClr val="002060"/>
              </a:solidFill>
              <a:latin typeface="Calibri" panose="020F0502020204030204" pitchFamily="34" charset="0"/>
              <a:cs typeface="Calibri" panose="020F0502020204030204" pitchFamily="34" charset="0"/>
            </a:endParaRPr>
          </a:p>
        </p:txBody>
      </p:sp>
      <p:sp>
        <p:nvSpPr>
          <p:cNvPr id="7" name="Espace réservé du numéro de diapositive 6">
            <a:extLst>
              <a:ext uri="{FF2B5EF4-FFF2-40B4-BE49-F238E27FC236}">
                <a16:creationId xmlns:a16="http://schemas.microsoft.com/office/drawing/2014/main" id="{3A69EFA4-0A7B-4A32-89C3-2D50510E57DF}"/>
              </a:ext>
            </a:extLst>
          </p:cNvPr>
          <p:cNvSpPr>
            <a:spLocks noGrp="1"/>
          </p:cNvSpPr>
          <p:nvPr>
            <p:ph type="sldNum" sz="quarter" idx="12"/>
          </p:nvPr>
        </p:nvSpPr>
        <p:spPr/>
        <p:txBody>
          <a:bodyPr/>
          <a:lstStyle/>
          <a:p>
            <a:fld id="{D57F1E4F-1CFF-5643-939E-217C01CDF565}" type="slidenum">
              <a:rPr lang="en-US"/>
              <a:t>15</a:t>
            </a:fld>
            <a:endParaRPr lang="en-US" dirty="0"/>
          </a:p>
        </p:txBody>
      </p:sp>
      <p:pic>
        <p:nvPicPr>
          <p:cNvPr id="6" name="Image 4">
            <a:extLst>
              <a:ext uri="{FF2B5EF4-FFF2-40B4-BE49-F238E27FC236}">
                <a16:creationId xmlns:a16="http://schemas.microsoft.com/office/drawing/2014/main" id="{F948611E-992D-4A93-AEE3-A043925FADCD}"/>
              </a:ext>
            </a:extLst>
          </p:cNvPr>
          <p:cNvPicPr>
            <a:picLocks noChangeAspect="1"/>
          </p:cNvPicPr>
          <p:nvPr/>
        </p:nvPicPr>
        <p:blipFill>
          <a:blip r:embed="Rc1c9c8aff3e74039"/>
          <a:stretch>
            <a:fillRect/>
          </a:stretch>
        </p:blipFill>
        <p:spPr>
          <a:xfrm>
            <a:off x="6758608" y="1967948"/>
            <a:ext cx="1749287" cy="2445026"/>
          </a:xfrm>
          <a:prstGeom prst="rect">
            <a:avLst/>
          </a:prstGeom>
          <a:effectLst/>
        </p:spPr>
      </p:pic>
      <p:pic>
        <p:nvPicPr>
          <p:cNvPr id="2" name="Image 1">
            <a:extLst>
              <a:ext uri="{FF2B5EF4-FFF2-40B4-BE49-F238E27FC236}">
                <a16:creationId xmlns:a16="http://schemas.microsoft.com/office/drawing/2014/main" id="{2CE129E2-CEF0-4CC6-C30C-944AE2409450}"/>
              </a:ext>
            </a:extLst>
          </p:cNvPr>
          <p:cNvPicPr>
            <a:picLocks noChangeAspect="1"/>
          </p:cNvPicPr>
          <p:nvPr/>
        </p:nvPicPr>
        <p:blipFill>
          <a:blip r:embed="Rd6dd68e6f3db4290"/>
          <a:stretch>
            <a:fillRect/>
          </a:stretch>
        </p:blipFill>
        <p:spPr>
          <a:xfrm>
            <a:off x="2062310" y="1386851"/>
            <a:ext cx="3054255" cy="4230151"/>
          </a:xfrm>
          <a:prstGeom prst="rect">
            <a:avLst/>
          </a:prstGeom>
        </p:spPr>
      </p:pic>
    </p:spTree>
    <p:extLst>
      <p:ext uri="{BB962C8B-B14F-4D97-AF65-F5344CB8AC3E}">
        <p14:creationId xmlns:p14="http://schemas.microsoft.com/office/powerpoint/2010/main" val="4083619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5F17181-4F3D-BD8F-1DB9-36C59C980998}"/>
              </a:ext>
            </a:extLst>
          </p:cNvPr>
          <p:cNvSpPr>
            <a:spLocks noGrp="1"/>
          </p:cNvSpPr>
          <p:nvPr>
            <p:ph idx="1"/>
          </p:nvPr>
        </p:nvSpPr>
        <p:spPr>
          <a:xfrm>
            <a:off x="74168" y="1251099"/>
            <a:ext cx="7757160" cy="5238911"/>
          </a:xfrm>
        </p:spPr>
        <p:txBody>
          <a:bodyPr>
            <a:noAutofit/>
          </a:bodyPr>
          <a:lstStyle/>
          <a:p>
            <a:pPr marL="0" indent="0" algn="l">
              <a:buNone/>
            </a:pPr>
            <a:r>
              <a:rPr lang="en-GB" sz="1600" b="1" dirty="0">
                <a:latin typeface="Tahoma" panose="020B0604030504040204" pitchFamily="34" charset="0"/>
                <a:ea typeface="Tahoma" panose="020B0604030504040204" pitchFamily="34" charset="0"/>
                <a:cs typeface="Tahoma" panose="020B0604030504040204" pitchFamily="34" charset="0"/>
              </a:rPr>
              <a:t>Mixed method</a:t>
            </a:r>
            <a:br>
              <a:rPr lang="en-GB" sz="1600" b="1" dirty="0">
                <a:latin typeface="Tahoma" panose="020B0604030504040204" pitchFamily="34" charset="0"/>
                <a:ea typeface="Tahoma" panose="020B0604030504040204" pitchFamily="34" charset="0"/>
                <a:cs typeface="Tahoma" panose="020B0604030504040204" pitchFamily="34" charset="0"/>
              </a:rPr>
            </a:br>
            <a:br>
              <a:rPr lang="en-GB" sz="1600" dirty="0">
                <a:latin typeface="Tahoma" panose="020B0604030504040204" pitchFamily="34" charset="0"/>
                <a:ea typeface="Tahoma" panose="020B0604030504040204" pitchFamily="34" charset="0"/>
                <a:cs typeface="Tahoma" panose="020B0604030504040204" pitchFamily="34" charset="0"/>
              </a:rPr>
            </a:br>
            <a:r>
              <a:rPr lang="en-GB" sz="1600" dirty="0">
                <a:latin typeface="Tahoma" panose="020B0604030504040204" pitchFamily="34" charset="0"/>
                <a:ea typeface="Tahoma" panose="020B0604030504040204" pitchFamily="34" charset="0"/>
                <a:cs typeface="Tahoma" panose="020B0604030504040204" pitchFamily="34" charset="0"/>
              </a:rPr>
              <a:t>	Questionnaire , Interview </a:t>
            </a:r>
            <a:br>
              <a:rPr lang="en-GB" sz="1600" dirty="0">
                <a:latin typeface="Tahoma" panose="020B0604030504040204" pitchFamily="34" charset="0"/>
                <a:ea typeface="Tahoma" panose="020B0604030504040204" pitchFamily="34" charset="0"/>
                <a:cs typeface="Tahoma" panose="020B0604030504040204" pitchFamily="34" charset="0"/>
              </a:rPr>
            </a:br>
            <a:r>
              <a:rPr lang="en-GB" sz="1600" b="1" kern="0" dirty="0">
                <a:latin typeface="Tahoma" panose="020B0604030504040204" pitchFamily="34" charset="0"/>
                <a:ea typeface="Tahoma" panose="020B0604030504040204" pitchFamily="34" charset="0"/>
                <a:cs typeface="Tahoma" panose="020B0604030504040204" pitchFamily="34" charset="0"/>
              </a:rPr>
              <a:t>Samples</a:t>
            </a:r>
          </a:p>
          <a:p>
            <a:pPr marL="0" indent="0" algn="l">
              <a:buNone/>
            </a:pPr>
            <a:r>
              <a:rPr lang="en-GB" sz="1600" dirty="0">
                <a:effectLst/>
                <a:latin typeface="Tahoma" panose="020B0604030504040204" pitchFamily="34" charset="0"/>
                <a:ea typeface="Tahoma" panose="020B0604030504040204" pitchFamily="34" charset="0"/>
                <a:cs typeface="Tahoma" panose="020B0604030504040204" pitchFamily="34" charset="0"/>
              </a:rPr>
              <a:t>	IT personnel, teachers, etc</a:t>
            </a:r>
            <a:endParaRPr lang="en-GB" sz="1600" b="1" dirty="0">
              <a:latin typeface="Tahoma" panose="020B0604030504040204" pitchFamily="34" charset="0"/>
              <a:ea typeface="Tahoma" panose="020B0604030504040204" pitchFamily="34" charset="0"/>
              <a:cs typeface="Tahoma" panose="020B0604030504040204" pitchFamily="34" charset="0"/>
            </a:endParaRPr>
          </a:p>
          <a:p>
            <a:pPr marL="0" indent="0" algn="l">
              <a:buNone/>
            </a:pPr>
            <a:r>
              <a:rPr lang="en-GB" sz="1600" b="1" kern="0" dirty="0">
                <a:effectLst/>
                <a:latin typeface="Tahoma" panose="020B0604030504040204" pitchFamily="34" charset="0"/>
                <a:ea typeface="Tahoma" panose="020B0604030504040204" pitchFamily="34" charset="0"/>
                <a:cs typeface="Tahoma" panose="020B0604030504040204" pitchFamily="34" charset="0"/>
              </a:rPr>
              <a:t>Scales</a:t>
            </a:r>
            <a:br>
              <a:rPr lang="en-GB" sz="1600" kern="0" dirty="0">
                <a:latin typeface="Tahoma" panose="020B0604030504040204" pitchFamily="34" charset="0"/>
                <a:ea typeface="Tahoma" panose="020B0604030504040204" pitchFamily="34" charset="0"/>
                <a:cs typeface="Tahoma" panose="020B0604030504040204" pitchFamily="34" charset="0"/>
              </a:rPr>
            </a:br>
            <a:r>
              <a:rPr lang="en-GB" sz="1600" kern="0" dirty="0">
                <a:latin typeface="Tahoma" panose="020B0604030504040204" pitchFamily="34" charset="0"/>
                <a:ea typeface="Tahoma" panose="020B0604030504040204" pitchFamily="34" charset="0"/>
                <a:cs typeface="Tahoma" panose="020B0604030504040204" pitchFamily="34" charset="0"/>
              </a:rPr>
              <a:t>	</a:t>
            </a:r>
            <a:r>
              <a:rPr lang="en-GB" sz="1600" b="1" kern="0" dirty="0" err="1">
                <a:latin typeface="Tahoma" panose="020B0604030504040204" pitchFamily="34" charset="0"/>
                <a:ea typeface="Tahoma" panose="020B0604030504040204" pitchFamily="34" charset="0"/>
                <a:cs typeface="Tahoma" panose="020B0604030504040204" pitchFamily="34" charset="0"/>
              </a:rPr>
              <a:t>Swailes’s</a:t>
            </a:r>
            <a:r>
              <a:rPr lang="en-GB" sz="1600" b="1" kern="0" dirty="0">
                <a:latin typeface="Tahoma" panose="020B0604030504040204" pitchFamily="34" charset="0"/>
                <a:ea typeface="Tahoma" panose="020B0604030504040204" pitchFamily="34" charset="0"/>
                <a:cs typeface="Tahoma" panose="020B0604030504040204" pitchFamily="34" charset="0"/>
              </a:rPr>
              <a:t> (2003) Professionalism-24 items</a:t>
            </a:r>
            <a:br>
              <a:rPr lang="en-GB" sz="1600" b="1" kern="0" dirty="0">
                <a:latin typeface="Tahoma" panose="020B0604030504040204" pitchFamily="34" charset="0"/>
                <a:ea typeface="Tahoma" panose="020B0604030504040204" pitchFamily="34" charset="0"/>
                <a:cs typeface="Tahoma" panose="020B0604030504040204" pitchFamily="34" charset="0"/>
              </a:rPr>
            </a:br>
            <a:r>
              <a:rPr lang="en-GB" sz="1600" b="1" kern="0" dirty="0">
                <a:latin typeface="Tahoma" panose="020B0604030504040204" pitchFamily="34" charset="0"/>
                <a:ea typeface="Tahoma" panose="020B0604030504040204" pitchFamily="34" charset="0"/>
                <a:cs typeface="Tahoma" panose="020B060403050404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Tahoma" panose="020B0604030504040204" pitchFamily="34" charset="0"/>
                <a:ea typeface="Tahoma" panose="020B0604030504040204" pitchFamily="34" charset="0"/>
                <a:cs typeface="Tahoma" panose="020B0604030504040204" pitchFamily="34" charset="0"/>
              </a:rPr>
              <a:t>	</a:t>
            </a:r>
            <a:r>
              <a:rPr lang="en-GB" sz="1600" i="1" kern="0" dirty="0">
                <a:effectLst/>
                <a:latin typeface="Tahoma" panose="020B0604030504040204" pitchFamily="34" charset="0"/>
                <a:ea typeface="Tahoma" panose="020B0604030504040204" pitchFamily="34" charset="0"/>
                <a:cs typeface="Tahoma" panose="020B0604030504040204" pitchFamily="34" charset="0"/>
              </a:rPr>
              <a:t>I think that my profession, more than any other, is essential for society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600" i="1" kern="0" dirty="0">
                <a:effectLst/>
                <a:latin typeface="Tahoma" panose="020B0604030504040204" pitchFamily="34" charset="0"/>
                <a:ea typeface="Tahoma" panose="020B0604030504040204" pitchFamily="34" charset="0"/>
                <a:cs typeface="Tahoma" panose="020B0604030504040204" pitchFamily="34" charset="0"/>
              </a:rPr>
              <a:t>	I am my own boss in almost every work-related situation</a:t>
            </a:r>
          </a:p>
          <a:p>
            <a:pPr marL="0" indent="0" algn="l">
              <a:buNone/>
            </a:pPr>
            <a:br>
              <a:rPr lang="en-GB" sz="1600" kern="0" dirty="0">
                <a:effectLst/>
                <a:latin typeface="Tahoma" panose="020B0604030504040204" pitchFamily="34" charset="0"/>
                <a:ea typeface="Tahoma" panose="020B0604030504040204" pitchFamily="34" charset="0"/>
                <a:cs typeface="Tahoma" panose="020B0604030504040204" pitchFamily="34" charset="0"/>
              </a:rPr>
            </a:br>
            <a:r>
              <a:rPr lang="en-GB" sz="1600" kern="0" dirty="0">
                <a:effectLst/>
                <a:latin typeface="Tahoma" panose="020B0604030504040204" pitchFamily="34" charset="0"/>
                <a:ea typeface="Tahoma" panose="020B0604030504040204" pitchFamily="34" charset="0"/>
                <a:cs typeface="Tahoma" panose="020B0604030504040204" pitchFamily="34" charset="0"/>
              </a:rPr>
              <a:t>	</a:t>
            </a:r>
            <a:r>
              <a:rPr lang="en-GB" sz="1600" b="1" kern="0" dirty="0">
                <a:effectLst/>
                <a:latin typeface="Tahoma" panose="020B0604030504040204" pitchFamily="34" charset="0"/>
                <a:ea typeface="Tahoma" panose="020B0604030504040204" pitchFamily="34" charset="0"/>
                <a:cs typeface="Tahoma" panose="020B0604030504040204" pitchFamily="34" charset="0"/>
              </a:rPr>
              <a:t>Cooper et al.’s (2002) professional isolation </a:t>
            </a:r>
            <a:r>
              <a:rPr lang="en-GB" sz="1600" kern="0" dirty="0">
                <a:effectLst/>
                <a:latin typeface="Tahoma" panose="020B0604030504040204" pitchFamily="34" charset="0"/>
                <a:ea typeface="Tahoma" panose="020B0604030504040204" pitchFamily="34" charset="0"/>
                <a:cs typeface="Tahoma" panose="020B0604030504040204" pitchFamily="34" charset="0"/>
              </a:rPr>
              <a:t>-</a:t>
            </a:r>
            <a:r>
              <a:rPr lang="en-GB" sz="1600" b="1" kern="0" dirty="0">
                <a:effectLst/>
                <a:latin typeface="Tahoma" panose="020B0604030504040204" pitchFamily="34" charset="0"/>
                <a:ea typeface="Tahoma" panose="020B0604030504040204" pitchFamily="34" charset="0"/>
                <a:cs typeface="Tahoma" panose="020B0604030504040204" pitchFamily="34" charset="0"/>
              </a:rPr>
              <a:t>7 items </a:t>
            </a:r>
            <a:br>
              <a:rPr lang="en-GB" sz="1600" b="1" kern="0" dirty="0">
                <a:effectLst/>
                <a:latin typeface="Tahoma" panose="020B0604030504040204" pitchFamily="34" charset="0"/>
                <a:ea typeface="Tahoma" panose="020B0604030504040204" pitchFamily="34" charset="0"/>
                <a:cs typeface="Tahoma" panose="020B0604030504040204" pitchFamily="34" charset="0"/>
              </a:rPr>
            </a:br>
            <a:r>
              <a:rPr lang="en-GB" sz="1600" b="1" kern="0" dirty="0">
                <a:effectLst/>
                <a:latin typeface="Tahoma" panose="020B0604030504040204" pitchFamily="34" charset="0"/>
                <a:ea typeface="Tahoma" panose="020B0604030504040204" pitchFamily="34" charset="0"/>
                <a:cs typeface="Tahoma" panose="020B0604030504040204" pitchFamily="34" charset="0"/>
              </a:rPr>
              <a:t>	</a:t>
            </a:r>
            <a:r>
              <a:rPr lang="da-DK"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(Hu et al., 2022; Spilker et al., 2021)</a:t>
            </a:r>
            <a:endParaRPr lang="en-GB" sz="1600" b="1" kern="0" dirty="0">
              <a:effectLst/>
              <a:latin typeface="Tahoma" panose="020B0604030504040204" pitchFamily="34" charset="0"/>
              <a:ea typeface="Tahoma" panose="020B0604030504040204" pitchFamily="34" charset="0"/>
              <a:cs typeface="Tahoma" panose="020B0604030504040204" pitchFamily="34" charset="0"/>
            </a:endParaRPr>
          </a:p>
          <a:p>
            <a:pPr marL="0" indent="0" algn="l">
              <a:buNone/>
            </a:pPr>
            <a:r>
              <a:rPr lang="en-GB" sz="1600" dirty="0">
                <a:solidFill>
                  <a:srgbClr val="333333"/>
                </a:solidFill>
                <a:effectLst/>
                <a:latin typeface="Tahoma" panose="020B0604030504040204" pitchFamily="34" charset="0"/>
                <a:ea typeface="Tahoma" panose="020B0604030504040204" pitchFamily="34" charset="0"/>
                <a:cs typeface="Tahoma" panose="020B0604030504040204" pitchFamily="34" charset="0"/>
              </a:rPr>
              <a:t>	</a:t>
            </a:r>
            <a:r>
              <a:rPr lang="en-GB" sz="1600" i="1" dirty="0">
                <a:solidFill>
                  <a:srgbClr val="333333"/>
                </a:solidFill>
                <a:effectLst/>
                <a:latin typeface="Tahoma" panose="020B0604030504040204" pitchFamily="34" charset="0"/>
                <a:ea typeface="Tahoma" panose="020B0604030504040204" pitchFamily="34" charset="0"/>
                <a:cs typeface="Tahoma" panose="020B0604030504040204" pitchFamily="34" charset="0"/>
              </a:rPr>
              <a:t>I feel left out of activities and meetings that could enhance my career</a:t>
            </a:r>
            <a:br>
              <a:rPr lang="en-GB" sz="1600" i="1" dirty="0">
                <a:solidFill>
                  <a:srgbClr val="333333"/>
                </a:solidFill>
                <a:effectLst/>
                <a:latin typeface="Tahoma" panose="020B0604030504040204" pitchFamily="34" charset="0"/>
                <a:ea typeface="Tahoma" panose="020B0604030504040204" pitchFamily="34" charset="0"/>
                <a:cs typeface="Tahoma" panose="020B0604030504040204" pitchFamily="34" charset="0"/>
              </a:rPr>
            </a:br>
            <a:r>
              <a:rPr lang="en-GB" sz="1600" i="1" dirty="0">
                <a:solidFill>
                  <a:srgbClr val="333333"/>
                </a:solidFill>
                <a:effectLst/>
                <a:latin typeface="Tahoma" panose="020B0604030504040204" pitchFamily="34" charset="0"/>
                <a:ea typeface="Tahoma" panose="020B0604030504040204" pitchFamily="34" charset="0"/>
                <a:cs typeface="Tahoma" panose="020B0604030504040204" pitchFamily="34" charset="0"/>
              </a:rPr>
              <a:t>	</a:t>
            </a:r>
            <a:r>
              <a:rPr lang="en-GB"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I miss informal interaction with others</a:t>
            </a:r>
            <a:endParaRPr lang="en-GB" sz="1600" i="1" kern="0" dirty="0">
              <a:effectLst/>
              <a:latin typeface="Tahoma" panose="020B0604030504040204" pitchFamily="34" charset="0"/>
              <a:ea typeface="Tahoma" panose="020B0604030504040204" pitchFamily="34" charset="0"/>
              <a:cs typeface="Tahoma" panose="020B0604030504040204" pitchFamily="34" charset="0"/>
            </a:endParaRPr>
          </a:p>
          <a:p>
            <a:pPr marL="0" indent="0" algn="l">
              <a:buNone/>
            </a:pPr>
            <a:br>
              <a:rPr lang="en-GB" sz="1600" b="1" kern="0" dirty="0">
                <a:latin typeface="Tahoma" panose="020B0604030504040204" pitchFamily="34" charset="0"/>
                <a:ea typeface="Tahoma" panose="020B0604030504040204" pitchFamily="34" charset="0"/>
                <a:cs typeface="Tahoma" panose="020B0604030504040204" pitchFamily="34" charset="0"/>
              </a:rPr>
            </a:br>
            <a:r>
              <a:rPr lang="en-GB" sz="1600" b="1" kern="0" dirty="0">
                <a:latin typeface="Tahoma" panose="020B0604030504040204" pitchFamily="34" charset="0"/>
                <a:ea typeface="Tahoma" panose="020B0604030504040204" pitchFamily="34" charset="0"/>
                <a:cs typeface="Tahoma" panose="020B0604030504040204" pitchFamily="34" charset="0"/>
              </a:rPr>
              <a:t>	</a:t>
            </a:r>
            <a:r>
              <a:rPr lang="en-GB" sz="1600" b="1" kern="0" dirty="0">
                <a:effectLst/>
                <a:latin typeface="Tahoma" panose="020B0604030504040204" pitchFamily="34" charset="0"/>
                <a:ea typeface="Tahoma" panose="020B0604030504040204" pitchFamily="34" charset="0"/>
                <a:cs typeface="Tahoma" panose="020B0604030504040204" pitchFamily="34" charset="0"/>
              </a:rPr>
              <a:t>Hill et al.’s (2001) FWA-4 items</a:t>
            </a:r>
          </a:p>
          <a:p>
            <a:pPr marL="0" indent="0" algn="l">
              <a:buNone/>
            </a:pPr>
            <a:r>
              <a:rPr lang="en-GB"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GB" sz="1600" b="0" i="1" dirty="0">
                <a:solidFill>
                  <a:srgbClr val="000000"/>
                </a:solidFill>
                <a:effectLst/>
                <a:latin typeface="Tahoma" panose="020B0604030504040204" pitchFamily="34" charset="0"/>
                <a:ea typeface="Tahoma" panose="020B0604030504040204" pitchFamily="34" charset="0"/>
                <a:cs typeface="Tahoma" panose="020B0604030504040204" pitchFamily="34" charset="0"/>
              </a:rPr>
              <a:t>I have flexibility in selecting the location of where my work is performed</a:t>
            </a:r>
            <a:r>
              <a:rPr lang="en-GB"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br>
              <a:rPr lang="en-GB" sz="1600" kern="0" dirty="0">
                <a:effectLst/>
                <a:latin typeface="Tahoma" panose="020B0604030504040204" pitchFamily="34" charset="0"/>
                <a:ea typeface="Tahoma" panose="020B0604030504040204" pitchFamily="34" charset="0"/>
                <a:cs typeface="Tahoma" panose="020B0604030504040204" pitchFamily="34" charset="0"/>
              </a:rPr>
            </a:br>
            <a:br>
              <a:rPr lang="en-GB" sz="1600" kern="0" dirty="0">
                <a:latin typeface="Tahoma" panose="020B0604030504040204" pitchFamily="34" charset="0"/>
                <a:ea typeface="Tahoma" panose="020B0604030504040204" pitchFamily="34" charset="0"/>
                <a:cs typeface="Tahoma" panose="020B0604030504040204" pitchFamily="34" charset="0"/>
              </a:rPr>
            </a:br>
            <a:br>
              <a:rPr lang="en-GB" sz="1600" kern="0" dirty="0">
                <a:latin typeface="Tahoma" panose="020B0604030504040204" pitchFamily="34" charset="0"/>
                <a:ea typeface="Tahoma" panose="020B0604030504040204" pitchFamily="34" charset="0"/>
                <a:cs typeface="Tahoma" panose="020B0604030504040204" pitchFamily="34" charset="0"/>
              </a:rPr>
            </a:br>
            <a:endParaRPr lang="en-GB" sz="1600" dirty="0">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C9B06C75-738E-C1B2-2976-4E784053E977}"/>
              </a:ext>
            </a:extLst>
          </p:cNvPr>
          <p:cNvSpPr>
            <a:spLocks noGrp="1"/>
          </p:cNvSpPr>
          <p:nvPr>
            <p:ph type="title"/>
          </p:nvPr>
        </p:nvSpPr>
        <p:spPr/>
        <p:txBody>
          <a:bodyPr>
            <a:normAutofit fontScale="90000"/>
          </a:bodyPr>
          <a:lstStyle/>
          <a:p>
            <a:pPr algn="ctr"/>
            <a:r>
              <a:rPr lang="en-GB" dirty="0"/>
              <a:t> </a:t>
            </a:r>
            <a:br>
              <a:rPr lang="en-GB" dirty="0"/>
            </a:br>
            <a:r>
              <a:rPr lang="en-GB" sz="4000" dirty="0">
                <a:latin typeface="Tahoma" panose="020B0604030504040204" pitchFamily="34" charset="0"/>
                <a:ea typeface="Tahoma" panose="020B0604030504040204" pitchFamily="34" charset="0"/>
                <a:cs typeface="Tahoma" panose="020B0604030504040204" pitchFamily="34" charset="0"/>
              </a:rPr>
              <a:t>How-Methodology</a:t>
            </a:r>
            <a:br>
              <a:rPr lang="en-GB" sz="2700" dirty="0"/>
            </a:br>
            <a:endParaRPr lang="en-GB" sz="2700" dirty="0"/>
          </a:p>
        </p:txBody>
      </p:sp>
      <p:pic>
        <p:nvPicPr>
          <p:cNvPr id="5" name="Picture 4">
            <a:extLst>
              <a:ext uri="{FF2B5EF4-FFF2-40B4-BE49-F238E27FC236}">
                <a16:creationId xmlns:a16="http://schemas.microsoft.com/office/drawing/2014/main" id="{6003DB55-AE87-29DD-EB4B-5FCA91BDF77F}"/>
              </a:ext>
            </a:extLst>
          </p:cNvPr>
          <p:cNvPicPr>
            <a:picLocks noChangeAspect="1"/>
          </p:cNvPicPr>
          <p:nvPr/>
        </p:nvPicPr>
        <p:blipFill>
          <a:blip r:embed="Rfbec4c30a1d14f4c"/>
          <a:stretch>
            <a:fillRect/>
          </a:stretch>
        </p:blipFill>
        <p:spPr>
          <a:xfrm>
            <a:off x="6315487" y="1334204"/>
            <a:ext cx="5547841" cy="1463167"/>
          </a:xfrm>
          <a:prstGeom prst="rect">
            <a:avLst/>
          </a:prstGeom>
        </p:spPr>
      </p:pic>
      <p:sp>
        <p:nvSpPr>
          <p:cNvPr id="6" name="TextBox 5">
            <a:extLst>
              <a:ext uri="{FF2B5EF4-FFF2-40B4-BE49-F238E27FC236}">
                <a16:creationId xmlns:a16="http://schemas.microsoft.com/office/drawing/2014/main" id="{8A05DFEA-D950-9C88-D687-7D5F2D31AB45}"/>
              </a:ext>
            </a:extLst>
          </p:cNvPr>
          <p:cNvSpPr txBox="1"/>
          <p:nvPr/>
        </p:nvSpPr>
        <p:spPr>
          <a:xfrm>
            <a:off x="7032200" y="2598702"/>
            <a:ext cx="4461343"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Multi-group analysis based on Demographics e.g.  Gender, Marital status, caring responsibility, family composition, Career Tenure, and Age</a:t>
            </a:r>
            <a:endParaRPr kumimoji="0" lang="en-GB" sz="105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A78B63AB-E0F2-509D-677B-FBB9B1355505}"/>
              </a:ext>
            </a:extLst>
          </p:cNvPr>
          <p:cNvPicPr>
            <a:picLocks noChangeAspect="1"/>
          </p:cNvPicPr>
          <p:nvPr/>
        </p:nvPicPr>
        <p:blipFill>
          <a:blip r:embed="R24916522aa9a43f3"/>
          <a:stretch>
            <a:fillRect/>
          </a:stretch>
        </p:blipFill>
        <p:spPr>
          <a:xfrm>
            <a:off x="10431937" y="30009"/>
            <a:ext cx="1760063" cy="483582"/>
          </a:xfrm>
          <a:prstGeom prst="rect">
            <a:avLst/>
          </a:prstGeom>
        </p:spPr>
      </p:pic>
    </p:spTree>
    <p:extLst>
      <p:ext uri="{BB962C8B-B14F-4D97-AF65-F5344CB8AC3E}">
        <p14:creationId xmlns:p14="http://schemas.microsoft.com/office/powerpoint/2010/main" val="166805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665B87-BF32-13E5-2E1E-D7BFA54915D7}"/>
              </a:ext>
            </a:extLst>
          </p:cNvPr>
          <p:cNvSpPr>
            <a:spLocks noGrp="1"/>
          </p:cNvSpPr>
          <p:nvPr>
            <p:ph type="ctrTitle"/>
          </p:nvPr>
        </p:nvSpPr>
        <p:spPr>
          <a:xfrm>
            <a:off x="971600" y="548680"/>
            <a:ext cx="8172400" cy="2664296"/>
          </a:xfrm>
        </p:spPr>
        <p:txBody>
          <a:bodyPr>
            <a:normAutofit fontScale="90000"/>
          </a:bodyPr>
          <a:lstStyle/>
          <a:p>
            <a:pPr algn="just"/>
            <a:br>
              <a:rPr lang="fr-FR" sz="1650" b="1" dirty="0">
                <a:solidFill>
                  <a:schemeClr val="accent1">
                    <a:lumMod val="50000"/>
                  </a:schemeClr>
                </a:solidFill>
              </a:rPr>
            </a:br>
            <a:r>
              <a:rPr lang="fr-FR" sz="4000" dirty="0"/>
              <a:t>R</a:t>
            </a:r>
            <a:r>
              <a:rPr lang="fr-SN" sz="4000" dirty="0"/>
              <a:t>ôle du capital social sur la résilience des entrepreneurs dans la chaîne de valeur de la pêche artisanale au Sénégal durant la pandémie du covid-19</a:t>
            </a:r>
            <a:endParaRPr lang="fr-FR" sz="4000" dirty="0"/>
          </a:p>
        </p:txBody>
      </p:sp>
      <p:sp>
        <p:nvSpPr>
          <p:cNvPr id="11" name="ZoneTexte 10">
            <a:extLst>
              <a:ext uri="{FF2B5EF4-FFF2-40B4-BE49-F238E27FC236}">
                <a16:creationId xmlns:a16="http://schemas.microsoft.com/office/drawing/2014/main" id="{7732A6E7-545B-E0C9-6BA6-396490F10368}"/>
              </a:ext>
            </a:extLst>
          </p:cNvPr>
          <p:cNvSpPr txBox="1"/>
          <p:nvPr/>
        </p:nvSpPr>
        <p:spPr>
          <a:xfrm>
            <a:off x="993634" y="4293096"/>
            <a:ext cx="8100392" cy="2446824"/>
          </a:xfrm>
          <a:prstGeom prst="rect">
            <a:avLst/>
          </a:prstGeom>
          <a:noFill/>
        </p:spPr>
        <p:txBody>
          <a:bodyPr wrap="square">
            <a:spAutoFit/>
          </a:bodyPr>
          <a:lstStyle/>
          <a:p>
            <a:pPr algn="ctr"/>
            <a:r>
              <a:rPr lang="fr-FR" sz="2400" dirty="0"/>
              <a:t>Thierno Ndao GUEYE, Université Assane Seck de Ziguinchor</a:t>
            </a:r>
          </a:p>
          <a:p>
            <a:pPr algn="ctr"/>
            <a:r>
              <a:rPr lang="fr-FR" sz="2400" dirty="0"/>
              <a:t>Seydi Ababacar DIENG, LAREM – UCAD</a:t>
            </a:r>
          </a:p>
          <a:p>
            <a:pPr algn="ctr"/>
            <a:endParaRPr lang="fr-FR" sz="1800" b="1" dirty="0"/>
          </a:p>
          <a:p>
            <a:pPr algn="ctr"/>
            <a:endParaRPr lang="fr-FR" sz="1800" b="1" dirty="0"/>
          </a:p>
          <a:p>
            <a:pPr algn="ctr"/>
            <a:r>
              <a:rPr lang="fr-FR" sz="2300" b="1" i="0" u="none" strike="noStrike" baseline="0" dirty="0">
                <a:latin typeface="TimesNewRomanPS-BoldMT"/>
              </a:rPr>
              <a:t>Conférence de Clôture du Projet </a:t>
            </a:r>
            <a:r>
              <a:rPr lang="fr-FR" sz="2300" b="1" dirty="0">
                <a:latin typeface="TimesNewRomanPS-BoldMT"/>
              </a:rPr>
              <a:t>MANAGLOBAL</a:t>
            </a:r>
            <a:endParaRPr lang="fr-FR" sz="2300" b="1" i="0" u="none" strike="noStrike" baseline="0" dirty="0">
              <a:latin typeface="TimesNewRomanPS-BoldMT"/>
            </a:endParaRPr>
          </a:p>
          <a:p>
            <a:pPr algn="ctr"/>
            <a:r>
              <a:rPr lang="fr-FR" sz="2300" b="1" dirty="0">
                <a:latin typeface="TimesNewRomanPS-BoldMT"/>
              </a:rPr>
              <a:t>15-16 mai 2024, Université Rennes 2 </a:t>
            </a:r>
            <a:endParaRPr lang="en-US" sz="2300" b="1" dirty="0">
              <a:latin typeface="TimesNewRomanPS-BoldMT"/>
            </a:endParaRPr>
          </a:p>
          <a:p>
            <a:pPr algn="ctr"/>
            <a:endParaRPr lang="fr-FR" sz="2300" dirty="0"/>
          </a:p>
        </p:txBody>
      </p:sp>
    </p:spTree>
    <p:extLst>
      <p:ext uri="{BB962C8B-B14F-4D97-AF65-F5344CB8AC3E}">
        <p14:creationId xmlns:p14="http://schemas.microsoft.com/office/powerpoint/2010/main" val="276064512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93058" y="0"/>
            <a:ext cx="8150942" cy="692696"/>
          </a:xfrm>
        </p:spPr>
        <p:txBody>
          <a:bodyPr>
            <a:normAutofit fontScale="90000"/>
          </a:bodyPr>
          <a:lstStyle/>
          <a:p>
            <a:pPr algn="ctr"/>
            <a:r>
              <a:rPr lang="fr-FR" i="1" dirty="0">
                <a:effectLst/>
              </a:rPr>
              <a:t>Plan de la présentation</a:t>
            </a:r>
            <a:endParaRPr lang="fr-FR" dirty="0"/>
          </a:p>
        </p:txBody>
      </p:sp>
      <p:sp>
        <p:nvSpPr>
          <p:cNvPr id="3" name="Espace réservé du contenu 2"/>
          <p:cNvSpPr>
            <a:spLocks noGrp="1"/>
          </p:cNvSpPr>
          <p:nvPr>
            <p:ph idx="1"/>
          </p:nvPr>
        </p:nvSpPr>
        <p:spPr>
          <a:xfrm>
            <a:off x="993058" y="908720"/>
            <a:ext cx="8150942" cy="5949280"/>
          </a:xfrm>
        </p:spPr>
        <p:txBody>
          <a:bodyPr>
            <a:normAutofit/>
          </a:bodyPr>
          <a:lstStyle/>
          <a:p>
            <a:pPr marL="653796" indent="-571500">
              <a:buFont typeface="+mj-lt"/>
              <a:buAutoNum type="romanUcPeriod"/>
            </a:pPr>
            <a:r>
              <a:rPr lang="fr-FR" sz="3200" b="1" dirty="0">
                <a:latin typeface="+mj-lt"/>
              </a:rPr>
              <a:t>Intérêt de la recherche, question et objectifs</a:t>
            </a:r>
          </a:p>
          <a:p>
            <a:pPr marL="653796" indent="-571500">
              <a:buFont typeface="+mj-lt"/>
              <a:buAutoNum type="romanUcPeriod"/>
            </a:pPr>
            <a:r>
              <a:rPr lang="fr-FR" sz="3200" b="1" dirty="0">
                <a:latin typeface="+mj-lt"/>
              </a:rPr>
              <a:t>Hypothèses et méthodologie</a:t>
            </a:r>
          </a:p>
          <a:p>
            <a:pPr marL="653796" indent="-571500">
              <a:buFont typeface="+mj-lt"/>
              <a:buAutoNum type="romanUcPeriod"/>
            </a:pPr>
            <a:r>
              <a:rPr lang="fr-FR" sz="3200" b="1" dirty="0">
                <a:latin typeface="+mj-lt"/>
              </a:rPr>
              <a:t>Résultats </a:t>
            </a:r>
            <a:endParaRPr lang="fr-FR" b="1" dirty="0">
              <a:latin typeface="+mj-lt"/>
            </a:endParaRPr>
          </a:p>
          <a:p>
            <a:pPr marL="653796" indent="-571500">
              <a:buFont typeface="+mj-lt"/>
              <a:buAutoNum type="romanUcPeriod"/>
            </a:pPr>
            <a:r>
              <a:rPr lang="fr-FR" sz="3200" b="1" dirty="0">
                <a:latin typeface="+mj-lt"/>
              </a:rPr>
              <a:t>Préconisations</a:t>
            </a:r>
            <a:endParaRPr lang="fr-FR" b="1" dirty="0">
              <a:latin typeface="+mj-lt"/>
            </a:endParaRPr>
          </a:p>
          <a:p>
            <a:pPr marL="653796" indent="-571500">
              <a:buFont typeface="+mj-lt"/>
              <a:buAutoNum type="romanUcPeriod"/>
            </a:pPr>
            <a:r>
              <a:rPr lang="fr-FR" sz="3200" b="1" dirty="0">
                <a:latin typeface="+mj-lt"/>
              </a:rPr>
              <a:t>Limites de la recherche</a:t>
            </a:r>
          </a:p>
          <a:p>
            <a:pPr marL="82296" indent="0" algn="just">
              <a:buNone/>
            </a:pPr>
            <a:endParaRPr lang="fr-FR" sz="3600" b="1"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31676D6-28F3-3251-F1B2-5B9FB88EF421}"/>
              </a:ext>
            </a:extLst>
          </p:cNvPr>
          <p:cNvSpPr>
            <a:spLocks noGrp="1"/>
          </p:cNvSpPr>
          <p:nvPr>
            <p:ph type="title"/>
          </p:nvPr>
        </p:nvSpPr>
        <p:spPr>
          <a:xfrm>
            <a:off x="1043608" y="38100"/>
            <a:ext cx="7498080" cy="726604"/>
          </a:xfrm>
        </p:spPr>
        <p:txBody>
          <a:bodyPr>
            <a:normAutofit fontScale="90000"/>
          </a:bodyPr>
          <a:lstStyle/>
          <a:p>
            <a:r>
              <a:rPr lang="fr-FR" dirty="0"/>
              <a:t>Intérêt de notre étude</a:t>
            </a:r>
          </a:p>
        </p:txBody>
      </p:sp>
      <p:sp>
        <p:nvSpPr>
          <p:cNvPr id="3" name="Espace réservé du contenu 2">
            <a:extLst>
              <a:ext uri="{FF2B5EF4-FFF2-40B4-BE49-F238E27FC236}">
                <a16:creationId xmlns:a16="http://schemas.microsoft.com/office/drawing/2014/main" id="{A0CB0E9D-141B-776E-DD60-216F4FB25946}"/>
              </a:ext>
            </a:extLst>
          </p:cNvPr>
          <p:cNvSpPr>
            <a:spLocks noGrp="1"/>
          </p:cNvSpPr>
          <p:nvPr>
            <p:ph idx="1"/>
          </p:nvPr>
        </p:nvSpPr>
        <p:spPr>
          <a:xfrm>
            <a:off x="0" y="1052736"/>
            <a:ext cx="9144000" cy="5767164"/>
          </a:xfrm>
        </p:spPr>
        <p:txBody>
          <a:bodyPr>
            <a:normAutofit fontScale="92500" lnSpcReduction="20000"/>
          </a:bodyPr>
          <a:lstStyle/>
          <a:p>
            <a:pPr algn="just">
              <a:lnSpc>
                <a:spcPct val="100000"/>
              </a:lnSpc>
              <a:spcBef>
                <a:spcPts val="0"/>
              </a:spcBef>
              <a:buFont typeface="Wingdings" panose="05000000000000000000" pitchFamily="2" charset="2"/>
              <a:buChar char="q"/>
            </a:pPr>
            <a:r>
              <a:rPr lang="fr-FR" sz="2800" b="1" dirty="0">
                <a:solidFill>
                  <a:srgbClr val="0070C0"/>
                </a:solidFill>
                <a:latin typeface="+mj-lt"/>
              </a:rPr>
              <a:t>Enrichir un domaine de recherche très peu exploité</a:t>
            </a:r>
          </a:p>
          <a:p>
            <a:pPr lvl="1" algn="just">
              <a:lnSpc>
                <a:spcPct val="100000"/>
              </a:lnSpc>
              <a:spcBef>
                <a:spcPts val="0"/>
              </a:spcBef>
            </a:pPr>
            <a:r>
              <a:rPr lang="fr-FR" dirty="0">
                <a:latin typeface="+mj-lt"/>
              </a:rPr>
              <a:t>La revue de la littérature sur la résilience organisationnelle.</a:t>
            </a:r>
          </a:p>
          <a:p>
            <a:pPr lvl="1" algn="just">
              <a:lnSpc>
                <a:spcPct val="100000"/>
              </a:lnSpc>
              <a:spcBef>
                <a:spcPts val="0"/>
              </a:spcBef>
            </a:pPr>
            <a:endParaRPr lang="fr-FR" dirty="0">
              <a:latin typeface="+mj-lt"/>
            </a:endParaRPr>
          </a:p>
          <a:p>
            <a:pPr lvl="1" algn="just">
              <a:lnSpc>
                <a:spcPct val="100000"/>
              </a:lnSpc>
              <a:spcBef>
                <a:spcPts val="0"/>
              </a:spcBef>
            </a:pPr>
            <a:r>
              <a:rPr lang="fr-FR" dirty="0">
                <a:latin typeface="+mj-lt"/>
              </a:rPr>
              <a:t>Le rôle des ressources territoriales sur l’essor du capital social.</a:t>
            </a:r>
          </a:p>
          <a:p>
            <a:pPr marL="457200" lvl="1" indent="0" algn="just">
              <a:lnSpc>
                <a:spcPct val="100000"/>
              </a:lnSpc>
              <a:spcBef>
                <a:spcPts val="0"/>
              </a:spcBef>
              <a:buNone/>
            </a:pPr>
            <a:endParaRPr lang="fr-FR" dirty="0">
              <a:latin typeface="+mj-lt"/>
            </a:endParaRPr>
          </a:p>
          <a:p>
            <a:pPr lvl="1" algn="just">
              <a:spcBef>
                <a:spcPts val="0"/>
              </a:spcBef>
            </a:pPr>
            <a:r>
              <a:rPr lang="fr-FR" dirty="0">
                <a:latin typeface="+mj-lt"/>
              </a:rPr>
              <a:t>Le r</a:t>
            </a:r>
            <a:r>
              <a:rPr lang="fr-SN" dirty="0" err="1">
                <a:latin typeface="+mj-lt"/>
              </a:rPr>
              <a:t>ôle</a:t>
            </a:r>
            <a:r>
              <a:rPr lang="fr-SN" dirty="0">
                <a:latin typeface="+mj-lt"/>
              </a:rPr>
              <a:t> du capital social sur la résilience des entrepreneurs durant la pandémie du covid-19</a:t>
            </a:r>
          </a:p>
          <a:p>
            <a:pPr marL="457200" lvl="1" indent="0" algn="just">
              <a:lnSpc>
                <a:spcPct val="100000"/>
              </a:lnSpc>
              <a:spcBef>
                <a:spcPts val="0"/>
              </a:spcBef>
              <a:buNone/>
            </a:pPr>
            <a:endParaRPr lang="fr-FR" dirty="0">
              <a:latin typeface="+mj-lt"/>
            </a:endParaRPr>
          </a:p>
          <a:p>
            <a:pPr lvl="0" algn="just">
              <a:lnSpc>
                <a:spcPct val="100000"/>
              </a:lnSpc>
              <a:spcBef>
                <a:spcPts val="0"/>
              </a:spcBef>
              <a:buFont typeface="Wingdings" panose="05000000000000000000" pitchFamily="2" charset="2"/>
              <a:buChar char="q"/>
            </a:pPr>
            <a:r>
              <a:rPr lang="fr-FR" sz="2800" b="1" dirty="0">
                <a:solidFill>
                  <a:srgbClr val="0070C0"/>
                </a:solidFill>
                <a:latin typeface="+mj-lt"/>
              </a:rPr>
              <a:t>Résultats empiriques seront d’un grand intérêt managérial et de politique économique</a:t>
            </a:r>
          </a:p>
          <a:p>
            <a:pPr marL="82296" lvl="0" indent="0" algn="just">
              <a:lnSpc>
                <a:spcPct val="100000"/>
              </a:lnSpc>
              <a:spcBef>
                <a:spcPts val="0"/>
              </a:spcBef>
              <a:buNone/>
            </a:pPr>
            <a:endParaRPr lang="fr-FR" sz="2800" b="1" dirty="0">
              <a:solidFill>
                <a:srgbClr val="0070C0"/>
              </a:solidFill>
              <a:latin typeface="+mj-lt"/>
            </a:endParaRPr>
          </a:p>
          <a:p>
            <a:pPr lvl="1" algn="just">
              <a:lnSpc>
                <a:spcPct val="100000"/>
              </a:lnSpc>
              <a:spcBef>
                <a:spcPts val="0"/>
              </a:spcBef>
            </a:pPr>
            <a:r>
              <a:rPr lang="fr-FR" dirty="0">
                <a:solidFill>
                  <a:prstClr val="black"/>
                </a:solidFill>
                <a:latin typeface="+mj-lt"/>
              </a:rPr>
              <a:t>L'évaluation de la résilience organisationnelle peut devenir un outil d'aide à la décision important pour les PME du secteur de la pêche artisanale, les décideurs politiques et institutions financières.</a:t>
            </a:r>
          </a:p>
        </p:txBody>
      </p:sp>
    </p:spTree>
    <p:extLst>
      <p:ext uri="{BB962C8B-B14F-4D97-AF65-F5344CB8AC3E}">
        <p14:creationId xmlns:p14="http://schemas.microsoft.com/office/powerpoint/2010/main" val="249364245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ED9684-920E-4C1D-2D29-28B192C47197}"/>
              </a:ext>
            </a:extLst>
          </p:cNvPr>
          <p:cNvSpPr>
            <a:spLocks noGrp="1"/>
          </p:cNvSpPr>
          <p:nvPr>
            <p:ph type="title"/>
          </p:nvPr>
        </p:nvSpPr>
        <p:spPr>
          <a:xfrm>
            <a:off x="1029075" y="7260"/>
            <a:ext cx="8100392" cy="541420"/>
          </a:xfrm>
        </p:spPr>
        <p:txBody>
          <a:bodyPr>
            <a:normAutofit fontScale="90000"/>
          </a:bodyPr>
          <a:lstStyle/>
          <a:p>
            <a:r>
              <a:rPr lang="fr-FR" sz="3600" dirty="0"/>
              <a:t>Question de recherche 2/4</a:t>
            </a:r>
            <a:endParaRPr lang="en-US" sz="3600" dirty="0"/>
          </a:p>
        </p:txBody>
      </p:sp>
      <p:sp>
        <p:nvSpPr>
          <p:cNvPr id="3" name="Espace réservé du contenu 2">
            <a:extLst>
              <a:ext uri="{FF2B5EF4-FFF2-40B4-BE49-F238E27FC236}">
                <a16:creationId xmlns:a16="http://schemas.microsoft.com/office/drawing/2014/main" id="{4BB595B6-ED1B-EEE0-5243-76E2AAAB50E1}"/>
              </a:ext>
            </a:extLst>
          </p:cNvPr>
          <p:cNvSpPr>
            <a:spLocks noGrp="1"/>
          </p:cNvSpPr>
          <p:nvPr>
            <p:ph idx="1"/>
          </p:nvPr>
        </p:nvSpPr>
        <p:spPr>
          <a:xfrm>
            <a:off x="0" y="692696"/>
            <a:ext cx="9144000" cy="6336704"/>
          </a:xfrm>
        </p:spPr>
        <p:txBody>
          <a:bodyPr>
            <a:normAutofit/>
          </a:bodyPr>
          <a:lstStyle/>
          <a:p>
            <a:pPr marL="228600" indent="0" algn="just">
              <a:lnSpc>
                <a:spcPct val="110000"/>
              </a:lnSpc>
              <a:spcBef>
                <a:spcPts val="0"/>
              </a:spcBef>
              <a:spcAft>
                <a:spcPts val="600"/>
              </a:spcAft>
              <a:buNone/>
            </a:pPr>
            <a:r>
              <a:rPr lang="fr-FR" sz="2000" b="1" dirty="0">
                <a:effectLst/>
                <a:latin typeface="+mj-lt"/>
                <a:ea typeface="Times New Roman" panose="02020603050405020304" pitchFamily="18" charset="0"/>
                <a:cs typeface="Times New Roman" panose="02020603050405020304" pitchFamily="18" charset="0"/>
              </a:rPr>
              <a:t>Situation économique de la pêche artisanale au Sénégal</a:t>
            </a:r>
            <a:endParaRPr lang="en-US" sz="2000" b="1" dirty="0">
              <a:effectLst/>
              <a:latin typeface="+mj-lt"/>
              <a:ea typeface="Times New Roman" panose="02020603050405020304" pitchFamily="18" charset="0"/>
              <a:cs typeface="Times New Roman" panose="02020603050405020304" pitchFamily="18" charset="0"/>
            </a:endParaRPr>
          </a:p>
          <a:p>
            <a:pPr algn="just">
              <a:lnSpc>
                <a:spcPct val="110000"/>
              </a:lnSpc>
              <a:spcBef>
                <a:spcPts val="0"/>
              </a:spcBef>
              <a:spcAft>
                <a:spcPts val="600"/>
              </a:spcAft>
            </a:pPr>
            <a:r>
              <a:rPr lang="fr-FR" sz="2000" dirty="0">
                <a:effectLst/>
                <a:latin typeface="+mj-lt"/>
                <a:ea typeface="Calibri" panose="020F0502020204030204" pitchFamily="34" charset="0"/>
                <a:cs typeface="Times New Roman" panose="02020603050405020304" pitchFamily="18" charset="0"/>
              </a:rPr>
              <a:t>Richesse créée par l’activité de pêche maritime et de la transformation : 2,3% du PIB en 2019. Les exportations de produits halieutiques : 2,5% du PIB (ANSD, 2021)</a:t>
            </a:r>
          </a:p>
          <a:p>
            <a:pPr algn="just">
              <a:lnSpc>
                <a:spcPct val="110000"/>
              </a:lnSpc>
              <a:spcBef>
                <a:spcPts val="0"/>
              </a:spcBef>
              <a:spcAft>
                <a:spcPts val="600"/>
              </a:spcAft>
            </a:pPr>
            <a:endParaRPr lang="fr-FR" sz="2000" dirty="0">
              <a:effectLst/>
              <a:latin typeface="+mj-lt"/>
              <a:ea typeface="Calibri" panose="020F0502020204030204" pitchFamily="34" charset="0"/>
              <a:cs typeface="Times New Roman" panose="02020603050405020304" pitchFamily="18" charset="0"/>
            </a:endParaRPr>
          </a:p>
          <a:p>
            <a:pPr algn="just">
              <a:lnSpc>
                <a:spcPct val="110000"/>
              </a:lnSpc>
              <a:spcBef>
                <a:spcPts val="0"/>
              </a:spcBef>
              <a:spcAft>
                <a:spcPts val="600"/>
              </a:spcAft>
            </a:pPr>
            <a:endParaRPr lang="fr-FR" sz="2000" dirty="0">
              <a:effectLst/>
              <a:latin typeface="+mj-lt"/>
              <a:ea typeface="Calibri" panose="020F0502020204030204" pitchFamily="34" charset="0"/>
              <a:cs typeface="Times New Roman" panose="02020603050405020304" pitchFamily="18" charset="0"/>
            </a:endParaRPr>
          </a:p>
          <a:p>
            <a:pPr algn="just">
              <a:lnSpc>
                <a:spcPct val="110000"/>
              </a:lnSpc>
              <a:spcBef>
                <a:spcPts val="0"/>
              </a:spcBef>
              <a:spcAft>
                <a:spcPts val="600"/>
              </a:spcAft>
            </a:pPr>
            <a:endParaRPr lang="en-US" sz="2000" dirty="0">
              <a:effectLst/>
              <a:latin typeface="+mj-lt"/>
              <a:ea typeface="Calibri" panose="020F0502020204030204" pitchFamily="34" charset="0"/>
              <a:cs typeface="Times New Roman" panose="02020603050405020304" pitchFamily="18" charset="0"/>
            </a:endParaRPr>
          </a:p>
          <a:p>
            <a:pPr algn="just">
              <a:lnSpc>
                <a:spcPct val="110000"/>
              </a:lnSpc>
              <a:spcBef>
                <a:spcPts val="0"/>
              </a:spcBef>
              <a:spcAft>
                <a:spcPts val="600"/>
              </a:spcAft>
            </a:pPr>
            <a:endParaRPr lang="en-US" sz="2000" dirty="0">
              <a:effectLst/>
              <a:latin typeface="+mj-lt"/>
              <a:ea typeface="Calibri" panose="020F0502020204030204" pitchFamily="34" charset="0"/>
              <a:cs typeface="Times New Roman" panose="02020603050405020304" pitchFamily="18" charset="0"/>
            </a:endParaRPr>
          </a:p>
          <a:p>
            <a:pPr marL="82296" indent="0" algn="just">
              <a:lnSpc>
                <a:spcPct val="110000"/>
              </a:lnSpc>
              <a:spcBef>
                <a:spcPts val="0"/>
              </a:spcBef>
              <a:spcAft>
                <a:spcPts val="600"/>
              </a:spcAft>
              <a:buNone/>
            </a:pPr>
            <a:endParaRPr lang="fr-FR" sz="2000" dirty="0">
              <a:effectLst/>
              <a:latin typeface="+mj-lt"/>
              <a:ea typeface="Calibri" panose="020F0502020204030204" pitchFamily="34" charset="0"/>
              <a:cs typeface="Times New Roman" panose="02020603050405020304" pitchFamily="18" charset="0"/>
            </a:endParaRPr>
          </a:p>
          <a:p>
            <a:pPr marL="82296" indent="0" algn="just">
              <a:lnSpc>
                <a:spcPct val="110000"/>
              </a:lnSpc>
              <a:spcBef>
                <a:spcPts val="0"/>
              </a:spcBef>
              <a:spcAft>
                <a:spcPts val="600"/>
              </a:spcAft>
              <a:buNone/>
            </a:pPr>
            <a:endParaRPr lang="fr-FR" sz="2000" dirty="0">
              <a:effectLst/>
              <a:latin typeface="+mj-lt"/>
              <a:ea typeface="Calibri" panose="020F0502020204030204" pitchFamily="34" charset="0"/>
              <a:cs typeface="Times New Roman" panose="02020603050405020304" pitchFamily="18" charset="0"/>
            </a:endParaRPr>
          </a:p>
          <a:p>
            <a:pPr marL="82296" indent="0" algn="just">
              <a:lnSpc>
                <a:spcPct val="110000"/>
              </a:lnSpc>
              <a:spcBef>
                <a:spcPts val="0"/>
              </a:spcBef>
              <a:spcAft>
                <a:spcPts val="600"/>
              </a:spcAft>
              <a:buNone/>
            </a:pPr>
            <a:endParaRPr lang="fr-FR" sz="2000" dirty="0">
              <a:latin typeface="+mj-lt"/>
              <a:ea typeface="Calibri" panose="020F0502020204030204" pitchFamily="34" charset="0"/>
              <a:cs typeface="Times New Roman" panose="02020603050405020304" pitchFamily="18" charset="0"/>
            </a:endParaRPr>
          </a:p>
          <a:p>
            <a:pPr algn="just">
              <a:lnSpc>
                <a:spcPct val="110000"/>
              </a:lnSpc>
              <a:spcBef>
                <a:spcPts val="0"/>
              </a:spcBef>
              <a:spcAft>
                <a:spcPts val="600"/>
              </a:spcAft>
              <a:buFont typeface="Wingdings" pitchFamily="2" charset="2"/>
              <a:buChar char="§"/>
            </a:pPr>
            <a:r>
              <a:rPr lang="fr-FR" sz="2000" dirty="0">
                <a:effectLst/>
                <a:latin typeface="+mj-lt"/>
                <a:ea typeface="Calibri" panose="020F0502020204030204" pitchFamily="34" charset="0"/>
              </a:rPr>
              <a:t>Le secteur de la pêche artisanale regroupe plusieurs activités : la pêche comme activité sous-jacente et plusieurs activités connexes comme le mareyage, transformation, négoce, services, vente d’équipements. </a:t>
            </a:r>
          </a:p>
          <a:p>
            <a:pPr algn="just">
              <a:lnSpc>
                <a:spcPct val="110000"/>
              </a:lnSpc>
              <a:spcBef>
                <a:spcPts val="0"/>
              </a:spcBef>
              <a:spcAft>
                <a:spcPts val="600"/>
              </a:spcAft>
            </a:pPr>
            <a:r>
              <a:rPr lang="fr-FR" sz="2000" dirty="0">
                <a:effectLst/>
                <a:latin typeface="+mj-lt"/>
                <a:ea typeface="Calibri" panose="020F0502020204030204" pitchFamily="34" charset="0"/>
              </a:rPr>
              <a:t>Les pêcheurs artisanaux sont issus des communautés littorales qui ont un certain ancrage ethnique, familiale et traditionnel.</a:t>
            </a:r>
            <a:endParaRPr lang="en-US" sz="2000" dirty="0">
              <a:latin typeface="+mj-lt"/>
            </a:endParaRPr>
          </a:p>
        </p:txBody>
      </p:sp>
      <p:graphicFrame>
        <p:nvGraphicFramePr>
          <p:cNvPr id="4" name="Graphique 3">
            <a:extLst>
              <a:ext uri="{FF2B5EF4-FFF2-40B4-BE49-F238E27FC236}">
                <a16:creationId xmlns:a16="http://schemas.microsoft.com/office/drawing/2014/main" id="{0F94374A-1CE8-8C9A-F697-A56BD3289973}"/>
              </a:ext>
            </a:extLst>
          </p:cNvPr>
          <p:cNvGraphicFramePr/>
          <p:nvPr>
            <p:extLst>
              <p:ext uri="{D42A27DB-BD31-4B8C-83A1-F6EECF244321}">
                <p14:modId xmlns:p14="http://schemas.microsoft.com/office/powerpoint/2010/main" val="2983771064"/>
              </p:ext>
            </p:extLst>
          </p:nvPr>
        </p:nvGraphicFramePr>
        <p:xfrm>
          <a:off x="4751512" y="1916832"/>
          <a:ext cx="4377955" cy="2163095"/>
        </p:xfrm>
        <a:graphic>
          <a:graphicData uri="http://schemas.openxmlformats.org/drawingml/2006/chart">
            <c:chart xmlns:c="http://schemas.openxmlformats.org/drawingml/2006/chart" xmlns:r="http://schemas.openxmlformats.org/officeDocument/2006/relationships" r:id="R7b065a0655704767"/>
          </a:graphicData>
        </a:graphic>
      </p:graphicFrame>
      <p:graphicFrame>
        <p:nvGraphicFramePr>
          <p:cNvPr id="5" name="Graphique 4">
            <a:extLst>
              <a:ext uri="{FF2B5EF4-FFF2-40B4-BE49-F238E27FC236}">
                <a16:creationId xmlns:a16="http://schemas.microsoft.com/office/drawing/2014/main" id="{0C6FB317-F8CB-53CA-941A-AD3E3DDA3FF6}"/>
              </a:ext>
            </a:extLst>
          </p:cNvPr>
          <p:cNvGraphicFramePr/>
          <p:nvPr>
            <p:extLst>
              <p:ext uri="{D42A27DB-BD31-4B8C-83A1-F6EECF244321}">
                <p14:modId xmlns:p14="http://schemas.microsoft.com/office/powerpoint/2010/main" val="87011377"/>
              </p:ext>
            </p:extLst>
          </p:nvPr>
        </p:nvGraphicFramePr>
        <p:xfrm>
          <a:off x="14533" y="1916832"/>
          <a:ext cx="4557467" cy="2304256"/>
        </p:xfrm>
        <a:graphic>
          <a:graphicData uri="http://schemas.openxmlformats.org/drawingml/2006/chart">
            <c:chart xmlns:c="http://schemas.openxmlformats.org/drawingml/2006/chart" xmlns:r="http://schemas.openxmlformats.org/officeDocument/2006/relationships" r:id="R70f82ae6f79b49d6"/>
          </a:graphicData>
        </a:graphic>
      </p:graphicFrame>
    </p:spTree>
    <p:extLst>
      <p:ext uri="{BB962C8B-B14F-4D97-AF65-F5344CB8AC3E}">
        <p14:creationId xmlns:p14="http://schemas.microsoft.com/office/powerpoint/2010/main" val="153582359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33B0A0-7C2B-20A1-08CE-1CC35EB43705}"/>
              </a:ext>
            </a:extLst>
          </p:cNvPr>
          <p:cNvSpPr>
            <a:spLocks noGrp="1"/>
          </p:cNvSpPr>
          <p:nvPr>
            <p:ph type="title"/>
          </p:nvPr>
        </p:nvSpPr>
        <p:spPr>
          <a:xfrm>
            <a:off x="971600" y="0"/>
            <a:ext cx="8172400" cy="764704"/>
          </a:xfrm>
        </p:spPr>
        <p:txBody>
          <a:bodyPr>
            <a:normAutofit/>
          </a:bodyPr>
          <a:lstStyle/>
          <a:p>
            <a:r>
              <a:rPr lang="fr-FR" sz="3600" dirty="0"/>
              <a:t>Question de recherche 1/4</a:t>
            </a:r>
          </a:p>
        </p:txBody>
      </p:sp>
      <p:pic>
        <p:nvPicPr>
          <p:cNvPr id="5" name="Espace réservé du contenu 4">
            <a:extLst>
              <a:ext uri="{FF2B5EF4-FFF2-40B4-BE49-F238E27FC236}">
                <a16:creationId xmlns:a16="http://schemas.microsoft.com/office/drawing/2014/main" id="{6322E4D4-3D10-1EAC-730C-A2D4E6CBA44D}"/>
              </a:ext>
            </a:extLst>
          </p:cNvPr>
          <p:cNvPicPr>
            <a:picLocks noGrp="1" noChangeAspect="1"/>
          </p:cNvPicPr>
          <p:nvPr>
            <p:ph idx="1"/>
          </p:nvPr>
        </p:nvPicPr>
        <p:blipFill>
          <a:blip r:embed="R18f5d2cd5ea34435">
            <a:extLst>
              <a:ext uri="{28A0092B-C50C-407E-A947-70E740481C1C}">
                <a14:useLocalDpi xmlns:a14="http://schemas.microsoft.com/office/drawing/2010/main" val="0"/>
              </a:ext>
            </a:extLst>
          </a:blip>
          <a:stretch>
            <a:fillRect/>
          </a:stretch>
        </p:blipFill>
        <p:spPr>
          <a:xfrm>
            <a:off x="971600" y="1124744"/>
            <a:ext cx="8172400" cy="5733256"/>
          </a:xfrm>
        </p:spPr>
      </p:pic>
    </p:spTree>
    <p:extLst>
      <p:ext uri="{BB962C8B-B14F-4D97-AF65-F5344CB8AC3E}">
        <p14:creationId xmlns:p14="http://schemas.microsoft.com/office/powerpoint/2010/main" val="6334352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45B7A-15FD-19F3-4D0E-1ECDEF5DFC0E}"/>
              </a:ext>
            </a:extLst>
          </p:cNvPr>
          <p:cNvSpPr>
            <a:spLocks noGrp="1"/>
          </p:cNvSpPr>
          <p:nvPr>
            <p:ph type="title"/>
          </p:nvPr>
        </p:nvSpPr>
        <p:spPr>
          <a:xfrm>
            <a:off x="971600" y="0"/>
            <a:ext cx="8172400" cy="609600"/>
          </a:xfrm>
        </p:spPr>
        <p:txBody>
          <a:bodyPr>
            <a:normAutofit fontScale="90000"/>
          </a:bodyPr>
          <a:lstStyle/>
          <a:p>
            <a:r>
              <a:rPr lang="fr-FR" sz="4400" dirty="0"/>
              <a:t>Question de recherche 3/4</a:t>
            </a:r>
            <a:endParaRPr lang="fr-FR" dirty="0"/>
          </a:p>
        </p:txBody>
      </p:sp>
      <p:pic>
        <p:nvPicPr>
          <p:cNvPr id="8" name="Espace réservé du contenu 7">
            <a:extLst>
              <a:ext uri="{FF2B5EF4-FFF2-40B4-BE49-F238E27FC236}">
                <a16:creationId xmlns:a16="http://schemas.microsoft.com/office/drawing/2014/main" id="{0FA71D07-C166-7B58-AC9B-9CD3FC5918C1}"/>
              </a:ext>
            </a:extLst>
          </p:cNvPr>
          <p:cNvPicPr>
            <a:picLocks noGrp="1" noChangeAspect="1"/>
          </p:cNvPicPr>
          <p:nvPr>
            <p:ph idx="1"/>
          </p:nvPr>
        </p:nvPicPr>
        <p:blipFill>
          <a:blip r:embed="Ra2e430ab358944c1">
            <a:extLst>
              <a:ext uri="{28A0092B-C50C-407E-A947-70E740481C1C}">
                <a14:useLocalDpi xmlns:a14="http://schemas.microsoft.com/office/drawing/2010/main" val="0"/>
              </a:ext>
            </a:extLst>
          </a:blip>
          <a:stretch>
            <a:fillRect/>
          </a:stretch>
        </p:blipFill>
        <p:spPr bwMode="auto">
          <a:xfrm>
            <a:off x="971600" y="980728"/>
            <a:ext cx="8172400" cy="5877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69497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1"/>
            <a:ext cx="8172400" cy="620689"/>
          </a:xfrm>
        </p:spPr>
        <p:txBody>
          <a:bodyPr>
            <a:noAutofit/>
          </a:bodyPr>
          <a:lstStyle/>
          <a:p>
            <a:r>
              <a:rPr lang="fr-FR" sz="3600" dirty="0"/>
              <a:t>Question de recherche 4/4</a:t>
            </a:r>
          </a:p>
        </p:txBody>
      </p:sp>
      <p:sp>
        <p:nvSpPr>
          <p:cNvPr id="3" name="Espace réservé du contenu 2"/>
          <p:cNvSpPr>
            <a:spLocks noGrp="1"/>
          </p:cNvSpPr>
          <p:nvPr>
            <p:ph idx="1"/>
          </p:nvPr>
        </p:nvSpPr>
        <p:spPr>
          <a:xfrm>
            <a:off x="0" y="620688"/>
            <a:ext cx="9144000" cy="6237312"/>
          </a:xfrm>
        </p:spPr>
        <p:txBody>
          <a:bodyPr>
            <a:noAutofit/>
          </a:bodyPr>
          <a:lstStyle/>
          <a:p>
            <a:pPr marL="402336" lvl="1" indent="0" algn="just">
              <a:lnSpc>
                <a:spcPct val="90000"/>
              </a:lnSpc>
              <a:spcAft>
                <a:spcPts val="6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dirty="0"/>
              <a:t>Des travaux scientifiques sur les liens </a:t>
            </a:r>
            <a:r>
              <a:rPr lang="fr-FR" b="1" dirty="0"/>
              <a:t>capital social- résilience des entrepreneuriale</a:t>
            </a:r>
            <a:r>
              <a:rPr lang="fr-FR" dirty="0"/>
              <a:t> contexte d’incendies, tremblements de terre, tsunamis, etc. </a:t>
            </a:r>
          </a:p>
          <a:p>
            <a:pPr lvl="1" algn="just">
              <a:lnSpc>
                <a:spcPct val="9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fr-FR" dirty="0"/>
          </a:p>
          <a:p>
            <a:pPr marL="402336" lvl="1" indent="0" algn="just">
              <a:lnSpc>
                <a:spcPct val="90000"/>
              </a:lnSpc>
              <a:spcAft>
                <a:spcPts val="6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b="1" dirty="0"/>
              <a:t>Comment cette relation s’applique chez les entrepreneurs du secteur de la pêche artisanale maritime (pêcheurs, mareyeurs, transformateurs) durant la pandémie du Covid-19 ? </a:t>
            </a:r>
          </a:p>
          <a:p>
            <a:pPr marL="402336" lvl="1" indent="0">
              <a:lnSpc>
                <a:spcPct val="90000"/>
              </a:lnSpc>
              <a:spcAft>
                <a:spcPts val="6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fr-FR" b="1" dirty="0"/>
          </a:p>
          <a:p>
            <a:pPr lvl="1">
              <a:lnSpc>
                <a:spcPct val="90000"/>
              </a:lnSpc>
              <a:spcAft>
                <a:spcPts val="600"/>
              </a:spcAft>
              <a:buFont typeface="Arial" panose="020B0604020202020204" pitchFamily="34" charset="0"/>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dirty="0"/>
              <a:t>Quel est le rôle des ressources territoriales dans le développement du capital social de ces entrepreneurs ?</a:t>
            </a:r>
          </a:p>
          <a:p>
            <a:pPr lvl="1">
              <a:lnSpc>
                <a:spcPct val="90000"/>
              </a:lnSpc>
              <a:spcAft>
                <a:spcPts val="600"/>
              </a:spcAft>
              <a:buFont typeface="Arial" panose="020B0604020202020204" pitchFamily="34" charset="0"/>
              <a:buChar cha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dirty="0"/>
              <a:t>Comment le capital social a participé à renforcer la résilience de ces entrepreneurs durant cette crise ? </a:t>
            </a:r>
            <a:endParaRPr lang="en-US" dirty="0"/>
          </a:p>
        </p:txBody>
      </p:sp>
    </p:spTree>
    <p:extLst>
      <p:ext uri="{BB962C8B-B14F-4D97-AF65-F5344CB8AC3E}">
        <p14:creationId xmlns:p14="http://schemas.microsoft.com/office/powerpoint/2010/main" val="3610731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1"/>
            <a:ext cx="8172400" cy="548681"/>
          </a:xfrm>
        </p:spPr>
        <p:txBody>
          <a:bodyPr>
            <a:noAutofit/>
          </a:bodyPr>
          <a:lstStyle/>
          <a:p>
            <a:r>
              <a:rPr lang="fr-FR" sz="3600" dirty="0"/>
              <a:t>Objectifs</a:t>
            </a:r>
          </a:p>
        </p:txBody>
      </p:sp>
      <p:sp>
        <p:nvSpPr>
          <p:cNvPr id="3" name="Espace réservé du contenu 2"/>
          <p:cNvSpPr>
            <a:spLocks noGrp="1"/>
          </p:cNvSpPr>
          <p:nvPr>
            <p:ph idx="1"/>
          </p:nvPr>
        </p:nvSpPr>
        <p:spPr>
          <a:xfrm>
            <a:off x="971600" y="548680"/>
            <a:ext cx="8172400" cy="6309320"/>
          </a:xfrm>
        </p:spPr>
        <p:txBody>
          <a:bodyPr>
            <a:noAutofit/>
          </a:bodyPr>
          <a:lstStyle/>
          <a:p>
            <a:pPr>
              <a:lnSpc>
                <a:spcPct val="9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3000" b="1" dirty="0"/>
              <a:t>Objectif général </a:t>
            </a:r>
          </a:p>
          <a:p>
            <a:pPr lvl="1">
              <a:lnSpc>
                <a:spcPct val="9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2600" dirty="0"/>
              <a:t>Analyser la manière dont le capital social des entrepreneurs de la chaîne de valeur de la pêche artisanale maritime a influencé leur résilience entrepreneuriale durant la pandémie du Covid-19. </a:t>
            </a:r>
          </a:p>
          <a:p>
            <a:pPr>
              <a:lnSpc>
                <a:spcPct val="9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3000" b="1" dirty="0"/>
              <a:t>Objectifs spécifiques</a:t>
            </a:r>
          </a:p>
          <a:p>
            <a:pPr lvl="1">
              <a:lnSpc>
                <a:spcPct val="9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2600" dirty="0"/>
              <a:t>Analyser l’effet des ressources territoriales sur l’essor du capital social des entrepreneurs durant la crise du Covid-19. </a:t>
            </a:r>
          </a:p>
          <a:p>
            <a:pPr lvl="1">
              <a:lnSpc>
                <a:spcPct val="9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2600" dirty="0"/>
              <a:t>Analyser l’effet du capital social des sur la résilience entrepreneuriale des acteurs de la pêche.</a:t>
            </a:r>
          </a:p>
          <a:p>
            <a:pPr lvl="1">
              <a:lnSpc>
                <a:spcPct val="9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sz="2600" dirty="0"/>
              <a:t>Apprécier l’effet de l’accès au crédit, aux Fonds publics de garantie et aux subventions sur la résilience entrepreneuriale des acteurs de la pêche.</a:t>
            </a:r>
          </a:p>
        </p:txBody>
      </p:sp>
    </p:spTree>
    <p:extLst>
      <p:ext uri="{BB962C8B-B14F-4D97-AF65-F5344CB8AC3E}">
        <p14:creationId xmlns:p14="http://schemas.microsoft.com/office/powerpoint/2010/main" val="33256568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1"/>
            <a:ext cx="8172400" cy="476673"/>
          </a:xfrm>
        </p:spPr>
        <p:txBody>
          <a:bodyPr>
            <a:noAutofit/>
          </a:bodyPr>
          <a:lstStyle/>
          <a:p>
            <a:r>
              <a:rPr lang="fr-FR" sz="3600" dirty="0"/>
              <a:t>Hypothèses</a:t>
            </a:r>
          </a:p>
        </p:txBody>
      </p:sp>
      <p:sp>
        <p:nvSpPr>
          <p:cNvPr id="3" name="Espace réservé du contenu 2"/>
          <p:cNvSpPr>
            <a:spLocks noGrp="1"/>
          </p:cNvSpPr>
          <p:nvPr>
            <p:ph idx="1"/>
          </p:nvPr>
        </p:nvSpPr>
        <p:spPr>
          <a:xfrm>
            <a:off x="539552" y="548680"/>
            <a:ext cx="8604448" cy="6309320"/>
          </a:xfrm>
        </p:spPr>
        <p:txBody>
          <a:bodyPr>
            <a:noAutofit/>
          </a:bodyPr>
          <a:lstStyle/>
          <a:p>
            <a:pPr lvl="1">
              <a:lnSpc>
                <a:spcPct val="9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fr-FR" b="1" dirty="0"/>
          </a:p>
          <a:p>
            <a:pPr lvl="1">
              <a:lnSpc>
                <a:spcPct val="9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b="1" dirty="0"/>
              <a:t>H1 : </a:t>
            </a:r>
            <a:r>
              <a:rPr lang="fr-FR" dirty="0"/>
              <a:t>Les ressources territoriales ont  une influence positive et significative sur l’essor de capital social des entreprises du secteur de la pêche artisanale durant la pandémie du Covid-19.</a:t>
            </a:r>
            <a:r>
              <a:rPr lang="fr-SN" dirty="0"/>
              <a:t> </a:t>
            </a:r>
          </a:p>
          <a:p>
            <a:pPr marL="402336" lvl="1" indent="0">
              <a:lnSpc>
                <a:spcPct val="90000"/>
              </a:lnSpc>
              <a:spcAft>
                <a:spcPts val="600"/>
              </a:spcAft>
              <a:buNone/>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fr-FR" dirty="0"/>
          </a:p>
          <a:p>
            <a:pPr lvl="1">
              <a:lnSpc>
                <a:spcPct val="9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b="1" dirty="0"/>
              <a:t>H2 : </a:t>
            </a:r>
            <a:r>
              <a:rPr lang="fr-FR" dirty="0"/>
              <a:t>Le capital social a un effet positif et significatif sur la résilience des entreprises du secteur de la pêche artisanale durant la pandémie du covid-19. </a:t>
            </a:r>
          </a:p>
          <a:p>
            <a:pPr lvl="1">
              <a:lnSpc>
                <a:spcPct val="9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endParaRPr lang="fr-FR" dirty="0"/>
          </a:p>
          <a:p>
            <a:pPr lvl="1">
              <a:lnSpc>
                <a:spcPct val="9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b="1" dirty="0"/>
              <a:t>H2a:</a:t>
            </a:r>
            <a:r>
              <a:rPr lang="fr-FR" dirty="0"/>
              <a:t> Le capital social de type </a:t>
            </a:r>
            <a:r>
              <a:rPr lang="fr-FR" i="1" dirty="0"/>
              <a:t>bonding</a:t>
            </a:r>
            <a:r>
              <a:rPr lang="fr-SN" dirty="0"/>
              <a:t> a un effet positif et significatif sur le résilience des entreprises.</a:t>
            </a:r>
          </a:p>
          <a:p>
            <a:pPr lvl="1">
              <a:lnSpc>
                <a:spcPct val="9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SN" b="1" dirty="0"/>
              <a:t>H2b: </a:t>
            </a:r>
            <a:r>
              <a:rPr lang="fr-SN" dirty="0"/>
              <a:t>Le capital social de type </a:t>
            </a:r>
            <a:r>
              <a:rPr lang="fr-SN" i="1" dirty="0" err="1"/>
              <a:t>linking</a:t>
            </a:r>
            <a:r>
              <a:rPr lang="fr-SN" dirty="0"/>
              <a:t> a un effet positif et significatif sur la résilience des entreprises.</a:t>
            </a:r>
            <a:endParaRPr lang="en-US" dirty="0"/>
          </a:p>
        </p:txBody>
      </p:sp>
    </p:spTree>
    <p:extLst>
      <p:ext uri="{BB962C8B-B14F-4D97-AF65-F5344CB8AC3E}">
        <p14:creationId xmlns:p14="http://schemas.microsoft.com/office/powerpoint/2010/main" val="203679637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1"/>
            <a:ext cx="8172400" cy="476673"/>
          </a:xfrm>
        </p:spPr>
        <p:txBody>
          <a:bodyPr>
            <a:noAutofit/>
          </a:bodyPr>
          <a:lstStyle/>
          <a:p>
            <a:r>
              <a:rPr lang="fr-FR" sz="3600" dirty="0"/>
              <a:t>Démarche méthodologique</a:t>
            </a:r>
          </a:p>
        </p:txBody>
      </p:sp>
      <p:sp>
        <p:nvSpPr>
          <p:cNvPr id="3" name="Espace réservé du contenu 2"/>
          <p:cNvSpPr>
            <a:spLocks noGrp="1"/>
          </p:cNvSpPr>
          <p:nvPr>
            <p:ph idx="1"/>
          </p:nvPr>
        </p:nvSpPr>
        <p:spPr>
          <a:xfrm>
            <a:off x="0" y="764704"/>
            <a:ext cx="9144000" cy="6093296"/>
          </a:xfrm>
        </p:spPr>
        <p:txBody>
          <a:bodyPr>
            <a:noAutofit/>
          </a:bodyPr>
          <a:lstStyle/>
          <a:p>
            <a:pPr lvl="1">
              <a:lnSpc>
                <a:spcPct val="9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dirty="0"/>
              <a:t>Enquête par questionnaire : menée dans la région de Dakar, Thiès et Ziguinchor, précisément aux centres de pêche de Saint-Louis, </a:t>
            </a:r>
            <a:r>
              <a:rPr lang="fr-FR" dirty="0" err="1"/>
              <a:t>Cayar</a:t>
            </a:r>
            <a:r>
              <a:rPr lang="fr-FR" dirty="0"/>
              <a:t>, Mbour, Rufisque, </a:t>
            </a:r>
            <a:r>
              <a:rPr lang="fr-FR" dirty="0" err="1"/>
              <a:t>Kafountine</a:t>
            </a:r>
            <a:r>
              <a:rPr lang="fr-FR" dirty="0"/>
              <a:t> et Cap </a:t>
            </a:r>
            <a:r>
              <a:rPr lang="fr-FR" dirty="0" err="1"/>
              <a:t>Skiring</a:t>
            </a:r>
            <a:r>
              <a:rPr lang="fr-FR" dirty="0"/>
              <a:t>. </a:t>
            </a:r>
          </a:p>
          <a:p>
            <a:pPr lvl="1">
              <a:lnSpc>
                <a:spcPct val="9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dirty="0"/>
              <a:t>Etude pilote sur l’instrument d’enquête utilisé auprès des 20 premiers répondants afin de s’assurer de la validité apparente et du contenu. </a:t>
            </a:r>
            <a:endParaRPr lang="en-US" dirty="0"/>
          </a:p>
          <a:p>
            <a:pPr lvl="1">
              <a:lnSpc>
                <a:spcPct val="9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dirty="0"/>
              <a:t>Sur 150 pécheurs artisanaux, mareyeurs et transformateurs de produits halieutiques ayant un registre de commerce contactés, 101 ont réellement répondu au questionnaire, soit un taux de réponse de 67,33%. </a:t>
            </a:r>
          </a:p>
          <a:p>
            <a:pPr lvl="1">
              <a:lnSpc>
                <a:spcPct val="90000"/>
              </a:lnSpc>
              <a:spcAft>
                <a:spcPts val="6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fr-FR" dirty="0"/>
              <a:t>Utilisation d’un modèle de régression multivariée</a:t>
            </a:r>
          </a:p>
        </p:txBody>
      </p:sp>
    </p:spTree>
    <p:extLst>
      <p:ext uri="{BB962C8B-B14F-4D97-AF65-F5344CB8AC3E}">
        <p14:creationId xmlns:p14="http://schemas.microsoft.com/office/powerpoint/2010/main" val="19996233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E83920-5051-9295-101F-3366D151897E}"/>
              </a:ext>
            </a:extLst>
          </p:cNvPr>
          <p:cNvSpPr>
            <a:spLocks noGrp="1"/>
          </p:cNvSpPr>
          <p:nvPr>
            <p:ph idx="1"/>
          </p:nvPr>
        </p:nvSpPr>
        <p:spPr>
          <a:xfrm>
            <a:off x="265176" y="1480572"/>
            <a:ext cx="7607808" cy="4911083"/>
          </a:xfrm>
        </p:spPr>
        <p:txBody>
          <a:bodyPr>
            <a:normAutofit fontScale="92500" lnSpcReduction="20000"/>
          </a:bodyPr>
          <a:lstStyle/>
          <a:p>
            <a:pPr marL="0" indent="0">
              <a:buNone/>
            </a:pPr>
            <a:endParaRPr lang="en-GB" sz="1700"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1700" b="1" dirty="0">
                <a:latin typeface="Tahoma" panose="020B0604030504040204" pitchFamily="34" charset="0"/>
                <a:ea typeface="Tahoma" panose="020B0604030504040204" pitchFamily="34" charset="0"/>
                <a:cs typeface="Tahoma" panose="020B0604030504040204" pitchFamily="34" charset="0"/>
              </a:rPr>
              <a:t>Intended (and possibly unintended) FWA consequences</a:t>
            </a:r>
            <a:br>
              <a:rPr lang="en-GB" sz="1700" b="1" dirty="0">
                <a:latin typeface="Tahoma" panose="020B0604030504040204" pitchFamily="34" charset="0"/>
                <a:ea typeface="Tahoma" panose="020B0604030504040204" pitchFamily="34" charset="0"/>
                <a:cs typeface="Tahoma" panose="020B0604030504040204" pitchFamily="34" charset="0"/>
              </a:rPr>
            </a:br>
            <a:br>
              <a:rPr lang="en-GB" sz="1700" b="1" dirty="0">
                <a:latin typeface="Tahoma" panose="020B0604030504040204" pitchFamily="34" charset="0"/>
                <a:ea typeface="Tahoma" panose="020B0604030504040204" pitchFamily="34" charset="0"/>
                <a:cs typeface="Tahoma" panose="020B0604030504040204" pitchFamily="34" charset="0"/>
              </a:rPr>
            </a:br>
            <a:r>
              <a:rPr lang="en-GB" sz="1700" b="1" dirty="0">
                <a:latin typeface="Tahoma" panose="020B0604030504040204" pitchFamily="34" charset="0"/>
                <a:ea typeface="Tahoma" panose="020B0604030504040204" pitchFamily="34" charset="0"/>
                <a:cs typeface="Tahoma" panose="020B0604030504040204" pitchFamily="34" charset="0"/>
              </a:rPr>
              <a:t>	</a:t>
            </a:r>
            <a:r>
              <a:rPr lang="en-GB" sz="1700" dirty="0">
                <a:latin typeface="Tahoma" panose="020B0604030504040204" pitchFamily="34" charset="0"/>
                <a:ea typeface="Tahoma" panose="020B0604030504040204" pitchFamily="34" charset="0"/>
                <a:cs typeface="Tahoma" panose="020B0604030504040204" pitchFamily="34" charset="0"/>
              </a:rPr>
              <a:t>Adopting organisations</a:t>
            </a:r>
            <a:br>
              <a:rPr lang="en-GB" sz="1700" dirty="0">
                <a:latin typeface="Tahoma" panose="020B0604030504040204" pitchFamily="34" charset="0"/>
                <a:ea typeface="Tahoma" panose="020B0604030504040204" pitchFamily="34" charset="0"/>
                <a:cs typeface="Tahoma" panose="020B0604030504040204" pitchFamily="34" charset="0"/>
              </a:rPr>
            </a:br>
            <a:r>
              <a:rPr lang="en-GB" sz="1700" dirty="0">
                <a:latin typeface="Tahoma" panose="020B0604030504040204" pitchFamily="34" charset="0"/>
                <a:ea typeface="Tahoma" panose="020B0604030504040204" pitchFamily="34" charset="0"/>
                <a:cs typeface="Tahoma" panose="020B0604030504040204" pitchFamily="34" charset="0"/>
              </a:rPr>
              <a:t>	Professionals</a:t>
            </a:r>
          </a:p>
          <a:p>
            <a:pPr marL="0" indent="0">
              <a:buNone/>
            </a:pPr>
            <a:r>
              <a:rPr lang="en-GB" sz="1700" b="1" dirty="0">
                <a:latin typeface="Tahoma" panose="020B0604030504040204" pitchFamily="34" charset="0"/>
                <a:ea typeface="Tahoma" panose="020B0604030504040204" pitchFamily="34" charset="0"/>
                <a:cs typeface="Tahoma" panose="020B0604030504040204" pitchFamily="34" charset="0"/>
              </a:rPr>
              <a:t>Comprehend Professionalism in the context of FWA</a:t>
            </a:r>
            <a:br>
              <a:rPr lang="en-GB" sz="1700" b="1" dirty="0">
                <a:latin typeface="Tahoma" panose="020B0604030504040204" pitchFamily="34" charset="0"/>
                <a:ea typeface="Tahoma" panose="020B0604030504040204" pitchFamily="34" charset="0"/>
                <a:cs typeface="Tahoma" panose="020B0604030504040204" pitchFamily="34" charset="0"/>
              </a:rPr>
            </a:br>
            <a:br>
              <a:rPr lang="en-GB" sz="1700" b="1" dirty="0">
                <a:latin typeface="Tahoma" panose="020B0604030504040204" pitchFamily="34" charset="0"/>
                <a:ea typeface="Tahoma" panose="020B0604030504040204" pitchFamily="34" charset="0"/>
                <a:cs typeface="Tahoma" panose="020B0604030504040204" pitchFamily="34" charset="0"/>
              </a:rPr>
            </a:br>
            <a:r>
              <a:rPr lang="en-GB" sz="1700" b="1" dirty="0">
                <a:latin typeface="Tahoma" panose="020B0604030504040204" pitchFamily="34" charset="0"/>
                <a:ea typeface="Tahoma" panose="020B0604030504040204" pitchFamily="34" charset="0"/>
                <a:cs typeface="Tahoma" panose="020B0604030504040204" pitchFamily="34" charset="0"/>
              </a:rPr>
              <a:t>	</a:t>
            </a:r>
            <a:r>
              <a:rPr lang="en-GB" sz="1700" dirty="0">
                <a:solidFill>
                  <a:srgbClr val="000000"/>
                </a:solidFill>
                <a:highlight>
                  <a:srgbClr val="FFFFFF"/>
                </a:highlight>
                <a:latin typeface="Tahoma" panose="020B0604030504040204" pitchFamily="34" charset="0"/>
                <a:ea typeface="Tahoma" panose="020B0604030504040204" pitchFamily="34" charset="0"/>
                <a:cs typeface="Tahoma" panose="020B0604030504040204" pitchFamily="34" charset="0"/>
              </a:rPr>
              <a:t>N</a:t>
            </a:r>
            <a:r>
              <a:rPr lang="en-GB" sz="1700"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avigating the changing work landscape </a:t>
            </a:r>
            <a:br>
              <a:rPr lang="en-GB" sz="1700" dirty="0">
                <a:solidFill>
                  <a:srgbClr val="000000"/>
                </a:solidFill>
                <a:highlight>
                  <a:srgbClr val="FFFFFF"/>
                </a:highlight>
                <a:latin typeface="Tahoma" panose="020B0604030504040204" pitchFamily="34" charset="0"/>
                <a:ea typeface="Tahoma" panose="020B0604030504040204" pitchFamily="34" charset="0"/>
                <a:cs typeface="Tahoma" panose="020B0604030504040204" pitchFamily="34" charset="0"/>
              </a:rPr>
            </a:br>
            <a:r>
              <a:rPr lang="en-GB" sz="1700" dirty="0">
                <a:solidFill>
                  <a:srgbClr val="000000"/>
                </a:solidFill>
                <a:highlight>
                  <a:srgbClr val="FFFFFF"/>
                </a:highlight>
                <a:latin typeface="Tahoma" panose="020B0604030504040204" pitchFamily="34" charset="0"/>
                <a:ea typeface="Tahoma" panose="020B0604030504040204" pitchFamily="34" charset="0"/>
                <a:cs typeface="Tahoma" panose="020B0604030504040204" pitchFamily="34" charset="0"/>
              </a:rPr>
              <a:t>	</a:t>
            </a:r>
            <a:r>
              <a:rPr lang="en-GB" sz="1700"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Ensuring strategies that maintain high professionalism</a:t>
            </a:r>
            <a:br>
              <a:rPr lang="en-GB" sz="1700"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br>
            <a:r>
              <a:rPr lang="en-GB" sz="1700" dirty="0">
                <a:solidFill>
                  <a:srgbClr val="000000"/>
                </a:solidFill>
                <a:effectLst/>
                <a:highlight>
                  <a:srgbClr val="FFFFFF"/>
                </a:highlight>
                <a:latin typeface="Tahoma" panose="020B0604030504040204" pitchFamily="34" charset="0"/>
                <a:ea typeface="Tahoma" panose="020B0604030504040204" pitchFamily="34" charset="0"/>
                <a:cs typeface="Tahoma" panose="020B0604030504040204" pitchFamily="34" charset="0"/>
              </a:rPr>
              <a:t>	</a:t>
            </a:r>
            <a:r>
              <a:rPr lang="en-GB" sz="1700" dirty="0">
                <a:latin typeface="Tahoma" panose="020B0604030504040204" pitchFamily="34" charset="0"/>
                <a:ea typeface="Tahoma" panose="020B0604030504040204" pitchFamily="34" charset="0"/>
                <a:cs typeface="Tahoma" panose="020B0604030504040204" pitchFamily="34" charset="0"/>
              </a:rPr>
              <a:t>Considering demographics </a:t>
            </a:r>
            <a:br>
              <a:rPr lang="en-GB" sz="1700" dirty="0">
                <a:latin typeface="Tahoma" panose="020B0604030504040204" pitchFamily="34" charset="0"/>
                <a:ea typeface="Tahoma" panose="020B0604030504040204" pitchFamily="34" charset="0"/>
                <a:cs typeface="Tahoma" panose="020B0604030504040204" pitchFamily="34" charset="0"/>
              </a:rPr>
            </a:br>
            <a:endParaRPr lang="en-GB" sz="17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1700" b="1" dirty="0">
                <a:latin typeface="Tahoma" panose="020B0604030504040204" pitchFamily="34" charset="0"/>
                <a:ea typeface="Tahoma" panose="020B0604030504040204" pitchFamily="34" charset="0"/>
                <a:cs typeface="Tahoma" panose="020B0604030504040204" pitchFamily="34" charset="0"/>
              </a:rPr>
              <a:t>Susceptibility of subgroups among Professionals  to FWA outcomes </a:t>
            </a:r>
            <a:br>
              <a:rPr lang="en-GB" sz="1700" b="1" dirty="0">
                <a:latin typeface="Tahoma" panose="020B0604030504040204" pitchFamily="34" charset="0"/>
                <a:ea typeface="Tahoma" panose="020B0604030504040204" pitchFamily="34" charset="0"/>
                <a:cs typeface="Tahoma" panose="020B0604030504040204" pitchFamily="34" charset="0"/>
              </a:rPr>
            </a:br>
            <a:endParaRPr lang="en-GB" sz="1700"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1700" dirty="0">
                <a:effectLst/>
                <a:latin typeface="Tahoma" panose="020B0604030504040204" pitchFamily="34" charset="0"/>
                <a:ea typeface="Tahoma" panose="020B0604030504040204" pitchFamily="34" charset="0"/>
                <a:cs typeface="Tahoma" panose="020B0604030504040204" pitchFamily="34" charset="0"/>
              </a:rPr>
              <a:t>	Do the relationships hold for every professional </a:t>
            </a:r>
          </a:p>
          <a:p>
            <a:pPr marL="457200" lvl="1" indent="0">
              <a:buNone/>
            </a:pPr>
            <a:r>
              <a:rPr lang="en-GB" sz="1700" dirty="0">
                <a:effectLst/>
                <a:latin typeface="Tahoma" panose="020B0604030504040204" pitchFamily="34" charset="0"/>
                <a:ea typeface="Tahoma" panose="020B0604030504040204" pitchFamily="34" charset="0"/>
                <a:cs typeface="Tahoma" panose="020B0604030504040204" pitchFamily="34" charset="0"/>
              </a:rPr>
              <a:t>       Understand differences based on specific characteristics</a:t>
            </a:r>
          </a:p>
          <a:p>
            <a:pPr marL="457200" lvl="1" indent="0">
              <a:buNone/>
            </a:pPr>
            <a:r>
              <a:rPr lang="en-GB" sz="1700" dirty="0">
                <a:latin typeface="Tahoma" panose="020B0604030504040204" pitchFamily="34" charset="0"/>
                <a:ea typeface="Tahoma" panose="020B0604030504040204" pitchFamily="34" charset="0"/>
                <a:cs typeface="Tahoma" panose="020B0604030504040204" pitchFamily="34" charset="0"/>
              </a:rPr>
              <a:t>	Targeted intervention </a:t>
            </a:r>
          </a:p>
          <a:p>
            <a:pPr marL="457200" lvl="1" indent="0">
              <a:buNone/>
            </a:pPr>
            <a:endParaRPr lang="en-GB" sz="17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1700" b="1" dirty="0">
                <a:latin typeface="Tahoma" panose="020B0604030504040204" pitchFamily="34" charset="0"/>
                <a:ea typeface="Tahoma" panose="020B0604030504040204" pitchFamily="34" charset="0"/>
                <a:cs typeface="Tahoma" panose="020B0604030504040204" pitchFamily="34" charset="0"/>
              </a:rPr>
              <a:t>Evidence-based insights, professional practices/standards</a:t>
            </a:r>
            <a:br>
              <a:rPr lang="en-GB" sz="1700" b="1" dirty="0">
                <a:latin typeface="Tahoma" panose="020B0604030504040204" pitchFamily="34" charset="0"/>
                <a:ea typeface="Tahoma" panose="020B0604030504040204" pitchFamily="34" charset="0"/>
                <a:cs typeface="Tahoma" panose="020B0604030504040204" pitchFamily="34" charset="0"/>
              </a:rPr>
            </a:br>
            <a:r>
              <a:rPr lang="en-GB" sz="1700" b="1" dirty="0">
                <a:latin typeface="Tahoma" panose="020B0604030504040204" pitchFamily="34" charset="0"/>
                <a:ea typeface="Tahoma" panose="020B0604030504040204" pitchFamily="34" charset="0"/>
                <a:cs typeface="Tahoma" panose="020B0604030504040204" pitchFamily="34" charset="0"/>
              </a:rPr>
              <a:t>for stakeholders</a:t>
            </a:r>
          </a:p>
          <a:p>
            <a:pPr marL="0" indent="0">
              <a:buNone/>
            </a:pPr>
            <a:endParaRPr lang="en-GB" sz="1700" b="1"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GB" sz="1700" b="1" dirty="0">
                <a:latin typeface="Tahoma" panose="020B0604030504040204" pitchFamily="34" charset="0"/>
                <a:ea typeface="Tahoma" panose="020B0604030504040204" pitchFamily="34" charset="0"/>
                <a:cs typeface="Tahoma" panose="020B0604030504040204" pitchFamily="34" charset="0"/>
              </a:rPr>
              <a:t>Theoretical Implication </a:t>
            </a:r>
          </a:p>
          <a:p>
            <a:pPr marL="0" indent="0">
              <a:buNone/>
            </a:pPr>
            <a:endParaRPr lang="en-GB" dirty="0">
              <a:latin typeface="Times New Roman" panose="02020603050405020304" pitchFamily="18" charset="0"/>
              <a:cs typeface="Times New Roman" panose="02020603050405020304" pitchFamily="18" charset="0"/>
            </a:endParaRPr>
          </a:p>
        </p:txBody>
      </p:sp>
      <p:pic>
        <p:nvPicPr>
          <p:cNvPr id="6" name="Content Placeholder 5">
            <a:extLst>
              <a:ext uri="{FF2B5EF4-FFF2-40B4-BE49-F238E27FC236}">
                <a16:creationId xmlns:a16="http://schemas.microsoft.com/office/drawing/2014/main" id="{CFE2721C-05ED-8BBF-0E71-976AF0F3F8C9}"/>
              </a:ext>
            </a:extLst>
          </p:cNvPr>
          <p:cNvPicPr>
            <a:picLocks noGrp="1" noChangeAspect="1"/>
          </p:cNvPicPr>
          <p:nvPr>
            <p:ph idx="10"/>
          </p:nvPr>
        </p:nvPicPr>
        <p:blipFill>
          <a:blip r:embed="R3e2cbe3a922d4d2d"/>
          <a:stretch>
            <a:fillRect/>
          </a:stretch>
        </p:blipFill>
        <p:spPr>
          <a:xfrm>
            <a:off x="8558784" y="1993391"/>
            <a:ext cx="3304544" cy="3767329"/>
          </a:xfrm>
          <a:prstGeom prst="rect">
            <a:avLst/>
          </a:prstGeom>
        </p:spPr>
      </p:pic>
      <p:sp>
        <p:nvSpPr>
          <p:cNvPr id="2" name="Title 1">
            <a:extLst>
              <a:ext uri="{FF2B5EF4-FFF2-40B4-BE49-F238E27FC236}">
                <a16:creationId xmlns:a16="http://schemas.microsoft.com/office/drawing/2014/main" id="{6F94CED8-87E9-C3F9-5BED-708270214047}"/>
              </a:ext>
            </a:extLst>
          </p:cNvPr>
          <p:cNvSpPr>
            <a:spLocks noGrp="1"/>
          </p:cNvSpPr>
          <p:nvPr>
            <p:ph type="title"/>
          </p:nvPr>
        </p:nvSpPr>
        <p:spPr>
          <a:xfrm>
            <a:off x="3799328" y="271800"/>
            <a:ext cx="8064000" cy="752328"/>
          </a:xfrm>
        </p:spPr>
        <p:txBody>
          <a:bodyPr anchor="b">
            <a:normAutofit/>
          </a:bodyPr>
          <a:lstStyle/>
          <a:p>
            <a:r>
              <a:rPr lang="en-GB" sz="3600" b="1" dirty="0">
                <a:latin typeface="Tahoma" panose="020B0604030504040204" pitchFamily="34" charset="0"/>
                <a:ea typeface="Tahoma" panose="020B0604030504040204" pitchFamily="34" charset="0"/>
                <a:cs typeface="Tahoma" panose="020B0604030504040204" pitchFamily="34" charset="0"/>
              </a:rPr>
              <a:t>So, What- Conclusion</a:t>
            </a:r>
            <a:endParaRPr lang="en-GB" sz="40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6C6B12D-1453-BFD8-86FC-465EA0562B07}"/>
              </a:ext>
            </a:extLst>
          </p:cNvPr>
          <p:cNvPicPr>
            <a:picLocks noChangeAspect="1"/>
          </p:cNvPicPr>
          <p:nvPr/>
        </p:nvPicPr>
        <p:blipFill>
          <a:blip r:embed="R27c9039702764d5f"/>
          <a:stretch>
            <a:fillRect/>
          </a:stretch>
        </p:blipFill>
        <p:spPr>
          <a:xfrm>
            <a:off x="9439817" y="4171"/>
            <a:ext cx="2752183" cy="752327"/>
          </a:xfrm>
          <a:prstGeom prst="rect">
            <a:avLst/>
          </a:prstGeom>
        </p:spPr>
      </p:pic>
    </p:spTree>
    <p:extLst>
      <p:ext uri="{BB962C8B-B14F-4D97-AF65-F5344CB8AC3E}">
        <p14:creationId xmlns:p14="http://schemas.microsoft.com/office/powerpoint/2010/main" val="625670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AA3640-38ED-0662-76CE-65A98C16FDC3}"/>
              </a:ext>
            </a:extLst>
          </p:cNvPr>
          <p:cNvSpPr>
            <a:spLocks noGrp="1"/>
          </p:cNvSpPr>
          <p:nvPr>
            <p:ph type="title"/>
          </p:nvPr>
        </p:nvSpPr>
        <p:spPr>
          <a:xfrm>
            <a:off x="1043608" y="0"/>
            <a:ext cx="8100392" cy="692696"/>
          </a:xfrm>
        </p:spPr>
        <p:txBody>
          <a:bodyPr>
            <a:normAutofit/>
          </a:bodyPr>
          <a:lstStyle/>
          <a:p>
            <a:r>
              <a:rPr lang="fr-FR" sz="3200" b="1" i="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Figure 01 : le Modèle conceptuel de recherche</a:t>
            </a:r>
            <a:endParaRPr lang="en-US" sz="3200" dirty="0"/>
          </a:p>
        </p:txBody>
      </p:sp>
      <p:sp>
        <p:nvSpPr>
          <p:cNvPr id="7" name="Rectangle 16">
            <a:extLst>
              <a:ext uri="{FF2B5EF4-FFF2-40B4-BE49-F238E27FC236}">
                <a16:creationId xmlns:a16="http://schemas.microsoft.com/office/drawing/2014/main" id="{C1E16DA5-CC21-84FC-5337-D4C26980B3E1}"/>
              </a:ext>
            </a:extLst>
          </p:cNvPr>
          <p:cNvSpPr>
            <a:spLocks noChangeArrowheads="1"/>
          </p:cNvSpPr>
          <p:nvPr/>
        </p:nvSpPr>
        <p:spPr bwMode="auto">
          <a:xfrm>
            <a:off x="-9999" y="2803951"/>
            <a:ext cx="4091844" cy="1775819"/>
          </a:xfrm>
          <a:prstGeom prst="rect">
            <a:avLst/>
          </a:prstGeom>
          <a:solidFill>
            <a:srgbClr val="FFFFFF"/>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R="0" algn="just" fontAlgn="base">
              <a:lnSpc>
                <a:spcPct val="107000"/>
              </a:lnSpc>
              <a:spcBef>
                <a:spcPct val="0"/>
              </a:spcBef>
              <a:spcAft>
                <a:spcPct val="0"/>
              </a:spcAft>
              <a:buClrTx/>
              <a:buSzTx/>
              <a:tabLst/>
            </a:pPr>
            <a:r>
              <a:rPr lang="fr-FR" altLang="en-US" sz="2000" b="1" dirty="0">
                <a:latin typeface="+mj-lt"/>
                <a:ea typeface="Calibri" panose="020F0502020204030204" pitchFamily="34" charset="0"/>
                <a:cs typeface="Times New Roman" panose="02020603050405020304" pitchFamily="18" charset="0"/>
              </a:rPr>
              <a:t>Ressources territoriales</a:t>
            </a:r>
          </a:p>
          <a:p>
            <a:pPr marL="342900" marR="0" indent="-342900" algn="just" fontAlgn="base">
              <a:lnSpc>
                <a:spcPct val="107000"/>
              </a:lnSpc>
              <a:spcBef>
                <a:spcPct val="0"/>
              </a:spcBef>
              <a:spcAft>
                <a:spcPct val="0"/>
              </a:spcAft>
              <a:buClrTx/>
              <a:buSzTx/>
              <a:buFont typeface="Times New Roman" panose="02020603050405020304" pitchFamily="18" charset="0"/>
              <a:buChar char="-"/>
              <a:tabLst/>
            </a:pPr>
            <a:r>
              <a:rPr lang="fr-FR" altLang="en-US" sz="2000" dirty="0">
                <a:latin typeface="+mj-lt"/>
                <a:ea typeface="Calibri" panose="020F0502020204030204" pitchFamily="34" charset="0"/>
                <a:cs typeface="Times New Roman" panose="02020603050405020304" pitchFamily="18" charset="0"/>
              </a:rPr>
              <a:t>Produits halieutiques</a:t>
            </a:r>
          </a:p>
          <a:p>
            <a:pPr marL="342900" marR="0" indent="-342900" algn="just" fontAlgn="base">
              <a:lnSpc>
                <a:spcPct val="107000"/>
              </a:lnSpc>
              <a:spcBef>
                <a:spcPct val="0"/>
              </a:spcBef>
              <a:spcAft>
                <a:spcPct val="0"/>
              </a:spcAft>
              <a:buClrTx/>
              <a:buSzTx/>
              <a:buFont typeface="Times New Roman" panose="02020603050405020304" pitchFamily="18" charset="0"/>
              <a:buChar char="-"/>
              <a:tabLst/>
            </a:pPr>
            <a:r>
              <a:rPr lang="fr-FR" altLang="en-US" sz="2000" dirty="0">
                <a:latin typeface="+mj-lt"/>
                <a:ea typeface="Calibri" panose="020F0502020204030204" pitchFamily="34" charset="0"/>
                <a:cs typeface="Times New Roman" panose="02020603050405020304" pitchFamily="18" charset="0"/>
              </a:rPr>
              <a:t>Connaissances: </a:t>
            </a:r>
            <a:r>
              <a:rPr lang="fr-FR" sz="2000" dirty="0">
                <a:solidFill>
                  <a:srgbClr val="000000"/>
                </a:solidFill>
                <a:effectLst/>
                <a:latin typeface="+mj-lt"/>
                <a:ea typeface="Calibri" panose="020F0502020204030204" pitchFamily="34" charset="0"/>
              </a:rPr>
              <a:t>savoir, savoir-être et savoir-faire localisé, transmis de génération en génération</a:t>
            </a:r>
            <a:r>
              <a:rPr lang="fr-SN" sz="2000" dirty="0">
                <a:effectLst/>
                <a:latin typeface="+mj-lt"/>
              </a:rPr>
              <a:t> </a:t>
            </a:r>
            <a:r>
              <a:rPr lang="fr-FR" altLang="en-US" sz="2000" dirty="0">
                <a:latin typeface="+mj-lt"/>
                <a:ea typeface="Calibri" panose="020F0502020204030204" pitchFamily="34" charset="0"/>
                <a:cs typeface="Times New Roman" panose="02020603050405020304" pitchFamily="18" charset="0"/>
              </a:rPr>
              <a:t> </a:t>
            </a:r>
          </a:p>
        </p:txBody>
      </p:sp>
      <p:sp>
        <p:nvSpPr>
          <p:cNvPr id="12" name="Rectangle 16">
            <a:extLst>
              <a:ext uri="{FF2B5EF4-FFF2-40B4-BE49-F238E27FC236}">
                <a16:creationId xmlns:a16="http://schemas.microsoft.com/office/drawing/2014/main" id="{4EC5BC66-8865-7E24-88C3-58BEEE27BB6C}"/>
              </a:ext>
            </a:extLst>
          </p:cNvPr>
          <p:cNvSpPr>
            <a:spLocks noChangeArrowheads="1"/>
          </p:cNvSpPr>
          <p:nvPr/>
        </p:nvSpPr>
        <p:spPr bwMode="auto">
          <a:xfrm>
            <a:off x="2051721" y="1051273"/>
            <a:ext cx="5148064" cy="692696"/>
          </a:xfrm>
          <a:prstGeom prst="rect">
            <a:avLst/>
          </a:prstGeom>
          <a:solidFill>
            <a:srgbClr val="FFFFFF"/>
          </a:solidFill>
          <a:ln w="12700">
            <a:solidFill>
              <a:srgbClr val="000000"/>
            </a:solidFill>
            <a:miter lim="800000"/>
            <a:headEnd/>
            <a:tailEnd/>
          </a:ln>
        </p:spPr>
        <p:txBody>
          <a:bodyPr vert="horz" wrap="square" lIns="91440" tIns="45720" rIns="91440" bIns="45720" numCol="1" anchor="ctr" anchorCtr="0" compatLnSpc="1">
            <a:prstTxWarp prst="textNoShape">
              <a:avLst/>
            </a:prstTxWarp>
          </a:bodyPr>
          <a:lstStyle/>
          <a:p>
            <a:pPr marL="342900" lvl="0" indent="-342900" algn="just">
              <a:lnSpc>
                <a:spcPct val="107000"/>
              </a:lnSpc>
              <a:buFont typeface="Times New Roman" panose="02020603050405020304" pitchFamily="18" charset="0"/>
              <a:buChar char="-"/>
            </a:pPr>
            <a:r>
              <a:rPr lang="fr-FR" sz="2000" b="1" dirty="0">
                <a:effectLst/>
                <a:latin typeface="+mj-lt"/>
                <a:ea typeface="Calibri" panose="020F0502020204030204" pitchFamily="34" charset="0"/>
                <a:cs typeface="Times New Roman" panose="02020603050405020304" pitchFamily="18" charset="0"/>
              </a:rPr>
              <a:t>Les caractéristiques de l’entreprise</a:t>
            </a:r>
            <a:endParaRPr lang="en-US" sz="2000" b="1" dirty="0">
              <a:effectLst/>
              <a:latin typeface="+mj-lt"/>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Times New Roman" panose="02020603050405020304" pitchFamily="18" charset="0"/>
              <a:buChar char="-"/>
            </a:pPr>
            <a:r>
              <a:rPr lang="fr-FR" sz="2000" b="1" dirty="0">
                <a:effectLst/>
                <a:latin typeface="+mj-lt"/>
                <a:ea typeface="Calibri" panose="020F0502020204030204" pitchFamily="34" charset="0"/>
                <a:cs typeface="Times New Roman" panose="02020603050405020304" pitchFamily="18" charset="0"/>
              </a:rPr>
              <a:t>Les caractéristiques de l’entrepreneur</a:t>
            </a:r>
            <a:endParaRPr lang="en-US" sz="2000" b="1" dirty="0">
              <a:effectLst/>
              <a:latin typeface="+mj-lt"/>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9C68F7B2-3215-D55A-4634-86748F666273}"/>
              </a:ext>
            </a:extLst>
          </p:cNvPr>
          <p:cNvSpPr/>
          <p:nvPr/>
        </p:nvSpPr>
        <p:spPr>
          <a:xfrm>
            <a:off x="6804248" y="2102546"/>
            <a:ext cx="2232248" cy="576064"/>
          </a:xfrm>
          <a:prstGeom prst="rect">
            <a:avLst/>
          </a:prstGeom>
          <a:solidFill>
            <a:sysClr val="window" lastClr="FFFFFF"/>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fr-FR" sz="2000" b="1" dirty="0">
                <a:effectLst/>
                <a:latin typeface="+mj-lt"/>
                <a:ea typeface="Calibri" panose="020F0502020204030204" pitchFamily="34" charset="0"/>
                <a:cs typeface="Times New Roman" panose="02020603050405020304" pitchFamily="18" charset="0"/>
              </a:rPr>
              <a:t>Résilience </a:t>
            </a:r>
            <a:r>
              <a:rPr lang="fr-FR" sz="2000" b="1" dirty="0">
                <a:latin typeface="+mj-lt"/>
                <a:ea typeface="Calibri" panose="020F0502020204030204" pitchFamily="34" charset="0"/>
                <a:cs typeface="Times New Roman" panose="02020603050405020304" pitchFamily="18" charset="0"/>
              </a:rPr>
              <a:t>entrepreneuriale</a:t>
            </a:r>
            <a:endParaRPr lang="en-US" sz="2000" b="1" dirty="0">
              <a:effectLst/>
              <a:latin typeface="+mj-lt"/>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7BDE7CA3-4EDD-DBDE-A9DD-F457A93C93EB}"/>
              </a:ext>
            </a:extLst>
          </p:cNvPr>
          <p:cNvSpPr/>
          <p:nvPr/>
        </p:nvSpPr>
        <p:spPr>
          <a:xfrm>
            <a:off x="6695728" y="2818258"/>
            <a:ext cx="2448272" cy="406345"/>
          </a:xfrm>
          <a:prstGeom prst="rect">
            <a:avLst/>
          </a:prstGeom>
          <a:solidFill>
            <a:sysClr val="window" lastClr="FFFFFF"/>
          </a:solidFill>
          <a:ln w="127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b="1" dirty="0">
                <a:solidFill>
                  <a:srgbClr val="0070C0"/>
                </a:solidFill>
                <a:effectLst/>
                <a:latin typeface="+mj-lt"/>
                <a:ea typeface="Calibri" panose="020F0502020204030204" pitchFamily="34" charset="0"/>
                <a:cs typeface="Times New Roman" panose="02020603050405020304" pitchFamily="18" charset="0"/>
              </a:rPr>
              <a:t>Variable à expliquer</a:t>
            </a:r>
            <a:endParaRPr lang="en-US" dirty="0">
              <a:solidFill>
                <a:srgbClr val="0070C0"/>
              </a:solidFill>
              <a:effectLst/>
              <a:latin typeface="+mj-lt"/>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74155B75-6625-1CE5-7D2B-6AF339953785}"/>
              </a:ext>
            </a:extLst>
          </p:cNvPr>
          <p:cNvSpPr/>
          <p:nvPr/>
        </p:nvSpPr>
        <p:spPr>
          <a:xfrm>
            <a:off x="1187624" y="4640960"/>
            <a:ext cx="2448272" cy="406344"/>
          </a:xfrm>
          <a:prstGeom prst="rect">
            <a:avLst/>
          </a:prstGeom>
          <a:solidFill>
            <a:sysClr val="window" lastClr="FFFFFF"/>
          </a:solidFill>
          <a:ln w="127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b="1" i="1" dirty="0">
                <a:solidFill>
                  <a:srgbClr val="0070C0"/>
                </a:solidFill>
                <a:effectLst/>
                <a:latin typeface="+mj-lt"/>
                <a:ea typeface="Calibri" panose="020F0502020204030204" pitchFamily="34" charset="0"/>
                <a:cs typeface="Times New Roman" panose="02020603050405020304" pitchFamily="18" charset="0"/>
              </a:rPr>
              <a:t>Variables explicatives</a:t>
            </a:r>
            <a:endParaRPr lang="en-US" dirty="0">
              <a:solidFill>
                <a:srgbClr val="0070C0"/>
              </a:solidFill>
              <a:effectLst/>
              <a:latin typeface="+mj-lt"/>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B0A78067-73EE-E0A4-82C7-4268DD42F41E}"/>
              </a:ext>
            </a:extLst>
          </p:cNvPr>
          <p:cNvSpPr/>
          <p:nvPr/>
        </p:nvSpPr>
        <p:spPr>
          <a:xfrm>
            <a:off x="899592" y="6381328"/>
            <a:ext cx="2160240" cy="406343"/>
          </a:xfrm>
          <a:prstGeom prst="rect">
            <a:avLst/>
          </a:prstGeom>
          <a:solidFill>
            <a:sysClr val="window" lastClr="FFFFFF"/>
          </a:solidFill>
          <a:ln w="127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fr-FR" sz="1600" dirty="0">
                <a:effectLst/>
                <a:latin typeface="Times New Roman" panose="02020603050405020304" pitchFamily="18" charset="0"/>
                <a:ea typeface="Calibri" panose="020F0502020204030204" pitchFamily="34" charset="0"/>
                <a:cs typeface="Times New Roman" panose="02020603050405020304" pitchFamily="18" charset="0"/>
              </a:rPr>
              <a:t>Source : Auteurs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5100FBF-1466-7477-F450-618EF82EC100}"/>
              </a:ext>
            </a:extLst>
          </p:cNvPr>
          <p:cNvSpPr/>
          <p:nvPr/>
        </p:nvSpPr>
        <p:spPr>
          <a:xfrm>
            <a:off x="4887080" y="3174162"/>
            <a:ext cx="2592288" cy="10353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just"/>
            <a:r>
              <a:rPr lang="fr-FR" sz="2000" b="1" dirty="0"/>
              <a:t>Capital social</a:t>
            </a:r>
          </a:p>
          <a:p>
            <a:pPr algn="just"/>
            <a:r>
              <a:rPr lang="fr-FR" sz="2000" dirty="0"/>
              <a:t>- Liens de type </a:t>
            </a:r>
            <a:r>
              <a:rPr lang="fr-FR" sz="2000" i="1" dirty="0"/>
              <a:t>bonding</a:t>
            </a:r>
          </a:p>
          <a:p>
            <a:pPr algn="just"/>
            <a:r>
              <a:rPr lang="fr-FR" sz="2000" i="1" dirty="0"/>
              <a:t>- </a:t>
            </a:r>
            <a:r>
              <a:rPr lang="fr-FR" sz="2000" dirty="0"/>
              <a:t>Liens de type </a:t>
            </a:r>
            <a:r>
              <a:rPr lang="fr-FR" sz="2000" i="1" dirty="0" err="1"/>
              <a:t>Linking</a:t>
            </a:r>
            <a:endParaRPr lang="fr-FR" sz="2000" i="1" dirty="0"/>
          </a:p>
        </p:txBody>
      </p:sp>
      <p:cxnSp>
        <p:nvCxnSpPr>
          <p:cNvPr id="6" name="Connecteur droit avec flèche 5">
            <a:extLst>
              <a:ext uri="{FF2B5EF4-FFF2-40B4-BE49-F238E27FC236}">
                <a16:creationId xmlns:a16="http://schemas.microsoft.com/office/drawing/2014/main" id="{5C51111C-EC15-3B18-C6DF-71836D389F03}"/>
              </a:ext>
            </a:extLst>
          </p:cNvPr>
          <p:cNvCxnSpPr>
            <a:stCxn id="7" idx="3"/>
            <a:endCxn id="4" idx="1"/>
          </p:cNvCxnSpPr>
          <p:nvPr/>
        </p:nvCxnSpPr>
        <p:spPr>
          <a:xfrm>
            <a:off x="4081845" y="3691861"/>
            <a:ext cx="805235"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1" name="Connecteur droit avec flèche 10">
            <a:extLst>
              <a:ext uri="{FF2B5EF4-FFF2-40B4-BE49-F238E27FC236}">
                <a16:creationId xmlns:a16="http://schemas.microsoft.com/office/drawing/2014/main" id="{C05A43DD-B31F-BABA-ADB2-6315A54FC438}"/>
              </a:ext>
            </a:extLst>
          </p:cNvPr>
          <p:cNvCxnSpPr>
            <a:cxnSpLocks/>
            <a:stCxn id="12" idx="3"/>
          </p:cNvCxnSpPr>
          <p:nvPr/>
        </p:nvCxnSpPr>
        <p:spPr>
          <a:xfrm>
            <a:off x="7199785" y="1397621"/>
            <a:ext cx="684583" cy="7049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Connecteur droit avec flèche 15">
            <a:extLst>
              <a:ext uri="{FF2B5EF4-FFF2-40B4-BE49-F238E27FC236}">
                <a16:creationId xmlns:a16="http://schemas.microsoft.com/office/drawing/2014/main" id="{9DD31961-CDEF-BB8C-B9E0-9A2D3805081A}"/>
              </a:ext>
            </a:extLst>
          </p:cNvPr>
          <p:cNvCxnSpPr>
            <a:stCxn id="4" idx="3"/>
          </p:cNvCxnSpPr>
          <p:nvPr/>
        </p:nvCxnSpPr>
        <p:spPr>
          <a:xfrm flipV="1">
            <a:off x="7479368" y="2678610"/>
            <a:ext cx="805235" cy="1013251"/>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8" name="Rectangle 17">
            <a:extLst>
              <a:ext uri="{FF2B5EF4-FFF2-40B4-BE49-F238E27FC236}">
                <a16:creationId xmlns:a16="http://schemas.microsoft.com/office/drawing/2014/main" id="{4F10B8C4-8D2F-B225-A31D-4A44209ED769}"/>
              </a:ext>
            </a:extLst>
          </p:cNvPr>
          <p:cNvSpPr/>
          <p:nvPr/>
        </p:nvSpPr>
        <p:spPr>
          <a:xfrm>
            <a:off x="5078217" y="4254549"/>
            <a:ext cx="2304256" cy="40633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fr-FR" b="1" dirty="0">
                <a:solidFill>
                  <a:srgbClr val="0070C0"/>
                </a:solidFill>
                <a:latin typeface="+mj-lt"/>
              </a:rPr>
              <a:t>Variable médiatrice</a:t>
            </a:r>
          </a:p>
        </p:txBody>
      </p:sp>
    </p:spTree>
    <p:extLst>
      <p:ext uri="{BB962C8B-B14F-4D97-AF65-F5344CB8AC3E}">
        <p14:creationId xmlns:p14="http://schemas.microsoft.com/office/powerpoint/2010/main" val="370782151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0"/>
            <a:ext cx="7956376" cy="620688"/>
          </a:xfrm>
        </p:spPr>
        <p:txBody>
          <a:bodyPr>
            <a:normAutofit fontScale="90000"/>
          </a:bodyPr>
          <a:lstStyle/>
          <a:p>
            <a:pPr marL="82296"/>
            <a:r>
              <a:rPr lang="fr-FR" sz="3600" dirty="0"/>
              <a:t>Résultats</a:t>
            </a:r>
          </a:p>
        </p:txBody>
      </p:sp>
      <p:sp>
        <p:nvSpPr>
          <p:cNvPr id="3" name="Espace réservé du contenu 2"/>
          <p:cNvSpPr>
            <a:spLocks noGrp="1"/>
          </p:cNvSpPr>
          <p:nvPr>
            <p:ph idx="1"/>
          </p:nvPr>
        </p:nvSpPr>
        <p:spPr>
          <a:xfrm>
            <a:off x="971600" y="836712"/>
            <a:ext cx="8172400" cy="6021288"/>
          </a:xfrm>
        </p:spPr>
        <p:txBody>
          <a:bodyPr>
            <a:noAutofit/>
          </a:bodyPr>
          <a:lstStyle/>
          <a:p>
            <a:pPr marL="82296" indent="0" algn="just">
              <a:lnSpc>
                <a:spcPct val="150000"/>
              </a:lnSpc>
              <a:spcBef>
                <a:spcPts val="600"/>
              </a:spcBef>
              <a:spcAft>
                <a:spcPts val="600"/>
              </a:spcAft>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a:t>
            </a:r>
          </a:p>
        </p:txBody>
      </p:sp>
      <p:graphicFrame>
        <p:nvGraphicFramePr>
          <p:cNvPr id="4" name="Tableau 3">
            <a:extLst>
              <a:ext uri="{FF2B5EF4-FFF2-40B4-BE49-F238E27FC236}">
                <a16:creationId xmlns:a16="http://schemas.microsoft.com/office/drawing/2014/main" id="{CE7FCB80-265D-0E42-0D8C-DA31106EC5F6}"/>
              </a:ext>
            </a:extLst>
          </p:cNvPr>
          <p:cNvGraphicFramePr>
            <a:graphicFrameLocks noGrp="1"/>
          </p:cNvGraphicFramePr>
          <p:nvPr>
            <p:extLst>
              <p:ext uri="{D42A27DB-BD31-4B8C-83A1-F6EECF244321}">
                <p14:modId xmlns:p14="http://schemas.microsoft.com/office/powerpoint/2010/main" val="3095063262"/>
              </p:ext>
            </p:extLst>
          </p:nvPr>
        </p:nvGraphicFramePr>
        <p:xfrm>
          <a:off x="-5190" y="620688"/>
          <a:ext cx="9144000" cy="1645138"/>
        </p:xfrm>
        <a:graphic>
          <a:graphicData uri="http://schemas.openxmlformats.org/drawingml/2006/table">
            <a:tbl>
              <a:tblPr firstRow="1" firstCol="1" bandRow="1">
                <a:tableStyleId>{5C22544A-7EE6-4342-B048-85BDC9FD1C3A}</a:tableStyleId>
              </a:tblPr>
              <a:tblGrid>
                <a:gridCol w="3779911">
                  <a:extLst>
                    <a:ext uri="{9D8B030D-6E8A-4147-A177-3AD203B41FA5}">
                      <a16:colId xmlns:a16="http://schemas.microsoft.com/office/drawing/2014/main" val="68687515"/>
                    </a:ext>
                  </a:extLst>
                </a:gridCol>
                <a:gridCol w="1728192">
                  <a:extLst>
                    <a:ext uri="{9D8B030D-6E8A-4147-A177-3AD203B41FA5}">
                      <a16:colId xmlns:a16="http://schemas.microsoft.com/office/drawing/2014/main" val="2037064064"/>
                    </a:ext>
                  </a:extLst>
                </a:gridCol>
                <a:gridCol w="1440160">
                  <a:extLst>
                    <a:ext uri="{9D8B030D-6E8A-4147-A177-3AD203B41FA5}">
                      <a16:colId xmlns:a16="http://schemas.microsoft.com/office/drawing/2014/main" val="3951003199"/>
                    </a:ext>
                  </a:extLst>
                </a:gridCol>
                <a:gridCol w="1080120">
                  <a:extLst>
                    <a:ext uri="{9D8B030D-6E8A-4147-A177-3AD203B41FA5}">
                      <a16:colId xmlns:a16="http://schemas.microsoft.com/office/drawing/2014/main" val="1707631827"/>
                    </a:ext>
                  </a:extLst>
                </a:gridCol>
                <a:gridCol w="1115617">
                  <a:extLst>
                    <a:ext uri="{9D8B030D-6E8A-4147-A177-3AD203B41FA5}">
                      <a16:colId xmlns:a16="http://schemas.microsoft.com/office/drawing/2014/main" val="4230234029"/>
                    </a:ext>
                  </a:extLst>
                </a:gridCol>
              </a:tblGrid>
              <a:tr h="489950">
                <a:tc>
                  <a:txBody>
                    <a:bodyPr/>
                    <a:lstStyle/>
                    <a:p>
                      <a:pPr algn="ctr">
                        <a:lnSpc>
                          <a:spcPct val="107000"/>
                        </a:lnSpc>
                        <a:spcAft>
                          <a:spcPts val="0"/>
                        </a:spcAft>
                      </a:pPr>
                      <a:r>
                        <a:rPr lang="fr-FR" sz="2400" dirty="0">
                          <a:solidFill>
                            <a:srgbClr val="FFFF00"/>
                          </a:solidFill>
                          <a:effectLst/>
                          <a:latin typeface="+mj-lt"/>
                        </a:rPr>
                        <a:t>Echelles</a:t>
                      </a:r>
                      <a:endParaRPr lang="fr-FR" sz="2400" dirty="0">
                        <a:solidFill>
                          <a:srgbClr val="FFFF00"/>
                        </a:solidFill>
                        <a:effectLst/>
                        <a:latin typeface="+mj-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600" dirty="0">
                          <a:solidFill>
                            <a:srgbClr val="FFFF00"/>
                          </a:solidFill>
                          <a:effectLst/>
                          <a:latin typeface="+mj-lt"/>
                        </a:rPr>
                        <a:t>Moyenne Echelle</a:t>
                      </a:r>
                      <a:endParaRPr lang="fr-FR" sz="1600" dirty="0">
                        <a:solidFill>
                          <a:srgbClr val="FFFF00"/>
                        </a:solidFill>
                        <a:effectLst/>
                        <a:latin typeface="+mj-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600">
                          <a:solidFill>
                            <a:srgbClr val="FFFF00"/>
                          </a:solidFill>
                          <a:effectLst/>
                          <a:latin typeface="+mj-lt"/>
                        </a:rPr>
                        <a:t>Alpha de Cronbach</a:t>
                      </a:r>
                      <a:endParaRPr lang="fr-FR" sz="1600">
                        <a:solidFill>
                          <a:srgbClr val="FFFF00"/>
                        </a:solidFill>
                        <a:effectLst/>
                        <a:latin typeface="+mj-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600">
                          <a:solidFill>
                            <a:srgbClr val="FFFF00"/>
                          </a:solidFill>
                          <a:effectLst/>
                          <a:latin typeface="+mj-lt"/>
                        </a:rPr>
                        <a:t>Rho</a:t>
                      </a:r>
                      <a:endParaRPr lang="fr-FR" sz="1600">
                        <a:solidFill>
                          <a:srgbClr val="FFFF00"/>
                        </a:solidFill>
                        <a:effectLst/>
                        <a:latin typeface="+mj-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600" dirty="0">
                          <a:solidFill>
                            <a:srgbClr val="FFFF00"/>
                          </a:solidFill>
                          <a:effectLst/>
                          <a:latin typeface="+mj-lt"/>
                        </a:rPr>
                        <a:t>AVE</a:t>
                      </a:r>
                      <a:endParaRPr lang="fr-FR" sz="1600" dirty="0">
                        <a:solidFill>
                          <a:srgbClr val="FFFF00"/>
                        </a:solidFill>
                        <a:effectLst/>
                        <a:latin typeface="+mj-lt"/>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01410921"/>
                  </a:ext>
                </a:extLst>
              </a:tr>
              <a:tr h="235442">
                <a:tc>
                  <a:txBody>
                    <a:bodyPr/>
                    <a:lstStyle/>
                    <a:p>
                      <a:pPr>
                        <a:lnSpc>
                          <a:spcPct val="107000"/>
                        </a:lnSpc>
                        <a:spcAft>
                          <a:spcPts val="0"/>
                        </a:spcAft>
                      </a:pPr>
                      <a:r>
                        <a:rPr lang="fr-FR" sz="1800" dirty="0">
                          <a:effectLst/>
                          <a:latin typeface="+mj-lt"/>
                          <a:ea typeface="Calibri" panose="020F0502020204030204" pitchFamily="34" charset="0"/>
                          <a:cs typeface="Times New Roman" panose="02020603050405020304" pitchFamily="18" charset="0"/>
                        </a:rPr>
                        <a:t>Ressources territoriales</a:t>
                      </a:r>
                    </a:p>
                  </a:txBody>
                  <a:tcPr marL="44450" marR="44450" marT="0" marB="0" anchor="b"/>
                </a:tc>
                <a:tc>
                  <a:txBody>
                    <a:bodyPr/>
                    <a:lstStyle/>
                    <a:p>
                      <a:pPr algn="ctr">
                        <a:lnSpc>
                          <a:spcPct val="107000"/>
                        </a:lnSpc>
                        <a:spcAft>
                          <a:spcPts val="0"/>
                        </a:spcAft>
                      </a:pPr>
                      <a:r>
                        <a:rPr lang="fr-FR" sz="1800" b="1" dirty="0">
                          <a:effectLst/>
                          <a:latin typeface="+mj-lt"/>
                        </a:rPr>
                        <a:t>3,65</a:t>
                      </a:r>
                      <a:endParaRPr lang="fr-FR" sz="1800" b="1" dirty="0">
                        <a:effectLst/>
                        <a:latin typeface="+mj-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800" b="1" dirty="0">
                          <a:solidFill>
                            <a:srgbClr val="FF0000"/>
                          </a:solidFill>
                          <a:effectLst/>
                          <a:latin typeface="+mj-lt"/>
                        </a:rPr>
                        <a:t>0,712</a:t>
                      </a:r>
                      <a:endParaRPr lang="fr-FR" sz="1800" b="1" dirty="0">
                        <a:solidFill>
                          <a:srgbClr val="FF0000"/>
                        </a:solidFill>
                        <a:effectLst/>
                        <a:latin typeface="+mj-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800" b="1" dirty="0">
                          <a:effectLst/>
                          <a:latin typeface="+mj-lt"/>
                        </a:rPr>
                        <a:t>0,877</a:t>
                      </a:r>
                      <a:endParaRPr lang="fr-FR" sz="1800" b="1" dirty="0">
                        <a:effectLst/>
                        <a:latin typeface="+mj-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800" b="1" dirty="0">
                          <a:effectLst/>
                          <a:latin typeface="+mj-lt"/>
                        </a:rPr>
                        <a:t>0,78</a:t>
                      </a:r>
                      <a:endParaRPr lang="fr-FR" sz="1800" b="1" dirty="0">
                        <a:effectLst/>
                        <a:latin typeface="+mj-lt"/>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033033630"/>
                  </a:ext>
                </a:extLst>
              </a:tr>
              <a:tr h="235442">
                <a:tc>
                  <a:txBody>
                    <a:bodyPr/>
                    <a:lstStyle/>
                    <a:p>
                      <a:pPr>
                        <a:lnSpc>
                          <a:spcPct val="107000"/>
                        </a:lnSpc>
                        <a:spcAft>
                          <a:spcPts val="0"/>
                        </a:spcAft>
                      </a:pPr>
                      <a:r>
                        <a:rPr lang="fr-FR" sz="1800" dirty="0">
                          <a:effectLst/>
                          <a:latin typeface="+mj-lt"/>
                          <a:ea typeface="Calibri" panose="020F0502020204030204" pitchFamily="34" charset="0"/>
                          <a:cs typeface="Times New Roman" panose="02020603050405020304" pitchFamily="18" charset="0"/>
                        </a:rPr>
                        <a:t>Capital social de type bonding</a:t>
                      </a:r>
                    </a:p>
                  </a:txBody>
                  <a:tcPr marL="44450" marR="44450" marT="0" marB="0" anchor="b"/>
                </a:tc>
                <a:tc>
                  <a:txBody>
                    <a:bodyPr/>
                    <a:lstStyle/>
                    <a:p>
                      <a:pPr algn="ctr">
                        <a:lnSpc>
                          <a:spcPct val="107000"/>
                        </a:lnSpc>
                        <a:spcAft>
                          <a:spcPts val="0"/>
                        </a:spcAft>
                      </a:pPr>
                      <a:r>
                        <a:rPr lang="fr-FR" sz="1800" b="1" dirty="0">
                          <a:effectLst/>
                          <a:latin typeface="+mj-lt"/>
                        </a:rPr>
                        <a:t>3,03</a:t>
                      </a:r>
                      <a:endParaRPr lang="fr-FR" sz="1800" b="1" dirty="0">
                        <a:effectLst/>
                        <a:latin typeface="+mj-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800" b="1" dirty="0">
                          <a:solidFill>
                            <a:srgbClr val="FF0000"/>
                          </a:solidFill>
                          <a:effectLst/>
                          <a:latin typeface="+mj-lt"/>
                        </a:rPr>
                        <a:t>0,684</a:t>
                      </a:r>
                      <a:endParaRPr lang="fr-FR" sz="1800" b="1" dirty="0">
                        <a:solidFill>
                          <a:srgbClr val="FF0000"/>
                        </a:solidFill>
                        <a:effectLst/>
                        <a:latin typeface="+mj-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800" b="1" dirty="0">
                          <a:effectLst/>
                          <a:latin typeface="+mj-lt"/>
                        </a:rPr>
                        <a:t>0,841</a:t>
                      </a:r>
                      <a:endParaRPr lang="fr-FR" sz="1800" b="1" dirty="0">
                        <a:effectLst/>
                        <a:latin typeface="+mj-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800" b="1" dirty="0">
                          <a:effectLst/>
                          <a:latin typeface="+mj-lt"/>
                        </a:rPr>
                        <a:t>0,721</a:t>
                      </a:r>
                      <a:endParaRPr lang="fr-FR" sz="1800" b="1" dirty="0">
                        <a:effectLst/>
                        <a:latin typeface="+mj-lt"/>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662288583"/>
                  </a:ext>
                </a:extLst>
              </a:tr>
              <a:tr h="235442">
                <a:tc>
                  <a:txBody>
                    <a:bodyPr/>
                    <a:lstStyle/>
                    <a:p>
                      <a:pPr>
                        <a:lnSpc>
                          <a:spcPct val="107000"/>
                        </a:lnSpc>
                        <a:spcAft>
                          <a:spcPts val="0"/>
                        </a:spcAft>
                      </a:pPr>
                      <a:r>
                        <a:rPr lang="fr-FR" sz="1800" dirty="0">
                          <a:effectLst/>
                          <a:latin typeface="+mj-lt"/>
                          <a:ea typeface="Calibri" panose="020F0502020204030204" pitchFamily="34" charset="0"/>
                          <a:cs typeface="Times New Roman" panose="02020603050405020304" pitchFamily="18" charset="0"/>
                        </a:rPr>
                        <a:t>Capital social de type </a:t>
                      </a:r>
                      <a:r>
                        <a:rPr lang="fr-FR" sz="1800" dirty="0" err="1">
                          <a:effectLst/>
                          <a:latin typeface="+mj-lt"/>
                          <a:ea typeface="Calibri" panose="020F0502020204030204" pitchFamily="34" charset="0"/>
                          <a:cs typeface="Times New Roman" panose="02020603050405020304" pitchFamily="18" charset="0"/>
                        </a:rPr>
                        <a:t>linking</a:t>
                      </a:r>
                      <a:endParaRPr lang="fr-FR" sz="1800" dirty="0">
                        <a:effectLst/>
                        <a:latin typeface="+mj-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800" b="1" dirty="0">
                          <a:effectLst/>
                          <a:latin typeface="+mj-lt"/>
                        </a:rPr>
                        <a:t>2,89</a:t>
                      </a:r>
                      <a:endParaRPr lang="fr-FR" sz="1800" b="1" dirty="0">
                        <a:effectLst/>
                        <a:latin typeface="+mj-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800" b="1" dirty="0">
                          <a:solidFill>
                            <a:srgbClr val="FF0000"/>
                          </a:solidFill>
                          <a:effectLst/>
                          <a:latin typeface="+mj-lt"/>
                        </a:rPr>
                        <a:t>0,815</a:t>
                      </a:r>
                      <a:endParaRPr lang="fr-FR" sz="1800" b="1" dirty="0">
                        <a:solidFill>
                          <a:srgbClr val="FF0000"/>
                        </a:solidFill>
                        <a:effectLst/>
                        <a:latin typeface="+mj-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800" b="1" dirty="0">
                          <a:effectLst/>
                          <a:latin typeface="+mj-lt"/>
                        </a:rPr>
                        <a:t>0,89</a:t>
                      </a:r>
                      <a:endParaRPr lang="fr-FR" sz="1800" b="1" dirty="0">
                        <a:effectLst/>
                        <a:latin typeface="+mj-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800" b="1" dirty="0">
                          <a:effectLst/>
                          <a:latin typeface="+mj-lt"/>
                        </a:rPr>
                        <a:t>0,73</a:t>
                      </a:r>
                      <a:endParaRPr lang="fr-FR" sz="1800" b="1" dirty="0">
                        <a:effectLst/>
                        <a:latin typeface="+mj-lt"/>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688341231"/>
                  </a:ext>
                </a:extLst>
              </a:tr>
              <a:tr h="315892">
                <a:tc>
                  <a:txBody>
                    <a:bodyPr/>
                    <a:lstStyle/>
                    <a:p>
                      <a:pPr>
                        <a:lnSpc>
                          <a:spcPct val="107000"/>
                        </a:lnSpc>
                        <a:spcAft>
                          <a:spcPts val="0"/>
                        </a:spcAft>
                      </a:pPr>
                      <a:r>
                        <a:rPr lang="fr-FR" sz="1800" dirty="0">
                          <a:effectLst/>
                          <a:latin typeface="+mj-lt"/>
                          <a:ea typeface="Calibri" panose="020F0502020204030204" pitchFamily="34" charset="0"/>
                          <a:cs typeface="Times New Roman" panose="02020603050405020304" pitchFamily="18" charset="0"/>
                        </a:rPr>
                        <a:t>Résilience entrepreneuriale</a:t>
                      </a:r>
                    </a:p>
                  </a:txBody>
                  <a:tcPr marL="44450" marR="44450" marT="0" marB="0" anchor="b"/>
                </a:tc>
                <a:tc>
                  <a:txBody>
                    <a:bodyPr/>
                    <a:lstStyle/>
                    <a:p>
                      <a:pPr algn="ctr">
                        <a:lnSpc>
                          <a:spcPct val="107000"/>
                        </a:lnSpc>
                        <a:spcAft>
                          <a:spcPts val="0"/>
                        </a:spcAft>
                      </a:pPr>
                      <a:r>
                        <a:rPr lang="fr-FR" sz="1800" b="1" dirty="0">
                          <a:effectLst/>
                          <a:latin typeface="+mj-lt"/>
                        </a:rPr>
                        <a:t>3,13</a:t>
                      </a:r>
                      <a:endParaRPr lang="fr-FR" sz="1800" b="1" dirty="0">
                        <a:effectLst/>
                        <a:latin typeface="+mj-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800" b="1" dirty="0">
                          <a:solidFill>
                            <a:srgbClr val="FF0000"/>
                          </a:solidFill>
                          <a:effectLst/>
                          <a:latin typeface="+mj-lt"/>
                        </a:rPr>
                        <a:t>0,834</a:t>
                      </a:r>
                      <a:endParaRPr lang="fr-FR" sz="1800" b="1" dirty="0">
                        <a:solidFill>
                          <a:srgbClr val="FF0000"/>
                        </a:solidFill>
                        <a:effectLst/>
                        <a:latin typeface="+mj-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800" b="1" dirty="0">
                          <a:effectLst/>
                          <a:latin typeface="+mj-lt"/>
                        </a:rPr>
                        <a:t>0,879</a:t>
                      </a:r>
                      <a:endParaRPr lang="fr-FR" sz="1800" b="1" dirty="0">
                        <a:effectLst/>
                        <a:latin typeface="+mj-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FR" sz="1800" b="1" dirty="0">
                          <a:effectLst/>
                          <a:latin typeface="+mj-lt"/>
                        </a:rPr>
                        <a:t>0,836</a:t>
                      </a:r>
                      <a:endParaRPr lang="fr-FR" sz="1800" b="1" dirty="0">
                        <a:effectLst/>
                        <a:latin typeface="+mj-lt"/>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992829452"/>
                  </a:ext>
                </a:extLst>
              </a:tr>
            </a:tbl>
          </a:graphicData>
        </a:graphic>
      </p:graphicFrame>
      <p:graphicFrame>
        <p:nvGraphicFramePr>
          <p:cNvPr id="5" name="Tableau 4">
            <a:extLst>
              <a:ext uri="{FF2B5EF4-FFF2-40B4-BE49-F238E27FC236}">
                <a16:creationId xmlns:a16="http://schemas.microsoft.com/office/drawing/2014/main" id="{E424104C-6784-26D2-7B65-AB2DE4C58BBE}"/>
              </a:ext>
            </a:extLst>
          </p:cNvPr>
          <p:cNvGraphicFramePr>
            <a:graphicFrameLocks noGrp="1"/>
          </p:cNvGraphicFramePr>
          <p:nvPr>
            <p:extLst>
              <p:ext uri="{D42A27DB-BD31-4B8C-83A1-F6EECF244321}">
                <p14:modId xmlns:p14="http://schemas.microsoft.com/office/powerpoint/2010/main" val="1987381139"/>
              </p:ext>
            </p:extLst>
          </p:nvPr>
        </p:nvGraphicFramePr>
        <p:xfrm>
          <a:off x="-32120" y="2479237"/>
          <a:ext cx="9138810" cy="1496672"/>
        </p:xfrm>
        <a:graphic>
          <a:graphicData uri="http://schemas.openxmlformats.org/drawingml/2006/table">
            <a:tbl>
              <a:tblPr firstRow="1" firstCol="1" bandRow="1">
                <a:tableStyleId>{5C22544A-7EE6-4342-B048-85BDC9FD1C3A}</a:tableStyleId>
              </a:tblPr>
              <a:tblGrid>
                <a:gridCol w="4427984">
                  <a:extLst>
                    <a:ext uri="{9D8B030D-6E8A-4147-A177-3AD203B41FA5}">
                      <a16:colId xmlns:a16="http://schemas.microsoft.com/office/drawing/2014/main" val="1830957501"/>
                    </a:ext>
                  </a:extLst>
                </a:gridCol>
                <a:gridCol w="2088232">
                  <a:extLst>
                    <a:ext uri="{9D8B030D-6E8A-4147-A177-3AD203B41FA5}">
                      <a16:colId xmlns:a16="http://schemas.microsoft.com/office/drawing/2014/main" val="3730044249"/>
                    </a:ext>
                  </a:extLst>
                </a:gridCol>
                <a:gridCol w="2622594">
                  <a:extLst>
                    <a:ext uri="{9D8B030D-6E8A-4147-A177-3AD203B41FA5}">
                      <a16:colId xmlns:a16="http://schemas.microsoft.com/office/drawing/2014/main" val="3702306208"/>
                    </a:ext>
                  </a:extLst>
                </a:gridCol>
              </a:tblGrid>
              <a:tr h="319909">
                <a:tc gridSpan="3">
                  <a:txBody>
                    <a:bodyPr/>
                    <a:lstStyle/>
                    <a:p>
                      <a:pPr algn="ctr">
                        <a:lnSpc>
                          <a:spcPct val="107000"/>
                        </a:lnSpc>
                        <a:spcAft>
                          <a:spcPts val="0"/>
                        </a:spcAft>
                      </a:pPr>
                      <a:r>
                        <a:rPr lang="fr-FR" sz="2400" dirty="0">
                          <a:solidFill>
                            <a:srgbClr val="FFFF00"/>
                          </a:solidFill>
                          <a:effectLst/>
                          <a:latin typeface="+mj-lt"/>
                          <a:ea typeface="Calibri" panose="020F0502020204030204" pitchFamily="34" charset="0"/>
                          <a:cs typeface="Times New Roman" panose="02020603050405020304" pitchFamily="18" charset="0"/>
                        </a:rPr>
                        <a:t>Corrélation</a:t>
                      </a:r>
                    </a:p>
                  </a:txBody>
                  <a:tcPr marL="44450" marR="44450" marT="0" marB="0" anchor="b"/>
                </a:tc>
                <a:tc hMerge="1">
                  <a:txBody>
                    <a:bodyPr/>
                    <a:lstStyle/>
                    <a:p>
                      <a:pPr algn="ctr">
                        <a:lnSpc>
                          <a:spcPct val="107000"/>
                        </a:lnSpc>
                        <a:spcAft>
                          <a:spcPts val="0"/>
                        </a:spcAft>
                      </a:pPr>
                      <a:endParaRPr lang="fr-FR" sz="2400" dirty="0">
                        <a:solidFill>
                          <a:schemeClr val="accent2">
                            <a:lumMod val="75000"/>
                          </a:schemeClr>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44450" marR="44450" marT="0" marB="0" anchor="b"/>
                </a:tc>
                <a:tc hMerge="1">
                  <a:txBody>
                    <a:bodyPr/>
                    <a:lstStyle/>
                    <a:p>
                      <a:endParaRPr lang="fr-FR" dirty="0"/>
                    </a:p>
                  </a:txBody>
                  <a:tcPr marL="44450" marR="44450" marT="0" marB="0" anchor="b"/>
                </a:tc>
                <a:extLst>
                  <a:ext uri="{0D108BD9-81ED-4DB2-BD59-A6C34878D82A}">
                    <a16:rowId xmlns:a16="http://schemas.microsoft.com/office/drawing/2014/main" val="3727769354"/>
                  </a:ext>
                </a:extLst>
              </a:tr>
              <a:tr h="2908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800" dirty="0">
                        <a:solidFill>
                          <a:schemeClr val="tx1"/>
                        </a:solidFill>
                        <a:effectLst/>
                        <a:latin typeface="+mj-lt"/>
                        <a:ea typeface="Calibri" panose="020F0502020204030204" pitchFamily="34" charset="0"/>
                        <a:cs typeface="Times New Roman" panose="02020603050405020304" pitchFamily="18" charset="0"/>
                      </a:endParaRPr>
                    </a:p>
                  </a:txBody>
                  <a:tcPr marL="44450" marR="44450" marT="0" marB="0" anchor="b">
                    <a:solidFill>
                      <a:schemeClr val="accent6">
                        <a:lumMod val="60000"/>
                        <a:lumOff val="40000"/>
                      </a:schemeClr>
                    </a:solidFill>
                  </a:tcPr>
                </a:tc>
                <a:tc>
                  <a:txBody>
                    <a:bodyPr/>
                    <a:lstStyle/>
                    <a:p>
                      <a:pPr algn="ctr">
                        <a:lnSpc>
                          <a:spcPct val="100000"/>
                        </a:lnSpc>
                        <a:spcAft>
                          <a:spcPts val="0"/>
                        </a:spcAft>
                      </a:pPr>
                      <a:r>
                        <a:rPr lang="fr-FR" sz="1800" b="1" dirty="0">
                          <a:solidFill>
                            <a:srgbClr val="FFFF00"/>
                          </a:solidFill>
                          <a:effectLst/>
                          <a:latin typeface="+mj-lt"/>
                          <a:ea typeface="Calibri" panose="020F0502020204030204" pitchFamily="34" charset="0"/>
                          <a:cs typeface="Times New Roman" panose="02020603050405020304" pitchFamily="18" charset="0"/>
                        </a:rPr>
                        <a:t>Ressources territoriales</a:t>
                      </a:r>
                    </a:p>
                  </a:txBody>
                  <a:tcPr marL="44450" marR="44450" marT="0" marB="0" anchor="b">
                    <a:solidFill>
                      <a:schemeClr val="accent6">
                        <a:lumMod val="60000"/>
                        <a:lumOff val="40000"/>
                      </a:schemeClr>
                    </a:solidFill>
                  </a:tcPr>
                </a:tc>
                <a:tc>
                  <a:txBody>
                    <a:bodyPr/>
                    <a:lstStyle/>
                    <a:p>
                      <a:pPr algn="ctr">
                        <a:lnSpc>
                          <a:spcPct val="100000"/>
                        </a:lnSpc>
                        <a:spcAft>
                          <a:spcPts val="0"/>
                        </a:spcAft>
                      </a:pPr>
                      <a:r>
                        <a:rPr lang="fr-FR" sz="1800" b="1" dirty="0">
                          <a:solidFill>
                            <a:srgbClr val="FFFF00"/>
                          </a:solidFill>
                          <a:effectLst/>
                          <a:latin typeface="+mj-lt"/>
                          <a:ea typeface="Calibri" panose="020F0502020204030204" pitchFamily="34" charset="0"/>
                          <a:cs typeface="Times New Roman" panose="02020603050405020304" pitchFamily="18" charset="0"/>
                        </a:rPr>
                        <a:t>Résilience entrepreneuriale</a:t>
                      </a:r>
                    </a:p>
                  </a:txBody>
                  <a:tcPr marL="44450" marR="44450" marT="0" marB="0" anchor="b">
                    <a:solidFill>
                      <a:schemeClr val="accent6">
                        <a:lumMod val="60000"/>
                        <a:lumOff val="40000"/>
                      </a:schemeClr>
                    </a:solidFill>
                  </a:tcPr>
                </a:tc>
                <a:extLst>
                  <a:ext uri="{0D108BD9-81ED-4DB2-BD59-A6C34878D82A}">
                    <a16:rowId xmlns:a16="http://schemas.microsoft.com/office/drawing/2014/main" val="64538052"/>
                  </a:ext>
                </a:extLst>
              </a:tr>
              <a:tr h="290882">
                <a:tc>
                  <a:txBody>
                    <a:bodyPr/>
                    <a:lstStyle/>
                    <a:p>
                      <a:pPr>
                        <a:lnSpc>
                          <a:spcPct val="100000"/>
                        </a:lnSpc>
                        <a:spcAft>
                          <a:spcPts val="0"/>
                        </a:spcAft>
                      </a:pPr>
                      <a:r>
                        <a:rPr lang="fr-FR" sz="1800" dirty="0">
                          <a:solidFill>
                            <a:schemeClr val="bg1"/>
                          </a:solidFill>
                          <a:effectLst/>
                          <a:latin typeface="+mj-lt"/>
                          <a:ea typeface="Calibri" panose="020F0502020204030204" pitchFamily="34" charset="0"/>
                          <a:cs typeface="Times New Roman" panose="02020603050405020304" pitchFamily="18" charset="0"/>
                        </a:rPr>
                        <a:t>Capital social de type bonding</a:t>
                      </a:r>
                    </a:p>
                  </a:txBody>
                  <a:tcPr marL="44450" marR="44450" marT="0" marB="0" anchor="b">
                    <a:solidFill>
                      <a:schemeClr val="accent6">
                        <a:lumMod val="60000"/>
                        <a:lumOff val="40000"/>
                      </a:schemeClr>
                    </a:solidFill>
                  </a:tcPr>
                </a:tc>
                <a:tc>
                  <a:txBody>
                    <a:bodyPr/>
                    <a:lstStyle/>
                    <a:p>
                      <a:pPr algn="ctr">
                        <a:lnSpc>
                          <a:spcPct val="100000"/>
                        </a:lnSpc>
                        <a:spcAft>
                          <a:spcPts val="0"/>
                        </a:spcAft>
                      </a:pPr>
                      <a:r>
                        <a:rPr kumimoji="0" lang="fr-FR" b="1" kern="1200" dirty="0">
                          <a:solidFill>
                            <a:schemeClr val="bg1"/>
                          </a:solidFill>
                          <a:latin typeface="+mn-lt"/>
                          <a:ea typeface="+mn-ea"/>
                          <a:cs typeface="+mn-cs"/>
                        </a:rPr>
                        <a:t>0,417**</a:t>
                      </a:r>
                    </a:p>
                  </a:txBody>
                  <a:tcPr marL="44450" marR="44450" marT="0" marB="0" anchor="b">
                    <a:solidFill>
                      <a:schemeClr val="accent6">
                        <a:lumMod val="60000"/>
                        <a:lumOff val="40000"/>
                      </a:schemeClr>
                    </a:solidFill>
                  </a:tcPr>
                </a:tc>
                <a:tc>
                  <a:txBody>
                    <a:bodyPr/>
                    <a:lstStyle/>
                    <a:p>
                      <a:pPr algn="ctr">
                        <a:lnSpc>
                          <a:spcPct val="100000"/>
                        </a:lnSpc>
                        <a:spcAft>
                          <a:spcPts val="0"/>
                        </a:spcAft>
                      </a:pPr>
                      <a:r>
                        <a:rPr kumimoji="0" lang="fr-FR" b="1" kern="1200" dirty="0">
                          <a:solidFill>
                            <a:schemeClr val="bg1"/>
                          </a:solidFill>
                          <a:latin typeface="+mn-lt"/>
                          <a:ea typeface="+mn-ea"/>
                          <a:cs typeface="+mn-cs"/>
                        </a:rPr>
                        <a:t>0,307***</a:t>
                      </a:r>
                    </a:p>
                  </a:txBody>
                  <a:tcPr marL="44450" marR="44450" marT="0" marB="0" anchor="b">
                    <a:solidFill>
                      <a:schemeClr val="accent6">
                        <a:lumMod val="60000"/>
                        <a:lumOff val="40000"/>
                      </a:schemeClr>
                    </a:solidFill>
                  </a:tcPr>
                </a:tc>
                <a:extLst>
                  <a:ext uri="{0D108BD9-81ED-4DB2-BD59-A6C34878D82A}">
                    <a16:rowId xmlns:a16="http://schemas.microsoft.com/office/drawing/2014/main" val="3205781224"/>
                  </a:ext>
                </a:extLst>
              </a:tr>
              <a:tr h="2908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chemeClr val="bg1"/>
                          </a:solidFill>
                          <a:effectLst/>
                          <a:latin typeface="+mj-lt"/>
                          <a:ea typeface="Calibri" panose="020F0502020204030204" pitchFamily="34" charset="0"/>
                          <a:cs typeface="Times New Roman" panose="02020603050405020304" pitchFamily="18" charset="0"/>
                        </a:rPr>
                        <a:t>Capital de type type </a:t>
                      </a:r>
                      <a:r>
                        <a:rPr lang="fr-FR" sz="1800" dirty="0" err="1">
                          <a:solidFill>
                            <a:schemeClr val="bg1"/>
                          </a:solidFill>
                          <a:effectLst/>
                          <a:latin typeface="+mj-lt"/>
                          <a:ea typeface="Calibri" panose="020F0502020204030204" pitchFamily="34" charset="0"/>
                          <a:cs typeface="Times New Roman" panose="02020603050405020304" pitchFamily="18" charset="0"/>
                        </a:rPr>
                        <a:t>linking</a:t>
                      </a:r>
                      <a:endParaRPr lang="fr-FR" sz="1800" dirty="0">
                        <a:solidFill>
                          <a:schemeClr val="bg1"/>
                        </a:solidFill>
                        <a:effectLst/>
                        <a:latin typeface="+mj-lt"/>
                        <a:ea typeface="Calibri" panose="020F0502020204030204" pitchFamily="34" charset="0"/>
                        <a:cs typeface="Times New Roman" panose="02020603050405020304" pitchFamily="18" charset="0"/>
                      </a:endParaRPr>
                    </a:p>
                  </a:txBody>
                  <a:tcPr marL="44450" marR="44450" marT="0" marB="0" anchor="b">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kern="1200" dirty="0">
                          <a:solidFill>
                            <a:schemeClr val="bg1"/>
                          </a:solidFill>
                          <a:latin typeface="+mn-lt"/>
                          <a:ea typeface="+mn-ea"/>
                          <a:cs typeface="+mn-cs"/>
                        </a:rPr>
                        <a:t>0,349***</a:t>
                      </a:r>
                    </a:p>
                  </a:txBody>
                  <a:tcPr marL="44450" marR="44450" marT="0" marB="0" anchor="b">
                    <a:solidFill>
                      <a:schemeClr val="accent6">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b="1" kern="1200" dirty="0">
                          <a:solidFill>
                            <a:schemeClr val="bg1"/>
                          </a:solidFill>
                          <a:latin typeface="+mn-lt"/>
                          <a:ea typeface="+mn-ea"/>
                          <a:cs typeface="+mn-cs"/>
                        </a:rPr>
                        <a:t>0,287**</a:t>
                      </a:r>
                    </a:p>
                  </a:txBody>
                  <a:tcPr marL="44450" marR="44450" marT="0" marB="0" anchor="b">
                    <a:solidFill>
                      <a:schemeClr val="accent6">
                        <a:lumMod val="60000"/>
                        <a:lumOff val="40000"/>
                      </a:schemeClr>
                    </a:solidFill>
                  </a:tcPr>
                </a:tc>
                <a:extLst>
                  <a:ext uri="{0D108BD9-81ED-4DB2-BD59-A6C34878D82A}">
                    <a16:rowId xmlns:a16="http://schemas.microsoft.com/office/drawing/2014/main" val="1106976941"/>
                  </a:ext>
                </a:extLst>
              </a:tr>
            </a:tbl>
          </a:graphicData>
        </a:graphic>
      </p:graphicFrame>
      <p:graphicFrame>
        <p:nvGraphicFramePr>
          <p:cNvPr id="6" name="Tableau 5">
            <a:extLst>
              <a:ext uri="{FF2B5EF4-FFF2-40B4-BE49-F238E27FC236}">
                <a16:creationId xmlns:a16="http://schemas.microsoft.com/office/drawing/2014/main" id="{C76B5389-A048-CFC4-26D8-D4A4C57776FC}"/>
              </a:ext>
            </a:extLst>
          </p:cNvPr>
          <p:cNvGraphicFramePr>
            <a:graphicFrameLocks noGrp="1"/>
          </p:cNvGraphicFramePr>
          <p:nvPr>
            <p:extLst>
              <p:ext uri="{D42A27DB-BD31-4B8C-83A1-F6EECF244321}">
                <p14:modId xmlns:p14="http://schemas.microsoft.com/office/powerpoint/2010/main" val="2204457575"/>
              </p:ext>
            </p:extLst>
          </p:nvPr>
        </p:nvGraphicFramePr>
        <p:xfrm>
          <a:off x="5190" y="4185920"/>
          <a:ext cx="9138810" cy="2656840"/>
        </p:xfrm>
        <a:graphic>
          <a:graphicData uri="http://schemas.openxmlformats.org/drawingml/2006/table">
            <a:tbl>
              <a:tblPr firstRow="1" bandRow="1">
                <a:tableStyleId>{5C22544A-7EE6-4342-B048-85BDC9FD1C3A}</a:tableStyleId>
              </a:tblPr>
              <a:tblGrid>
                <a:gridCol w="3630706">
                  <a:extLst>
                    <a:ext uri="{9D8B030D-6E8A-4147-A177-3AD203B41FA5}">
                      <a16:colId xmlns:a16="http://schemas.microsoft.com/office/drawing/2014/main" val="1707104415"/>
                    </a:ext>
                  </a:extLst>
                </a:gridCol>
                <a:gridCol w="2592288">
                  <a:extLst>
                    <a:ext uri="{9D8B030D-6E8A-4147-A177-3AD203B41FA5}">
                      <a16:colId xmlns:a16="http://schemas.microsoft.com/office/drawing/2014/main" val="746869422"/>
                    </a:ext>
                  </a:extLst>
                </a:gridCol>
                <a:gridCol w="2915816">
                  <a:extLst>
                    <a:ext uri="{9D8B030D-6E8A-4147-A177-3AD203B41FA5}">
                      <a16:colId xmlns:a16="http://schemas.microsoft.com/office/drawing/2014/main" val="3164905627"/>
                    </a:ext>
                  </a:extLst>
                </a:gridCol>
              </a:tblGrid>
              <a:tr h="139040">
                <a:tc rowSpan="2">
                  <a:txBody>
                    <a:bodyPr/>
                    <a:lstStyle/>
                    <a:p>
                      <a:r>
                        <a:rPr lang="fr-FR" sz="2400" dirty="0">
                          <a:solidFill>
                            <a:srgbClr val="FFFF00"/>
                          </a:solidFill>
                        </a:rPr>
                        <a:t>Régression</a:t>
                      </a:r>
                    </a:p>
                  </a:txBody>
                  <a:tcPr/>
                </a:tc>
                <a:tc gridSpan="2">
                  <a:txBody>
                    <a:bodyPr/>
                    <a:lstStyle/>
                    <a:p>
                      <a:pPr algn="ctr"/>
                      <a:r>
                        <a:rPr lang="fr-FR" b="0" dirty="0"/>
                        <a:t>Variable dépendante</a:t>
                      </a:r>
                    </a:p>
                  </a:txBody>
                  <a:tcPr/>
                </a:tc>
                <a:tc hMerge="1">
                  <a:txBody>
                    <a:bodyPr/>
                    <a:lstStyle/>
                    <a:p>
                      <a:endParaRPr lang="fr-FR" b="0" dirty="0"/>
                    </a:p>
                  </a:txBody>
                  <a:tcPr/>
                </a:tc>
                <a:extLst>
                  <a:ext uri="{0D108BD9-81ED-4DB2-BD59-A6C34878D82A}">
                    <a16:rowId xmlns:a16="http://schemas.microsoft.com/office/drawing/2014/main" val="1528113128"/>
                  </a:ext>
                </a:extLst>
              </a:tr>
              <a:tr h="139040">
                <a:tc vMerge="1">
                  <a:txBody>
                    <a:bodyPr/>
                    <a:lstStyle/>
                    <a:p>
                      <a:r>
                        <a:rPr lang="fr-FR" dirty="0"/>
                        <a:t>Régression</a:t>
                      </a:r>
                    </a:p>
                  </a:txBody>
                  <a:tcPr/>
                </a:tc>
                <a:tc>
                  <a:txBody>
                    <a:bodyPr/>
                    <a:lstStyle/>
                    <a:p>
                      <a:r>
                        <a:rPr lang="fr-FR" sz="1600" b="1" dirty="0">
                          <a:solidFill>
                            <a:srgbClr val="C00000"/>
                          </a:solidFill>
                        </a:rPr>
                        <a:t>Ressources territoriales</a:t>
                      </a:r>
                    </a:p>
                  </a:txBody>
                  <a:tcPr/>
                </a:tc>
                <a:tc>
                  <a:txBody>
                    <a:bodyPr/>
                    <a:lstStyle/>
                    <a:p>
                      <a:r>
                        <a:rPr lang="fr-FR" sz="1600" b="1" dirty="0">
                          <a:solidFill>
                            <a:srgbClr val="C00000"/>
                          </a:solidFill>
                        </a:rPr>
                        <a:t>Résilience entrepreneuriale</a:t>
                      </a:r>
                    </a:p>
                  </a:txBody>
                  <a:tcPr/>
                </a:tc>
                <a:extLst>
                  <a:ext uri="{0D108BD9-81ED-4DB2-BD59-A6C34878D82A}">
                    <a16:rowId xmlns:a16="http://schemas.microsoft.com/office/drawing/2014/main" val="2763207985"/>
                  </a:ext>
                </a:extLst>
              </a:tr>
              <a:tr h="370840">
                <a:tc>
                  <a:txBody>
                    <a:bodyPr/>
                    <a:lstStyle/>
                    <a:p>
                      <a:r>
                        <a:rPr lang="fr-FR" sz="1900" b="0" dirty="0"/>
                        <a:t>Capital social bonding</a:t>
                      </a:r>
                    </a:p>
                  </a:txBody>
                  <a:tcPr/>
                </a:tc>
                <a:tc>
                  <a:txBody>
                    <a:bodyPr/>
                    <a:lstStyle/>
                    <a:p>
                      <a:r>
                        <a:rPr lang="fr-FR" sz="2000" b="1" dirty="0"/>
                        <a:t>0,166**      (0,082)</a:t>
                      </a:r>
                    </a:p>
                  </a:txBody>
                  <a:tcPr/>
                </a:tc>
                <a:tc>
                  <a:txBody>
                    <a:bodyPr/>
                    <a:lstStyle/>
                    <a:p>
                      <a:r>
                        <a:rPr lang="fr-FR" sz="2000" b="1" dirty="0"/>
                        <a:t>0,293***      (0,045)</a:t>
                      </a:r>
                    </a:p>
                  </a:txBody>
                  <a:tcPr/>
                </a:tc>
                <a:extLst>
                  <a:ext uri="{0D108BD9-81ED-4DB2-BD59-A6C34878D82A}">
                    <a16:rowId xmlns:a16="http://schemas.microsoft.com/office/drawing/2014/main" val="3344717110"/>
                  </a:ext>
                </a:extLst>
              </a:tr>
              <a:tr h="370840">
                <a:tc>
                  <a:txBody>
                    <a:bodyPr/>
                    <a:lstStyle/>
                    <a:p>
                      <a:r>
                        <a:rPr lang="fr-FR" sz="1900" b="0" dirty="0"/>
                        <a:t>Capital social </a:t>
                      </a:r>
                      <a:r>
                        <a:rPr lang="fr-FR" sz="1900" b="0" dirty="0" err="1"/>
                        <a:t>linking</a:t>
                      </a:r>
                      <a:endParaRPr lang="fr-FR" sz="1900" b="0" dirty="0"/>
                    </a:p>
                  </a:txBody>
                  <a:tcPr/>
                </a:tc>
                <a:tc>
                  <a:txBody>
                    <a:bodyPr/>
                    <a:lstStyle/>
                    <a:p>
                      <a:r>
                        <a:rPr lang="fr-FR" sz="2000" b="1" dirty="0"/>
                        <a:t>0,079         (0,031)</a:t>
                      </a:r>
                    </a:p>
                  </a:txBody>
                  <a:tcPr/>
                </a:tc>
                <a:tc>
                  <a:txBody>
                    <a:bodyPr/>
                    <a:lstStyle/>
                    <a:p>
                      <a:r>
                        <a:rPr lang="fr-FR" sz="2000" b="1" dirty="0"/>
                        <a:t>0,147**       (0,077)</a:t>
                      </a:r>
                    </a:p>
                  </a:txBody>
                  <a:tcPr/>
                </a:tc>
                <a:extLst>
                  <a:ext uri="{0D108BD9-81ED-4DB2-BD59-A6C34878D82A}">
                    <a16:rowId xmlns:a16="http://schemas.microsoft.com/office/drawing/2014/main" val="2495568913"/>
                  </a:ext>
                </a:extLst>
              </a:tr>
              <a:tr h="370840">
                <a:tc>
                  <a:txBody>
                    <a:bodyPr/>
                    <a:lstStyle/>
                    <a:p>
                      <a:r>
                        <a:rPr lang="fr-FR" sz="1900" b="0" dirty="0"/>
                        <a:t>Caractéristiques de l’entreprise</a:t>
                      </a:r>
                    </a:p>
                  </a:txBody>
                  <a:tcPr/>
                </a:tc>
                <a:tc>
                  <a:txBody>
                    <a:bodyPr/>
                    <a:lstStyle/>
                    <a:p>
                      <a:endParaRPr lang="fr-FR" sz="2000" b="1" dirty="0"/>
                    </a:p>
                  </a:txBody>
                  <a:tcPr/>
                </a:tc>
                <a:tc>
                  <a:txBody>
                    <a:bodyPr/>
                    <a:lstStyle/>
                    <a:p>
                      <a:r>
                        <a:rPr lang="fr-FR" sz="2000" b="1" dirty="0"/>
                        <a:t>0,018*         (0,016)</a:t>
                      </a:r>
                    </a:p>
                  </a:txBody>
                  <a:tcPr/>
                </a:tc>
                <a:extLst>
                  <a:ext uri="{0D108BD9-81ED-4DB2-BD59-A6C34878D82A}">
                    <a16:rowId xmlns:a16="http://schemas.microsoft.com/office/drawing/2014/main" val="2558611297"/>
                  </a:ext>
                </a:extLst>
              </a:tr>
              <a:tr h="370840">
                <a:tc>
                  <a:txBody>
                    <a:bodyPr/>
                    <a:lstStyle/>
                    <a:p>
                      <a:r>
                        <a:rPr lang="fr-FR" sz="1900" b="0" dirty="0"/>
                        <a:t>Caractéristiques de l’entrepreneur</a:t>
                      </a:r>
                    </a:p>
                  </a:txBody>
                  <a:tcPr/>
                </a:tc>
                <a:tc>
                  <a:txBody>
                    <a:bodyPr/>
                    <a:lstStyle/>
                    <a:p>
                      <a:endParaRPr lang="fr-FR" sz="2000" b="1" dirty="0"/>
                    </a:p>
                  </a:txBody>
                  <a:tcPr/>
                </a:tc>
                <a:tc>
                  <a:txBody>
                    <a:bodyPr/>
                    <a:lstStyle/>
                    <a:p>
                      <a:r>
                        <a:rPr lang="fr-FR" sz="2000" b="1" dirty="0"/>
                        <a:t>0,006*         (0113)</a:t>
                      </a:r>
                    </a:p>
                  </a:txBody>
                  <a:tcPr/>
                </a:tc>
                <a:extLst>
                  <a:ext uri="{0D108BD9-81ED-4DB2-BD59-A6C34878D82A}">
                    <a16:rowId xmlns:a16="http://schemas.microsoft.com/office/drawing/2014/main" val="406991042"/>
                  </a:ext>
                </a:extLst>
              </a:tr>
              <a:tr h="370840">
                <a:tc gridSpan="3">
                  <a:txBody>
                    <a:bodyPr/>
                    <a:lstStyle/>
                    <a:p>
                      <a:r>
                        <a:rPr lang="fr-FR" sz="1600" i="1" dirty="0"/>
                        <a:t>* </a:t>
                      </a:r>
                      <a:r>
                        <a:rPr lang="fr-FR" sz="1600" i="1" dirty="0" err="1"/>
                        <a:t>sig</a:t>
                      </a:r>
                      <a:r>
                        <a:rPr lang="fr-FR" sz="1600" i="1" dirty="0"/>
                        <a:t>. 10% ; ** </a:t>
                      </a:r>
                      <a:r>
                        <a:rPr lang="fr-FR" sz="1600" i="1" dirty="0" err="1"/>
                        <a:t>sig</a:t>
                      </a:r>
                      <a:r>
                        <a:rPr lang="fr-FR" sz="1600" i="1" dirty="0"/>
                        <a:t>. 5% ; ***</a:t>
                      </a:r>
                      <a:r>
                        <a:rPr lang="fr-FR" sz="1600" i="1" dirty="0" err="1"/>
                        <a:t>sig</a:t>
                      </a:r>
                      <a:r>
                        <a:rPr lang="fr-FR" sz="1600" i="1" dirty="0"/>
                        <a:t>. 1%, erreurs standards sont entre parenthèses. N=101</a:t>
                      </a:r>
                    </a:p>
                  </a:txBody>
                  <a:tcPr/>
                </a:tc>
                <a:tc hMerge="1">
                  <a:txBody>
                    <a:bodyPr/>
                    <a:lstStyle/>
                    <a:p>
                      <a:endParaRPr lang="fr-FR" dirty="0"/>
                    </a:p>
                  </a:txBody>
                  <a:tcPr/>
                </a:tc>
                <a:tc hMerge="1">
                  <a:txBody>
                    <a:bodyPr/>
                    <a:lstStyle/>
                    <a:p>
                      <a:endParaRPr lang="fr-FR" dirty="0"/>
                    </a:p>
                  </a:txBody>
                  <a:tcPr/>
                </a:tc>
                <a:extLst>
                  <a:ext uri="{0D108BD9-81ED-4DB2-BD59-A6C34878D82A}">
                    <a16:rowId xmlns:a16="http://schemas.microsoft.com/office/drawing/2014/main" val="312436304"/>
                  </a:ext>
                </a:extLst>
              </a:tr>
            </a:tbl>
          </a:graphicData>
        </a:graphic>
      </p:graphicFrame>
    </p:spTree>
    <p:extLst>
      <p:ext uri="{BB962C8B-B14F-4D97-AF65-F5344CB8AC3E}">
        <p14:creationId xmlns:p14="http://schemas.microsoft.com/office/powerpoint/2010/main" val="332784754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71600" y="0"/>
            <a:ext cx="8172400" cy="980728"/>
          </a:xfrm>
        </p:spPr>
        <p:txBody>
          <a:bodyPr>
            <a:normAutofit/>
          </a:bodyPr>
          <a:lstStyle/>
          <a:p>
            <a:pPr marL="82296"/>
            <a:r>
              <a:rPr lang="fr-FR" sz="3600" dirty="0"/>
              <a:t>Préconisations</a:t>
            </a:r>
          </a:p>
        </p:txBody>
      </p:sp>
      <p:sp>
        <p:nvSpPr>
          <p:cNvPr id="3" name="Espace réservé du contenu 2"/>
          <p:cNvSpPr>
            <a:spLocks noGrp="1"/>
          </p:cNvSpPr>
          <p:nvPr>
            <p:ph idx="1"/>
          </p:nvPr>
        </p:nvSpPr>
        <p:spPr>
          <a:xfrm>
            <a:off x="971600" y="980728"/>
            <a:ext cx="8172400" cy="5877272"/>
          </a:xfrm>
        </p:spPr>
        <p:txBody>
          <a:bodyPr>
            <a:noAutofit/>
          </a:bodyPr>
          <a:lstStyle/>
          <a:p>
            <a:pPr algn="just"/>
            <a:r>
              <a:rPr lang="fr-FR" sz="2800" dirty="0">
                <a:latin typeface="+mj-lt"/>
              </a:rPr>
              <a:t>Elle permet de dresser un portrait plus représentatif de la résilience entrepreneuriale des PME sénégalaises du secteur de la pêche artisanale et de proposer des moyens ciblés pour augmenter leur résilience.</a:t>
            </a:r>
          </a:p>
          <a:p>
            <a:pPr marL="0" indent="0" algn="just">
              <a:buNone/>
            </a:pPr>
            <a:endParaRPr lang="fr-FR" sz="2800" dirty="0">
              <a:latin typeface="+mj-lt"/>
            </a:endParaRPr>
          </a:p>
          <a:p>
            <a:pPr algn="just"/>
            <a:r>
              <a:rPr lang="fr-FR" sz="2800" dirty="0">
                <a:latin typeface="+mj-lt"/>
              </a:rPr>
              <a:t>Une préoccupation majeure du gouvernement sénégalais dans la modélisation des politiques économiques des secteurs économiques stratégiques comme celui de la pêche artisanale.</a:t>
            </a:r>
          </a:p>
          <a:p>
            <a:pPr marL="82296" indent="0">
              <a:lnSpc>
                <a:spcPct val="90000"/>
              </a:lnSpc>
              <a:spcAft>
                <a:spcPts val="600"/>
              </a:spcAft>
              <a:buNone/>
            </a:pPr>
            <a:endParaRPr lang="fr-FR" sz="2800" dirty="0"/>
          </a:p>
          <a:p>
            <a:pPr>
              <a:lnSpc>
                <a:spcPct val="90000"/>
              </a:lnSpc>
              <a:spcAft>
                <a:spcPts val="600"/>
              </a:spcAft>
            </a:pPr>
            <a:endParaRPr lang="fr-FR" sz="2800" dirty="0"/>
          </a:p>
          <a:p>
            <a:pPr marL="36576" lvl="1" indent="0">
              <a:lnSpc>
                <a:spcPct val="90000"/>
              </a:lnSpc>
              <a:spcBef>
                <a:spcPts val="600"/>
              </a:spcBef>
              <a:buSzPct val="70000"/>
              <a:buNone/>
            </a:pPr>
            <a:endParaRPr lang="fr-FR" dirty="0"/>
          </a:p>
        </p:txBody>
      </p:sp>
    </p:spTree>
    <p:extLst>
      <p:ext uri="{BB962C8B-B14F-4D97-AF65-F5344CB8AC3E}">
        <p14:creationId xmlns:p14="http://schemas.microsoft.com/office/powerpoint/2010/main" val="30902835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B2E5A6-CD28-97D3-0D8B-1D6D7EA9E8B6}"/>
              </a:ext>
            </a:extLst>
          </p:cNvPr>
          <p:cNvSpPr>
            <a:spLocks noGrp="1"/>
          </p:cNvSpPr>
          <p:nvPr>
            <p:ph type="title"/>
          </p:nvPr>
        </p:nvSpPr>
        <p:spPr>
          <a:xfrm>
            <a:off x="971600" y="38100"/>
            <a:ext cx="7498080" cy="726604"/>
          </a:xfrm>
        </p:spPr>
        <p:txBody>
          <a:bodyPr>
            <a:normAutofit fontScale="90000"/>
          </a:bodyPr>
          <a:lstStyle/>
          <a:p>
            <a:r>
              <a:rPr lang="fr-FR" dirty="0"/>
              <a:t>Limites de la recherche</a:t>
            </a:r>
          </a:p>
        </p:txBody>
      </p:sp>
      <p:sp>
        <p:nvSpPr>
          <p:cNvPr id="3" name="Espace réservé du contenu 2">
            <a:extLst>
              <a:ext uri="{FF2B5EF4-FFF2-40B4-BE49-F238E27FC236}">
                <a16:creationId xmlns:a16="http://schemas.microsoft.com/office/drawing/2014/main" id="{CDB5C06F-0808-A7F3-E0BC-C9257D6DA7B8}"/>
              </a:ext>
            </a:extLst>
          </p:cNvPr>
          <p:cNvSpPr>
            <a:spLocks noGrp="1"/>
          </p:cNvSpPr>
          <p:nvPr>
            <p:ph idx="1"/>
          </p:nvPr>
        </p:nvSpPr>
        <p:spPr>
          <a:xfrm>
            <a:off x="971600" y="908720"/>
            <a:ext cx="8172400" cy="5949280"/>
          </a:xfrm>
        </p:spPr>
        <p:txBody>
          <a:bodyPr/>
          <a:lstStyle/>
          <a:p>
            <a:pPr algn="just"/>
            <a:r>
              <a:rPr lang="fr-FR" sz="2800" dirty="0">
                <a:latin typeface="+mj-lt"/>
              </a:rPr>
              <a:t>On a pas fait le maillage national des des entreprises du secteur de la pêche artisanale afin prendre en compte certains spécificités locales.</a:t>
            </a:r>
          </a:p>
          <a:p>
            <a:pPr marL="82296" indent="0" algn="just">
              <a:buNone/>
            </a:pPr>
            <a:endParaRPr lang="fr-FR" sz="2800" dirty="0">
              <a:latin typeface="+mj-lt"/>
            </a:endParaRPr>
          </a:p>
          <a:p>
            <a:pPr algn="just"/>
            <a:r>
              <a:rPr lang="fr-FR" sz="2800" dirty="0">
                <a:latin typeface="+mj-lt"/>
              </a:rPr>
              <a:t>Utiliser le modèle d’équations structurelles afin de prendre en compte les interactions entre différentes variables.</a:t>
            </a:r>
          </a:p>
          <a:p>
            <a:pPr algn="just"/>
            <a:endParaRPr lang="fr-FR" sz="2800" dirty="0">
              <a:latin typeface="+mj-lt"/>
            </a:endParaRPr>
          </a:p>
          <a:p>
            <a:pPr algn="just"/>
            <a:r>
              <a:rPr lang="fr-FR" sz="2800" dirty="0">
                <a:latin typeface="+mj-lt"/>
              </a:rPr>
              <a:t>On a pas fait des tests de robustesse du modèle.</a:t>
            </a:r>
          </a:p>
          <a:p>
            <a:endParaRPr lang="fr-FR" dirty="0"/>
          </a:p>
        </p:txBody>
      </p:sp>
    </p:spTree>
    <p:extLst>
      <p:ext uri="{BB962C8B-B14F-4D97-AF65-F5344CB8AC3E}">
        <p14:creationId xmlns:p14="http://schemas.microsoft.com/office/powerpoint/2010/main" val="14654721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971600" y="0"/>
            <a:ext cx="8172400" cy="6858000"/>
          </a:xfrm>
        </p:spPr>
        <p:txBody>
          <a:bodyPr>
            <a:noAutofit/>
          </a:bodyPr>
          <a:lstStyle/>
          <a:p>
            <a:pPr marL="292608" lvl="2" indent="0" algn="ctr">
              <a:lnSpc>
                <a:spcPct val="90000"/>
              </a:lnSpc>
              <a:spcBef>
                <a:spcPts val="600"/>
              </a:spcBef>
              <a:buSzPct val="70000"/>
              <a:buNone/>
            </a:pPr>
            <a:endParaRPr lang="fr-FR" sz="2500" b="1" dirty="0"/>
          </a:p>
          <a:p>
            <a:pPr marL="292608" lvl="2" indent="0" algn="ctr">
              <a:lnSpc>
                <a:spcPct val="90000"/>
              </a:lnSpc>
              <a:spcBef>
                <a:spcPts val="600"/>
              </a:spcBef>
              <a:buSzPct val="70000"/>
              <a:buNone/>
            </a:pPr>
            <a:endParaRPr lang="fr-FR" sz="2500" b="1" dirty="0"/>
          </a:p>
          <a:p>
            <a:pPr marL="292608" lvl="2" indent="0" algn="ctr">
              <a:lnSpc>
                <a:spcPct val="90000"/>
              </a:lnSpc>
              <a:spcBef>
                <a:spcPts val="600"/>
              </a:spcBef>
              <a:buSzPct val="70000"/>
              <a:buNone/>
            </a:pPr>
            <a:endParaRPr lang="fr-FR" sz="2500" b="1" dirty="0"/>
          </a:p>
          <a:p>
            <a:pPr marL="292608" lvl="2" indent="0" algn="ctr">
              <a:lnSpc>
                <a:spcPct val="90000"/>
              </a:lnSpc>
              <a:spcBef>
                <a:spcPts val="600"/>
              </a:spcBef>
              <a:buSzPct val="70000"/>
              <a:buNone/>
            </a:pPr>
            <a:endParaRPr lang="fr-FR" sz="2500" b="1" dirty="0"/>
          </a:p>
          <a:p>
            <a:pPr marL="292608" lvl="2" indent="0" algn="ctr">
              <a:lnSpc>
                <a:spcPct val="90000"/>
              </a:lnSpc>
              <a:spcBef>
                <a:spcPts val="600"/>
              </a:spcBef>
              <a:buSzPct val="70000"/>
              <a:buNone/>
            </a:pPr>
            <a:endParaRPr lang="fr-FR" sz="2500" b="1" dirty="0"/>
          </a:p>
          <a:p>
            <a:pPr marL="292608" lvl="2" indent="0" algn="ctr">
              <a:lnSpc>
                <a:spcPct val="90000"/>
              </a:lnSpc>
              <a:spcBef>
                <a:spcPts val="600"/>
              </a:spcBef>
              <a:buSzPct val="70000"/>
              <a:buNone/>
            </a:pPr>
            <a:endParaRPr lang="fr-FR" sz="2500" b="1" dirty="0"/>
          </a:p>
          <a:p>
            <a:pPr marL="292608" lvl="2" indent="0" algn="ctr">
              <a:lnSpc>
                <a:spcPct val="90000"/>
              </a:lnSpc>
              <a:spcBef>
                <a:spcPts val="600"/>
              </a:spcBef>
              <a:buSzPct val="70000"/>
              <a:buNone/>
            </a:pPr>
            <a:endParaRPr lang="fr-FR" sz="2500" b="1" dirty="0"/>
          </a:p>
          <a:p>
            <a:pPr marL="292608" lvl="2" indent="0" algn="ctr">
              <a:lnSpc>
                <a:spcPct val="90000"/>
              </a:lnSpc>
              <a:spcBef>
                <a:spcPts val="600"/>
              </a:spcBef>
              <a:buSzPct val="70000"/>
              <a:buNone/>
            </a:pPr>
            <a:endParaRPr lang="fr-FR" sz="2500" b="1" dirty="0"/>
          </a:p>
          <a:p>
            <a:pPr marL="292608" lvl="2" indent="0" algn="ctr">
              <a:lnSpc>
                <a:spcPct val="90000"/>
              </a:lnSpc>
              <a:spcBef>
                <a:spcPts val="600"/>
              </a:spcBef>
              <a:buSzPct val="70000"/>
              <a:buNone/>
            </a:pPr>
            <a:r>
              <a:rPr lang="fr-FR" sz="2500" b="1" dirty="0"/>
              <a:t>MERCI DE VOTRE AIMABLE ATTENTION</a:t>
            </a:r>
            <a:endParaRPr lang="fr-FR" sz="2300" b="1" dirty="0"/>
          </a:p>
          <a:p>
            <a:pPr marL="36576" lvl="1" indent="0">
              <a:lnSpc>
                <a:spcPct val="90000"/>
              </a:lnSpc>
              <a:spcBef>
                <a:spcPts val="600"/>
              </a:spcBef>
              <a:buSzPct val="70000"/>
              <a:buNone/>
            </a:pPr>
            <a:endParaRPr lang="fr-FR" dirty="0"/>
          </a:p>
        </p:txBody>
      </p:sp>
    </p:spTree>
    <p:extLst>
      <p:ext uri="{BB962C8B-B14F-4D97-AF65-F5344CB8AC3E}">
        <p14:creationId xmlns:p14="http://schemas.microsoft.com/office/powerpoint/2010/main" val="2890864112"/>
      </p:ext>
    </p:extLst>
  </p:cSld>
  <p:clrMapOvr>
    <a:masterClrMapping/>
  </p:clrMapOvr>
</p:sld>
</file>

<file path=docProps/app.xml><?xml version="1.0" encoding="utf-8"?>
<Properties xmlns="http://schemas.openxmlformats.org/officeDocument/2006/extended-properties" xmlns:vt="http://schemas.openxmlformats.org/officeDocument/2006/docPropsVTypes">
  <TotalTime>54</TotalTime>
  <Words>2665</Words>
  <Application>Microsoft Office PowerPoint</Application>
  <PresentationFormat>Grand écran</PresentationFormat>
  <Paragraphs>129</Paragraphs>
  <Slides>12</Slides>
  <Notes>8</Notes>
  <HiddenSlides>0</HiddenSlides>
  <MMClips>0</MMClips>
  <ScaleCrop>false</ScaleCrop>
  <HeadingPairs>
    <vt:vector size="6" baseType="variant">
      <vt:variant>
        <vt:lpstr>Polices utilisées</vt:lpstr>
      </vt:variant>
      <vt:variant>
        <vt:i4>11</vt:i4>
      </vt:variant>
      <vt:variant>
        <vt:lpstr>Thème</vt:lpstr>
      </vt:variant>
      <vt:variant>
        <vt:i4>1</vt:i4>
      </vt:variant>
      <vt:variant>
        <vt:lpstr>Titres des diapositives</vt:lpstr>
      </vt:variant>
      <vt:variant>
        <vt:i4>12</vt:i4>
      </vt:variant>
    </vt:vector>
  </HeadingPairs>
  <TitlesOfParts>
    <vt:vector size="24" baseType="lpstr">
      <vt:lpstr>Aptos</vt:lpstr>
      <vt:lpstr>Arial</vt:lpstr>
      <vt:lpstr>Avenir Heavy</vt:lpstr>
      <vt:lpstr>Avenir Medium</vt:lpstr>
      <vt:lpstr>Calibri</vt:lpstr>
      <vt:lpstr>Calibri Light</vt:lpstr>
      <vt:lpstr>Google Sans</vt:lpstr>
      <vt:lpstr>Tahoma</vt:lpstr>
      <vt:lpstr>Times</vt:lpstr>
      <vt:lpstr>Times New Roman</vt:lpstr>
      <vt:lpstr>Tisa Offc Serif Pro</vt:lpstr>
      <vt:lpstr>Abertay University Theme</vt:lpstr>
      <vt:lpstr>Blurred Lines and Distant Colleagues: Professionalism in the Flexible Work Era  (A Social Information Processing Approach)   Juliet E. Ikhide Abertay University, Scotland, United Kingdom   ManaGlobal Final Conference May 2024, Rennes (France)</vt:lpstr>
      <vt:lpstr>Agenda </vt:lpstr>
      <vt:lpstr>Think about the times…     </vt:lpstr>
      <vt:lpstr>What - Introduction </vt:lpstr>
      <vt:lpstr>What - Introduction </vt:lpstr>
      <vt:lpstr>    WHY – Literature Review Literature Review</vt:lpstr>
      <vt:lpstr>    WHY – Literature Review Literature Review</vt:lpstr>
      <vt:lpstr>  How-Methodology </vt:lpstr>
      <vt:lpstr>So, What- Conclusion</vt:lpstr>
      <vt:lpstr>Any  Contribution, Feedback, and Thoughts ? </vt:lpstr>
      <vt:lpstr>Thank you for listening…  Scan the QR code to connect on LinkedIn </vt:lpstr>
      <vt:lpstr>References </vt:lpstr>
    </vt:vector>
  </TitlesOfParts>
  <Company/>
  <LinksUpToDate>false</LinksUpToDate>
  <SharedDoc>false</SharedDoc>
  <HyperlinksChanged>false</HyperlinksChanged>
  <AppVersion>16.0000</AppVersion>
</Properties>
</file>

<file path=docProps/core.xml><?xml version="1.0" encoding="utf-8"?>
<coreProperties xmlns:dc="http://purl.org/dc/elements/1.1/" xmlns:dcterms="http://purl.org/dc/terms/" xmlns:xsi="http://www.w3.org/2001/XMLSchema-instance" xmlns="http://schemas.openxmlformats.org/package/2006/metadata/core-properties">
  <dc:title>Redefining Professionalism in a Flexible Work Era: Examining the Impact on Specific Demographics   Juliet E. Ikhide Abertay University, Scotland, United Kingdom   2nd Edition of the International Conference on Sustainable Business Practices in a VUCA World - ICSBP2024 May 2024, Rabat – Morocco</dc:title>
  <dc:creator>Juliet Ikhide</dc:creator>
  <lastModifiedBy>diaw_d</lastModifiedBy>
  <revision>2</revision>
  <dcterms:created xsi:type="dcterms:W3CDTF">2024-04-17T11:05:23.0000000Z</dcterms:created>
  <dcterms:modified xsi:type="dcterms:W3CDTF">2024-09-06T10:17:01.9680000Z</dcterms:modified>
</coreProperties>
</file>