
<file path=[Content_Types].xml><?xml version="1.0" encoding="utf-8"?>
<Types xmlns="http://schemas.openxmlformats.org/package/2006/content-types">
  <Default Extension="xml" ContentType="application/vnd.openxmlformats-officedocument.presentationml.presentation.main+xml"/>
  <Default Extension="png" ContentType="image/png"/>
  <Default Extension="jpg" ContentType="image/jpeg"/>
  <Default Extension="rels" ContentType="application/vnd.openxmlformats-package.relationships+xml"/>
  <Override PartName="/ppt/notesMasters/notesMaster1.xml" ContentType="application/vnd.openxmlformats-officedocument.presentationml.notesMaster+xml"/>
  <Override PartName="/ppt/notesMasters/theme/theme1.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slideMasters/slideMaster1.xml" ContentType="application/vnd.openxmlformats-officedocument.presentationml.slideMaster+xml"/>
  <Override PartName="/ppt/slideMasters/theme/theme2.xml" ContentType="application/vnd.openxmlformats-officedocument.theme+xml"/>
  <Override PartName="/ppt/slideLayouts/slideLayout4.xml" ContentType="application/vnd.openxmlformats-officedocument.presentationml.slideLayout+xml"/>
  <Override PartName="/ppt/slideMasters/slideMaster2.xml" ContentType="application/vnd.openxmlformats-officedocument.presentationml.slideMaster+xml"/>
  <Override PartName="/ppt/slideMasters/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Masters/slideMaster3.xml" ContentType="application/vnd.openxmlformats-officedocument.presentationml.slideMaster+xml"/>
  <Override PartName="/ppt/slideMasters/theme/theme4.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Masters/slideMaster4.xml" ContentType="application/vnd.openxmlformats-officedocument.presentationml.slideMaster+xml"/>
  <Override PartName="/ppt/slideMasters/theme/theme5.xml" ContentType="application/vnd.openxmlformats-officedocument.theme+xml"/>
  <Override PartName="/ppt/slideLayouts/slideLayout40.xml" ContentType="application/vnd.openxmlformats-officedocument.presentationml.slideLayout+xml"/>
  <Override PartName="/ppt/slideLayouts/slideLayout42.xml" ContentType="application/vnd.openxmlformats-officedocument.presentationml.slideLayout+xml"/>
  <Override PartName="/ppt/slideLayouts/slideLayout45.xml" ContentType="application/vnd.openxmlformats-officedocument.presentationml.slideLayout+xml"/>
  <Override PartName="/ppt/slideMasters/slideMaster5.xml" ContentType="application/vnd.openxmlformats-officedocument.presentationml.slideMaster+xml"/>
  <Override PartName="/ppt/slideMasters/theme/theme6.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notesSlides/notesSlide3.xml" ContentType="application/vnd.openxmlformats-officedocument.presentationml.notesSlide+xml"/>
  <Override PartName="/ppt/slides/slide5.xml" ContentType="application/vnd.openxmlformats-officedocument.presentationml.slide+xml"/>
  <Override PartName="/ppt/slides/slide6.xml" ContentType="application/vnd.openxmlformats-officedocument.presentationml.slide+xml"/>
  <Override PartName="/ppt/notesSlides/notesSlide4.xml" ContentType="application/vnd.openxmlformats-officedocument.presentationml.notesSlide+xml"/>
  <Override PartName="/ppt/slides/slide7.xml" ContentType="application/vnd.openxmlformats-officedocument.presentationml.slide+xml"/>
  <Override PartName="/ppt/graphics/data1.xml" ContentType="application/vnd.openxmlformats-officedocument.drawingml.diagramData+xml"/>
  <Override PartName="/ppt/graphics/layout1.xml" ContentType="application/vnd.openxmlformats-officedocument.drawingml.diagramLayout+xml"/>
  <Override PartName="/ppt/graphics/quickStyle1.xml" ContentType="application/vnd.openxmlformats-officedocument.drawingml.diagramStyle+xml"/>
  <Override PartName="/ppt/graphics/colors1.xml" ContentType="application/vnd.openxmlformats-officedocument.drawingml.diagramColors+xml"/>
  <Override PartName="/ppt/notesSlides/notesSlide5.xml" ContentType="application/vnd.openxmlformats-officedocument.presentationml.notesSlide+xml"/>
  <Override PartName="/ppt/slides/slide8.xml" ContentType="application/vnd.openxmlformats-officedocument.presentationml.slide+xml"/>
  <Override PartName="/ppt/notesSlides/notesSlide6.xml" ContentType="application/vnd.openxmlformats-officedocument.presentationml.notesSlide+xml"/>
  <Override PartName="/ppt/slides/slide9.xml" ContentType="application/vnd.openxmlformats-officedocument.presentationml.slide+xml"/>
  <Override PartName="/ppt/graphics/data2.xml" ContentType="application/vnd.openxmlformats-officedocument.drawingml.diagramData+xml"/>
  <Override PartName="/ppt/graphics/layout2.xml" ContentType="application/vnd.openxmlformats-officedocument.drawingml.diagramLayout+xml"/>
  <Override PartName="/ppt/graphics/quickStyle2.xml" ContentType="application/vnd.openxmlformats-officedocument.drawingml.diagramStyle+xml"/>
  <Override PartName="/ppt/graphics/colors2.xml" ContentType="application/vnd.openxmlformats-officedocument.drawingml.diagramColors+xml"/>
  <Override PartName="/ppt/notesSlides/notesSlide7.xml" ContentType="application/vnd.openxmlformats-officedocument.presentationml.notesSlide+xml"/>
  <Override PartName="/ppt/slides/slide10.xml" ContentType="application/vnd.openxmlformats-officedocument.presentationml.slide+xml"/>
  <Override PartName="/ppt/notesSlides/notesSlide8.xml" ContentType="application/vnd.openxmlformats-officedocument.presentationml.notesSlide+xml"/>
  <Override PartName="/ppt/tableStyles.xml" ContentType="application/vnd.openxmlformats-officedocument.presentationml.tableStyles+xml"/>
  <Override PartName="/ppt/slides/slide11.xml" ContentType="application/vnd.openxmlformats-officedocument.presentationml.slide+xml"/>
  <Override PartName="/ppt/notesSlides/notesSlide9.xml" ContentType="application/vnd.openxmlformats-officedocument.presentationml.notesSlide+xml"/>
  <Override PartName="/ppt/slides/slide12.xml" ContentType="application/vnd.openxmlformats-officedocument.presentationml.slide+xml"/>
  <Override PartName="/ppt/notesSlides/notesSlide10.xml" ContentType="application/vnd.openxmlformats-officedocument.presentationml.notesSlide+xml"/>
  <Override PartName="/ppt/slides/slide13.xml" ContentType="application/vnd.openxmlformats-officedocument.presentationml.slide+xml"/>
  <Override PartName="/ppt/notesSlides/notesSlide11.xml" ContentType="application/vnd.openxmlformats-officedocument.presentationml.notesSlide+xml"/>
  <Override PartName="/ppt/slides/slide14.xml" ContentType="application/vnd.openxmlformats-officedocument.presentationml.slide+xml"/>
  <Override PartName="/ppt/notesSlides/notesSlide12.xml" ContentType="application/vnd.openxmlformats-officedocument.presentationml.notesSlide+xml"/>
  <Override PartName="/ppt/slides/slide15.xml" ContentType="application/vnd.openxmlformats-officedocument.presentationml.slide+xml"/>
  <Override PartName="/ppt/notesSlides/notesSlide13.xml" ContentType="application/vnd.openxmlformats-officedocument.presentationml.notesSlide+xml"/>
  <Override PartName="/ppt/slides/slide16.xml" ContentType="application/vnd.openxmlformats-officedocument.presentationml.slide+xml"/>
  <Override PartName="/ppt/notesSlides/notesSlide14.xml" ContentType="application/vnd.openxmlformats-officedocument.presentationml.notes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Slides/notesSlide15.xml" ContentType="application/vnd.openxmlformats-officedocument.presentationml.notes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Slides/notesSlide16.xml" ContentType="application/vnd.openxmlformats-officedocument.presentationml.notesSlide+xml"/>
  <Override PartName="/ppt/slides/slide37.xml" ContentType="application/vnd.openxmlformats-officedocument.presentationml.slide+xml"/>
  <Override PartName="/ppt/notesSlides/notesSlide17.xml" ContentType="application/vnd.openxmlformats-officedocument.presentationml.notesSlide+xml"/>
  <Override PartName="/ppt/slides/slide38.xml" ContentType="application/vnd.openxmlformats-officedocument.presentationml.slide+xml"/>
  <Override PartName="/ppt/notesSlides/notesSlide18.xml" ContentType="application/vnd.openxmlformats-officedocument.presentationml.notes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Slides/notesSlide19.xml" ContentType="application/vnd.openxmlformats-officedocument.presentationml.notes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graphics/data3.xml" ContentType="application/vnd.openxmlformats-officedocument.drawingml.diagramData+xml"/>
  <Override PartName="/ppt/graphics/layout3.xml" ContentType="application/vnd.openxmlformats-officedocument.drawingml.diagramLayout+xml"/>
  <Override PartName="/ppt/graphics/quickStyle3.xml" ContentType="application/vnd.openxmlformats-officedocument.drawingml.diagramStyle+xml"/>
  <Override PartName="/ppt/graphics/colors3.xml" ContentType="application/vnd.openxmlformats-officedocument.drawingml.diagramColors+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graphics/data4.xml" ContentType="application/vnd.openxmlformats-officedocument.drawingml.diagramData+xml"/>
  <Override PartName="/ppt/graphics/layout4.xml" ContentType="application/vnd.openxmlformats-officedocument.drawingml.diagramLayout+xml"/>
  <Override PartName="/ppt/graphics/quickStyle4.xml" ContentType="application/vnd.openxmlformats-officedocument.drawingml.diagramStyle+xml"/>
  <Override PartName="/ppt/graphics/colors4.xml" ContentType="application/vnd.openxmlformats-officedocument.drawingml.diagramColors+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graphics/data5.xml" ContentType="application/vnd.openxmlformats-officedocument.drawingml.diagramData+xml"/>
  <Override PartName="/ppt/graphics/layout5.xml" ContentType="application/vnd.openxmlformats-officedocument.drawingml.diagramLayout+xml"/>
  <Override PartName="/ppt/graphics/quickStyle5.xml" ContentType="application/vnd.openxmlformats-officedocument.drawingml.diagramStyle+xml"/>
  <Override PartName="/ppt/graphics/colors5.xml" ContentType="application/vnd.openxmlformats-officedocument.drawingml.diagramColors+xml"/>
  <Override PartName="/ppt/slides/slide79.xml" ContentType="application/vnd.openxmlformats-officedocument.presentationml.slide+xml"/>
  <Override PartName="/ppt/graphics/data6.xml" ContentType="application/vnd.openxmlformats-officedocument.drawingml.diagramData+xml"/>
  <Override PartName="/ppt/graphics/layout6.xml" ContentType="application/vnd.openxmlformats-officedocument.drawingml.diagramLayout+xml"/>
  <Override PartName="/ppt/graphics/quickStyle6.xml" ContentType="application/vnd.openxmlformats-officedocument.drawingml.diagramStyle+xml"/>
  <Override PartName="/ppt/graphics/colors6.xml" ContentType="application/vnd.openxmlformats-officedocument.drawingml.diagramColors+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Masters/slideMaster6.xml" ContentType="application/vnd.openxmlformats-officedocument.presentationml.slideMaster+xml"/>
  <Override PartName="/ppt/slideMasters/theme/theme7.xml" ContentType="application/vnd.openxmlformats-officedocument.theme+xml"/>
  <Override PartName="/ppt/slideLayouts/slideLayout65.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70.xml" ContentType="application/vnd.openxmlformats-officedocument.presentationml.slideLayout+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graphics/data7.xml" ContentType="application/vnd.openxmlformats-officedocument.drawingml.diagramData+xml"/>
  <Override PartName="/ppt/graphics/layout7.xml" ContentType="application/vnd.openxmlformats-officedocument.drawingml.diagramLayout+xml"/>
  <Override PartName="/ppt/graphics/quickStyle7.xml" ContentType="application/vnd.openxmlformats-officedocument.drawingml.diagramStyle+xml"/>
  <Override PartName="/ppt/graphics/colors7.xml" ContentType="application/vnd.openxmlformats-officedocument.drawingml.diagramColors+xml"/>
  <Override PartName="/ppt/slides/slide93.xml" ContentType="application/vnd.openxmlformats-officedocument.presentationml.slide+xml"/>
  <Override PartName="/ppt/graphics/data8.xml" ContentType="application/vnd.openxmlformats-officedocument.drawingml.diagramData+xml"/>
  <Override PartName="/ppt/graphics/layout8.xml" ContentType="application/vnd.openxmlformats-officedocument.drawingml.diagramLayout+xml"/>
  <Override PartName="/ppt/graphics/quickStyle8.xml" ContentType="application/vnd.openxmlformats-officedocument.drawingml.diagramStyle+xml"/>
  <Override PartName="/ppt/graphics/colors8.xml" ContentType="application/vnd.openxmlformats-officedocument.drawingml.diagramColors+xml"/>
  <Override PartName="/ppt/slides/slide94.xml" ContentType="application/vnd.openxmlformats-officedocument.presentationml.slide+xml"/>
  <Override PartName="/ppt/graphics/data9.xml" ContentType="application/vnd.openxmlformats-officedocument.drawingml.diagramData+xml"/>
  <Override PartName="/ppt/graphics/layout9.xml" ContentType="application/vnd.openxmlformats-officedocument.drawingml.diagramLayout+xml"/>
  <Override PartName="/ppt/graphics/quickStyle9.xml" ContentType="application/vnd.openxmlformats-officedocument.drawingml.diagramStyle+xml"/>
  <Override PartName="/ppt/graphics/colors9.xml" ContentType="application/vnd.openxmlformats-officedocument.drawingml.diagramColors+xml"/>
  <Override PartName="/ppt/slides/slide95.xml" ContentType="application/vnd.openxmlformats-officedocument.presentationml.slide+xml"/>
  <Override PartName="/ppt/graphics/data10.xml" ContentType="application/vnd.openxmlformats-officedocument.drawingml.diagramData+xml"/>
  <Override PartName="/ppt/graphics/layout10.xml" ContentType="application/vnd.openxmlformats-officedocument.drawingml.diagramLayout+xml"/>
  <Override PartName="/ppt/graphics/quickStyle10.xml" ContentType="application/vnd.openxmlformats-officedocument.drawingml.diagramStyle+xml"/>
  <Override PartName="/ppt/graphics/colors10.xml" ContentType="application/vnd.openxmlformats-officedocument.drawingml.diagramColors+xml"/>
  <Override PartName="/ppt/slides/slide96.xml" ContentType="application/vnd.openxmlformats-officedocument.presentationml.slide+xml"/>
  <Override PartName="/ppt/graphics/data11.xml" ContentType="application/vnd.openxmlformats-officedocument.drawingml.diagramData+xml"/>
  <Override PartName="/ppt/graphics/layout11.xml" ContentType="application/vnd.openxmlformats-officedocument.drawingml.diagramLayout+xml"/>
  <Override PartName="/ppt/graphics/quickStyle11.xml" ContentType="application/vnd.openxmlformats-officedocument.drawingml.diagramStyle+xml"/>
  <Override PartName="/ppt/graphics/colors11.xml" ContentType="application/vnd.openxmlformats-officedocument.drawingml.diagramColors+xml"/>
  <Override PartName="/ppt/slides/slide97.xml" ContentType="application/vnd.openxmlformats-officedocument.presentationml.slide+xml"/>
  <Override PartName="/ppt/graphics/data12.xml" ContentType="application/vnd.openxmlformats-officedocument.drawingml.diagramData+xml"/>
  <Override PartName="/ppt/graphics/layout12.xml" ContentType="application/vnd.openxmlformats-officedocument.drawingml.diagramLayout+xml"/>
  <Override PartName="/ppt/graphics/quickStyle12.xml" ContentType="application/vnd.openxmlformats-officedocument.drawingml.diagramStyle+xml"/>
  <Override PartName="/ppt/graphics/colors12.xml" ContentType="application/vnd.openxmlformats-officedocument.drawingml.diagramColors+xml"/>
  <Override PartName="/ppt/slides/slide98.xml" ContentType="application/vnd.openxmlformats-officedocument.presentationml.slide+xml"/>
  <Override PartName="/ppt/graphics/data13.xml" ContentType="application/vnd.openxmlformats-officedocument.drawingml.diagramData+xml"/>
  <Override PartName="/ppt/graphics/layout13.xml" ContentType="application/vnd.openxmlformats-officedocument.drawingml.diagramLayout+xml"/>
  <Override PartName="/ppt/graphics/quickStyle13.xml" ContentType="application/vnd.openxmlformats-officedocument.drawingml.diagramStyle+xml"/>
  <Override PartName="/ppt/graphics/colors13.xml" ContentType="application/vnd.openxmlformats-officedocument.drawingml.diagramColors+xml"/>
  <Override PartName="/ppt/slides/slide99.xml" ContentType="application/vnd.openxmlformats-officedocument.presentationml.slide+xml"/>
  <Override PartName="/ppt/slides/slide100.xml" ContentType="application/vnd.openxmlformats-officedocument.presentationml.slide+xml"/>
  <Override PartName="/ppt/graphics/data14.xml" ContentType="application/vnd.openxmlformats-officedocument.drawingml.diagramData+xml"/>
  <Override PartName="/ppt/graphics/layout14.xml" ContentType="application/vnd.openxmlformats-officedocument.drawingml.diagramLayout+xml"/>
  <Override PartName="/ppt/graphics/quickStyle14.xml" ContentType="application/vnd.openxmlformats-officedocument.drawingml.diagramStyle+xml"/>
  <Override PartName="/ppt/graphics/colors14.xml" ContentType="application/vnd.openxmlformats-officedocument.drawingml.diagramColors+xml"/>
  <Override PartName="/ppt/slides/slide101.xml" ContentType="application/vnd.openxmlformats-officedocument.presentationml.slide+xml"/>
  <Override PartName="/ppt/graphics/data15.xml" ContentType="application/vnd.openxmlformats-officedocument.drawingml.diagramData+xml"/>
  <Override PartName="/ppt/graphics/layout15.xml" ContentType="application/vnd.openxmlformats-officedocument.drawingml.diagramLayout+xml"/>
  <Override PartName="/ppt/graphics/quickStyle15.xml" ContentType="application/vnd.openxmlformats-officedocument.drawingml.diagramStyle+xml"/>
  <Override PartName="/ppt/graphics/colors15.xml" ContentType="application/vnd.openxmlformats-officedocument.drawingml.diagramColors+xml"/>
  <Override PartName="/ppt/slides/slide102.xml" ContentType="application/vnd.openxmlformats-officedocument.presentationml.slide+xml"/>
  <Override PartName="/ppt/graphics/data16.xml" ContentType="application/vnd.openxmlformats-officedocument.drawingml.diagramData+xml"/>
  <Override PartName="/ppt/graphics/layout16.xml" ContentType="application/vnd.openxmlformats-officedocument.drawingml.diagramLayout+xml"/>
  <Override PartName="/ppt/graphics/quickStyle16.xml" ContentType="application/vnd.openxmlformats-officedocument.drawingml.diagramStyle+xml"/>
  <Override PartName="/ppt/graphics/colors16.xml" ContentType="application/vnd.openxmlformats-officedocument.drawingml.diagramColors+xml"/>
  <Override PartName="/ppt/slides/slide103.xml" ContentType="application/vnd.openxmlformats-officedocument.presentationml.slide+xml"/>
  <Override PartName="/ppt/slides/slide104.xml" ContentType="application/vnd.openxmlformats-officedocument.presentationml.slide+xml"/>
  <Override PartName="/ppt/graphics/data17.xml" ContentType="application/vnd.openxmlformats-officedocument.drawingml.diagramData+xml"/>
  <Override PartName="/ppt/graphics/layout17.xml" ContentType="application/vnd.openxmlformats-officedocument.drawingml.diagramLayout+xml"/>
  <Override PartName="/ppt/graphics/quickStyle17.xml" ContentType="application/vnd.openxmlformats-officedocument.drawingml.diagramStyle+xml"/>
  <Override PartName="/ppt/graphics/colors17.xml" ContentType="application/vnd.openxmlformats-officedocument.drawingml.diagramColors+xml"/>
  <Override PartName="/ppt/slides/slide105.xml" ContentType="application/vnd.openxmlformats-officedocument.presentationml.slide+xml"/>
  <Override PartName="/ppt/graphics/data18.xml" ContentType="application/vnd.openxmlformats-officedocument.drawingml.diagramData+xml"/>
  <Override PartName="/ppt/graphics/layout18.xml" ContentType="application/vnd.openxmlformats-officedocument.drawingml.diagramLayout+xml"/>
  <Override PartName="/ppt/graphics/quickStyle18.xml" ContentType="application/vnd.openxmlformats-officedocument.drawingml.diagramStyle+xml"/>
  <Override PartName="/ppt/graphics/colors18.xml" ContentType="application/vnd.openxmlformats-officedocument.drawingml.diagramColors+xml"/>
  <Override PartName="/ppt/slides/slide106.xml" ContentType="application/vnd.openxmlformats-officedocument.presentationml.slide+xml"/>
  <Override PartName="/ppt/graphics/data19.xml" ContentType="application/vnd.openxmlformats-officedocument.drawingml.diagramData+xml"/>
  <Override PartName="/ppt/graphics/layout19.xml" ContentType="application/vnd.openxmlformats-officedocument.drawingml.diagramLayout+xml"/>
  <Override PartName="/ppt/graphics/quickStyle19.xml" ContentType="application/vnd.openxmlformats-officedocument.drawingml.diagramStyle+xml"/>
  <Override PartName="/ppt/graphics/colors19.xml" ContentType="application/vnd.openxmlformats-officedocument.drawingml.diagramColors+xml"/>
  <Override PartName="/ppt/slides/slide107.xml" ContentType="application/vnd.openxmlformats-officedocument.presentationml.slide+xml"/>
  <Override PartName="/ppt/graphics/data20.xml" ContentType="application/vnd.openxmlformats-officedocument.drawingml.diagramData+xml"/>
  <Override PartName="/ppt/graphics/layout20.xml" ContentType="application/vnd.openxmlformats-officedocument.drawingml.diagramLayout+xml"/>
  <Override PartName="/ppt/graphics/quickStyle20.xml" ContentType="application/vnd.openxmlformats-officedocument.drawingml.diagramStyle+xml"/>
  <Override PartName="/ppt/graphics/colors20.xml" ContentType="application/vnd.openxmlformats-officedocument.drawingml.diagramColors+xml"/>
  <Override PartName="/ppt/slides/slide108.xml" ContentType="application/vnd.openxmlformats-officedocument.presentationml.slide+xml"/>
  <Override PartName="/ppt/graphics/data21.xml" ContentType="application/vnd.openxmlformats-officedocument.drawingml.diagramData+xml"/>
  <Override PartName="/ppt/graphics/layout21.xml" ContentType="application/vnd.openxmlformats-officedocument.drawingml.diagramLayout+xml"/>
  <Override PartName="/ppt/graphics/quickStyle21.xml" ContentType="application/vnd.openxmlformats-officedocument.drawingml.diagramStyle+xml"/>
  <Override PartName="/ppt/graphics/colors21.xml" ContentType="application/vnd.openxmlformats-officedocument.drawingml.diagramColors+xml"/>
  <Override PartName="/ppt/slides/slide109.xml" ContentType="application/vnd.openxmlformats-officedocument.presentationml.slide+xml"/>
  <Override PartName="/ppt/graphics/data22.xml" ContentType="application/vnd.openxmlformats-officedocument.drawingml.diagramData+xml"/>
  <Override PartName="/ppt/graphics/layout22.xml" ContentType="application/vnd.openxmlformats-officedocument.drawingml.diagramLayout+xml"/>
  <Override PartName="/ppt/graphics/quickStyle22.xml" ContentType="application/vnd.openxmlformats-officedocument.drawingml.diagramStyle+xml"/>
  <Override PartName="/ppt/graphics/colors22.xml" ContentType="application/vnd.openxmlformats-officedocument.drawingml.diagramColors+xml"/>
  <Override PartName="/ppt/slides/slide110.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Types>
</file>

<file path=_rels/.rels>&#65279;<?xml version="1.0" encoding="utf-8"?><Relationships xmlns="http://schemas.openxmlformats.org/package/2006/relationships"><Relationship Type="http://schemas.openxmlformats.org/officeDocument/2006/relationships/officeDocument" Target="/ppt/presentation.xml" Id="Rd1d4be08faff472b" /><Relationship Type="http://schemas.openxmlformats.org/package/2006/relationships/metadata/core-properties" Target="/docProps/core.xml" Id="R2fce1765e4114711" /><Relationship Type="http://schemas.openxmlformats.org/officeDocument/2006/relationships/extended-properties" Target="/docProps/app.xml" Id="R27c04cf270544c36" /></Relationships>
</file>

<file path=ppt/presentation.xml><?xml version="1.0" encoding="utf-8"?>
<p:presentation xmlns:p15="http://schemas.microsoft.com/office/powerpoint/2012/main" xmlns:a="http://schemas.openxmlformats.org/drawingml/2006/main" xmlns:r="http://schemas.openxmlformats.org/officeDocument/2006/relationships" xmlns:p="http://schemas.openxmlformats.org/presentationml/2006/main" saveSubsetFonts="1">
  <p:sldMasterIdLst>
    <p:sldMasterId id="2147483648" r:id="Rb607154f6e6747ae"/>
    <p:sldMasterId id="2147483660" r:id="Rb700cd6fb8364720"/>
    <p:sldMasterId id="2147483672" r:id="R00dace800f5e403f"/>
    <p:sldMasterId id="2147483684" r:id="R5f443cd3b3094e90"/>
    <p:sldMasterId id="2147483702" r:id="R5006540775bb4796"/>
    <p:sldMasterId id="2147483715" r:id="R2c35bf0d80fa4678"/>
  </p:sldMasterIdLst>
  <p:notesMasterIdLst>
    <p:notesMasterId r:id="Raed9be3ccd70499f"/>
  </p:notesMasterIdLst>
  <p:sldIdLst>
    <p:sldId id="256" r:id="R1e74258c44154754"/>
    <p:sldId id="257" r:id="R45a7cf1f83f94df2"/>
    <p:sldId id="258" r:id="R0f3256c1763047f1"/>
    <p:sldId id="259" r:id="Ra2a4894796b64a38"/>
    <p:sldId id="260" r:id="R112c8b673015405b"/>
    <p:sldId id="261" r:id="Rc1e371280a6341f5"/>
    <p:sldId id="262" r:id="Rb909bf011a744eb3"/>
    <p:sldId id="263" r:id="Ra0c842ebbfd747d8"/>
    <p:sldId id="264" r:id="Re3c41e7101b24889"/>
    <p:sldId id="265" r:id="Re8306f80894f4884"/>
    <p:sldId id="266" r:id="Rcbb706885fb74a2c"/>
    <p:sldId id="267" r:id="R194c0f83f8b54ddd"/>
    <p:sldId id="268" r:id="R64654196e7fa4cc5"/>
    <p:sldId id="269" r:id="Rf816097aa917430d"/>
    <p:sldId id="270" r:id="R74ee7888487e432c"/>
    <p:sldId id="271" r:id="R3feb4397ed1e4e77"/>
    <p:sldId id="272" r:id="R43937ecfc07b4db4"/>
    <p:sldId id="273" r:id="R452b3628be9643b1"/>
    <p:sldId id="274" r:id="Rd2f719e61c6940c1"/>
    <p:sldId id="275" r:id="R546ca61275cb4532"/>
    <p:sldId id="276" r:id="R2e786eaa43e04ca2"/>
    <p:sldId id="277" r:id="R27d8be003b624df0"/>
    <p:sldId id="278" r:id="Rc4d39df4b98f4489"/>
    <p:sldId id="279" r:id="Re066791450c84235"/>
    <p:sldId id="280" r:id="R51b022df45bb4f8e"/>
    <p:sldId id="281" r:id="R0d9a550b072a4982"/>
    <p:sldId id="282" r:id="R8d850128dfec4199"/>
    <p:sldId id="283" r:id="R30a258082ef74c0b"/>
    <p:sldId id="284" r:id="R327ee8fd662a4440"/>
    <p:sldId id="285" r:id="R30494ced5032409c"/>
    <p:sldId id="286" r:id="R9b03d3543d5c49fe"/>
    <p:sldId id="287" r:id="R41fec79821ff4833"/>
    <p:sldId id="288" r:id="Raf98b9957a834dc3"/>
    <p:sldId id="289" r:id="Rc764a8dc679b4ff1"/>
    <p:sldId id="290" r:id="R16f0a8bd54ee4d5d"/>
    <p:sldId id="291" r:id="R62d978cdda3b4f02"/>
    <p:sldId id="292" r:id="R91fc8cacf4c84c0c"/>
    <p:sldId id="293" r:id="Rd2d18c4d6e3e4845"/>
    <p:sldId id="294" r:id="R8f52ea7443ff4ad1"/>
    <p:sldId id="295" r:id="R40b99f71cd774931"/>
    <p:sldId id="296" r:id="R847348a8fe9f42d3"/>
    <p:sldId id="297" r:id="Rd27add049d9648e3"/>
    <p:sldId id="298" r:id="Rf7912dcaf97d4216"/>
    <p:sldId id="299" r:id="R163fefd2e38b4cce"/>
    <p:sldId id="300" r:id="R0da0df7346cc4b51"/>
    <p:sldId id="301" r:id="R3419b89046b34ffc"/>
    <p:sldId id="302" r:id="Rdec02ad137ae4e78"/>
    <p:sldId id="303" r:id="R88f2a80a1e3f47cb"/>
    <p:sldId id="304" r:id="Rdee17a0b328044ab"/>
    <p:sldId id="305" r:id="R7d7fc25102fb428c"/>
    <p:sldId id="306" r:id="Ra45d9a7bba1a4694"/>
    <p:sldId id="307" r:id="R891b4d2bfa2f442d"/>
    <p:sldId id="308" r:id="R8b1c0303c59044d9"/>
    <p:sldId id="309" r:id="R09e914c2f9714d75"/>
    <p:sldId id="310" r:id="Re94f50568b214fc8"/>
    <p:sldId id="311" r:id="R8db9625d233d43d9"/>
    <p:sldId id="312" r:id="R53330b5fd8684dfb"/>
    <p:sldId id="313" r:id="Rb6b3fb9d293342a5"/>
    <p:sldId id="314" r:id="Rb3a687d20c6c4321"/>
    <p:sldId id="315" r:id="Rc6f74edcab5c463b"/>
    <p:sldId id="316" r:id="R4aa72580b1864905"/>
    <p:sldId id="317" r:id="R8f3ff7bff76940f8"/>
    <p:sldId id="318" r:id="R768eb04934e0432e"/>
    <p:sldId id="319" r:id="R7748d6c352d84050"/>
    <p:sldId id="320" r:id="R79be92caf22c41a9"/>
    <p:sldId id="321" r:id="Re94b85a477294e23"/>
    <p:sldId id="322" r:id="R7fba6752d23842fb"/>
    <p:sldId id="323" r:id="R3d23b39c49414c51"/>
    <p:sldId id="324" r:id="Re75e5d48d8574a0b"/>
    <p:sldId id="325" r:id="R4a16edf4ee424af1"/>
    <p:sldId id="326" r:id="Rc619a6346d7946a6"/>
    <p:sldId id="327" r:id="R3413fd2ac50b4878"/>
    <p:sldId id="328" r:id="R409c49cd21524aae"/>
    <p:sldId id="329" r:id="R6d395f1d8618443f"/>
    <p:sldId id="330" r:id="R90450caf2dcf47a5"/>
    <p:sldId id="331" r:id="R0e6f9c1525b84285"/>
    <p:sldId id="332" r:id="Rc3e3b687551f45af"/>
    <p:sldId id="333" r:id="R0671a79946354bcb"/>
    <p:sldId id="334" r:id="R575db549e42b417d"/>
    <p:sldId id="335" r:id="R80abe4063f144c09"/>
    <p:sldId id="336" r:id="Rbf7d9b8aee784b30"/>
    <p:sldId id="337" r:id="R849e5998a8034ccc"/>
    <p:sldId id="338" r:id="R9a9210cdc5aa4476"/>
    <p:sldId id="339" r:id="R0146f13cef824255"/>
    <p:sldId id="340" r:id="Rc1b9a993ae8e4022"/>
    <p:sldId id="341" r:id="R2e22c7a2480a401c"/>
    <p:sldId id="342" r:id="Rf2bb30ffba1940c4"/>
    <p:sldId id="343" r:id="Re250a43c69b043eb"/>
    <p:sldId id="344" r:id="R4a99997a25c2476f"/>
    <p:sldId id="345" r:id="Rc02e18395ce44917"/>
    <p:sldId id="346" r:id="Rcc7e494348114bf7"/>
    <p:sldId id="347" r:id="R97642873d6894eec"/>
    <p:sldId id="348" r:id="R4b1d2d89ad3d48ed"/>
    <p:sldId id="349" r:id="Rdf588becc87049dc"/>
    <p:sldId id="350" r:id="Rb6d0c702aa624bad"/>
    <p:sldId id="351" r:id="Re87378d7b5cd43d5"/>
    <p:sldId id="352" r:id="R3ae969f3580b4b21"/>
    <p:sldId id="353" r:id="R5913242884d04256"/>
    <p:sldId id="354" r:id="Rb21a25f2a5234a0e"/>
    <p:sldId id="355" r:id="R2edafe0be70a4006"/>
    <p:sldId id="356" r:id="Re905e7923cba4773"/>
    <p:sldId id="357" r:id="R0288adba315046fe"/>
    <p:sldId id="358" r:id="R945a1c2e9bf54d2c"/>
    <p:sldId id="359" r:id="R80fcb586db6947ee"/>
    <p:sldId id="360" r:id="R2c0ff86a9240401a"/>
    <p:sldId id="361" r:id="Re37ce750e7cc4f36"/>
    <p:sldId id="362" r:id="Rab4f293ba70945e5"/>
    <p:sldId id="363" r:id="R76632c7f60c241cb"/>
    <p:sldId id="364" r:id="R9a907f7f6d0a4fec"/>
    <p:sldId id="365" r:id="R7a5f0277478a48bf"/>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940675A-B579-460E-94D1-54222C63F5DA}">
  <a:tblStyle styleId="{5940675A-B579-460E-94D1-54222C63F5DA}" styleName="Aucun style, grille du tableau">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F5AB1C69-6EDB-4FF4-983F-18BD219EF322}" styleName="Style moyen 2 - Accentuation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75" autoAdjust="0"/>
    <p:restoredTop sz="94095" autoAdjust="0"/>
  </p:normalViewPr>
  <p:slideViewPr>
    <p:cSldViewPr snapToGrid="0">
      <p:cViewPr varScale="1">
        <p:scale>
          <a:sx n="82" d="100"/>
          <a:sy n="82" d="100"/>
        </p:scale>
        <p:origin x="552" y="72"/>
      </p:cViewPr>
      <p:guideLst/>
    </p:cSldViewPr>
  </p:slideViewPr>
  <p:notesTextViewPr>
    <p:cViewPr>
      <p:scale>
        <a:sx n="1" d="1"/>
        <a:sy n="1" d="1"/>
      </p:scale>
      <p:origin x="0" y="0"/>
    </p:cViewPr>
  </p:notesTextViewPr>
  <p:gridSpacing cx="72008" cy="72008"/>
</p:viewPr>
</file>

<file path=ppt/_rels/presentation.xml.rels>&#65279;<?xml version="1.0" encoding="utf-8"?><Relationships xmlns="http://schemas.openxmlformats.org/package/2006/relationships"><Relationship Type="http://schemas.openxmlformats.org/officeDocument/2006/relationships/notesMaster" Target="/ppt/notesMasters/notesMaster1.xml" Id="Raed9be3ccd70499f" /><Relationship Type="http://schemas.openxmlformats.org/officeDocument/2006/relationships/presProps" Target="/ppt/presProps.xml" Id="Rc0ca2a19da234c71" /><Relationship Type="http://schemas.openxmlformats.org/officeDocument/2006/relationships/viewProps" Target="/ppt/viewProps.xml" Id="R405e67fbc5c94635" /><Relationship Type="http://schemas.openxmlformats.org/officeDocument/2006/relationships/slideMaster" Target="/ppt/slideMasters/slideMaster1.xml" Id="Rb607154f6e6747ae" /><Relationship Type="http://schemas.openxmlformats.org/officeDocument/2006/relationships/theme" Target="/ppt/slideMasters/theme/theme2.xml" Id="R99fbeca195834ca3" /><Relationship Type="http://schemas.openxmlformats.org/officeDocument/2006/relationships/slideMaster" Target="/ppt/slideMasters/slideMaster2.xml" Id="Rb700cd6fb8364720" /><Relationship Type="http://schemas.openxmlformats.org/officeDocument/2006/relationships/slideMaster" Target="/ppt/slideMasters/slideMaster3.xml" Id="R00dace800f5e403f" /><Relationship Type="http://schemas.openxmlformats.org/officeDocument/2006/relationships/slideMaster" Target="/ppt/slideMasters/slideMaster4.xml" Id="R5f443cd3b3094e90" /><Relationship Type="http://schemas.openxmlformats.org/officeDocument/2006/relationships/slideMaster" Target="/ppt/slideMasters/slideMaster5.xml" Id="R5006540775bb4796" /><Relationship Type="http://schemas.openxmlformats.org/officeDocument/2006/relationships/slide" Target="/ppt/slides/slide1.xml" Id="R1e74258c44154754" /><Relationship Type="http://schemas.openxmlformats.org/officeDocument/2006/relationships/slide" Target="/ppt/slides/slide2.xml" Id="R45a7cf1f83f94df2" /><Relationship Type="http://schemas.openxmlformats.org/officeDocument/2006/relationships/slide" Target="/ppt/slides/slide3.xml" Id="R0f3256c1763047f1" /><Relationship Type="http://schemas.openxmlformats.org/officeDocument/2006/relationships/slide" Target="/ppt/slides/slide4.xml" Id="Ra2a4894796b64a38" /><Relationship Type="http://schemas.openxmlformats.org/officeDocument/2006/relationships/slide" Target="/ppt/slides/slide5.xml" Id="R112c8b673015405b" /><Relationship Type="http://schemas.openxmlformats.org/officeDocument/2006/relationships/slide" Target="/ppt/slides/slide6.xml" Id="Rc1e371280a6341f5" /><Relationship Type="http://schemas.openxmlformats.org/officeDocument/2006/relationships/slide" Target="/ppt/slides/slide7.xml" Id="Rb909bf011a744eb3" /><Relationship Type="http://schemas.openxmlformats.org/officeDocument/2006/relationships/slide" Target="/ppt/slides/slide8.xml" Id="Ra0c842ebbfd747d8" /><Relationship Type="http://schemas.openxmlformats.org/officeDocument/2006/relationships/slide" Target="/ppt/slides/slide9.xml" Id="Re3c41e7101b24889" /><Relationship Type="http://schemas.openxmlformats.org/officeDocument/2006/relationships/slide" Target="/ppt/slides/slide10.xml" Id="Re8306f80894f4884" /><Relationship Type="http://schemas.openxmlformats.org/officeDocument/2006/relationships/tableStyles" Target="/ppt/tableStyles.xml" Id="R157d75858bf34344" /><Relationship Type="http://schemas.openxmlformats.org/officeDocument/2006/relationships/slide" Target="/ppt/slides/slide11.xml" Id="Rcbb706885fb74a2c" /><Relationship Type="http://schemas.openxmlformats.org/officeDocument/2006/relationships/slide" Target="/ppt/slides/slide12.xml" Id="R194c0f83f8b54ddd" /><Relationship Type="http://schemas.openxmlformats.org/officeDocument/2006/relationships/slide" Target="/ppt/slides/slide13.xml" Id="R64654196e7fa4cc5" /><Relationship Type="http://schemas.openxmlformats.org/officeDocument/2006/relationships/slide" Target="/ppt/slides/slide14.xml" Id="Rf816097aa917430d" /><Relationship Type="http://schemas.openxmlformats.org/officeDocument/2006/relationships/slide" Target="/ppt/slides/slide15.xml" Id="R74ee7888487e432c" /><Relationship Type="http://schemas.openxmlformats.org/officeDocument/2006/relationships/slide" Target="/ppt/slides/slide16.xml" Id="R3feb4397ed1e4e77" /><Relationship Type="http://schemas.openxmlformats.org/officeDocument/2006/relationships/slide" Target="/ppt/slides/slide17.xml" Id="R43937ecfc07b4db4" /><Relationship Type="http://schemas.openxmlformats.org/officeDocument/2006/relationships/slide" Target="/ppt/slides/slide18.xml" Id="R452b3628be9643b1" /><Relationship Type="http://schemas.openxmlformats.org/officeDocument/2006/relationships/slide" Target="/ppt/slides/slide19.xml" Id="Rd2f719e61c6940c1" /><Relationship Type="http://schemas.openxmlformats.org/officeDocument/2006/relationships/slide" Target="/ppt/slides/slide20.xml" Id="R546ca61275cb4532" /><Relationship Type="http://schemas.openxmlformats.org/officeDocument/2006/relationships/slide" Target="/ppt/slides/slide21.xml" Id="R2e786eaa43e04ca2" /><Relationship Type="http://schemas.openxmlformats.org/officeDocument/2006/relationships/slide" Target="/ppt/slides/slide22.xml" Id="R27d8be003b624df0" /><Relationship Type="http://schemas.openxmlformats.org/officeDocument/2006/relationships/slide" Target="/ppt/slides/slide23.xml" Id="Rc4d39df4b98f4489" /><Relationship Type="http://schemas.openxmlformats.org/officeDocument/2006/relationships/slide" Target="/ppt/slides/slide24.xml" Id="Re066791450c84235" /><Relationship Type="http://schemas.openxmlformats.org/officeDocument/2006/relationships/slide" Target="/ppt/slides/slide25.xml" Id="R51b022df45bb4f8e" /><Relationship Type="http://schemas.openxmlformats.org/officeDocument/2006/relationships/slide" Target="/ppt/slides/slide26.xml" Id="R0d9a550b072a4982" /><Relationship Type="http://schemas.openxmlformats.org/officeDocument/2006/relationships/slide" Target="/ppt/slides/slide27.xml" Id="R8d850128dfec4199" /><Relationship Type="http://schemas.openxmlformats.org/officeDocument/2006/relationships/slide" Target="/ppt/slides/slide28.xml" Id="R30a258082ef74c0b" /><Relationship Type="http://schemas.openxmlformats.org/officeDocument/2006/relationships/slide" Target="/ppt/slides/slide29.xml" Id="R327ee8fd662a4440" /><Relationship Type="http://schemas.openxmlformats.org/officeDocument/2006/relationships/slide" Target="/ppt/slides/slide30.xml" Id="R30494ced5032409c" /><Relationship Type="http://schemas.openxmlformats.org/officeDocument/2006/relationships/slide" Target="/ppt/slides/slide31.xml" Id="R9b03d3543d5c49fe" /><Relationship Type="http://schemas.openxmlformats.org/officeDocument/2006/relationships/slide" Target="/ppt/slides/slide32.xml" Id="R41fec79821ff4833" /><Relationship Type="http://schemas.openxmlformats.org/officeDocument/2006/relationships/slide" Target="/ppt/slides/slide33.xml" Id="Raf98b9957a834dc3" /><Relationship Type="http://schemas.openxmlformats.org/officeDocument/2006/relationships/slide" Target="/ppt/slides/slide34.xml" Id="Rc764a8dc679b4ff1" /><Relationship Type="http://schemas.openxmlformats.org/officeDocument/2006/relationships/slide" Target="/ppt/slides/slide35.xml" Id="R16f0a8bd54ee4d5d" /><Relationship Type="http://schemas.openxmlformats.org/officeDocument/2006/relationships/slide" Target="/ppt/slides/slide36.xml" Id="R62d978cdda3b4f02" /><Relationship Type="http://schemas.openxmlformats.org/officeDocument/2006/relationships/slide" Target="/ppt/slides/slide37.xml" Id="R91fc8cacf4c84c0c" /><Relationship Type="http://schemas.openxmlformats.org/officeDocument/2006/relationships/slide" Target="/ppt/slides/slide38.xml" Id="Rd2d18c4d6e3e4845" /><Relationship Type="http://schemas.openxmlformats.org/officeDocument/2006/relationships/slide" Target="/ppt/slides/slide39.xml" Id="R8f52ea7443ff4ad1" /><Relationship Type="http://schemas.openxmlformats.org/officeDocument/2006/relationships/slide" Target="/ppt/slides/slide40.xml" Id="R40b99f71cd774931" /><Relationship Type="http://schemas.openxmlformats.org/officeDocument/2006/relationships/slide" Target="/ppt/slides/slide41.xml" Id="R847348a8fe9f42d3" /><Relationship Type="http://schemas.openxmlformats.org/officeDocument/2006/relationships/slide" Target="/ppt/slides/slide42.xml" Id="Rd27add049d9648e3" /><Relationship Type="http://schemas.openxmlformats.org/officeDocument/2006/relationships/slide" Target="/ppt/slides/slide43.xml" Id="Rf7912dcaf97d4216" /><Relationship Type="http://schemas.openxmlformats.org/officeDocument/2006/relationships/slide" Target="/ppt/slides/slide44.xml" Id="R163fefd2e38b4cce" /><Relationship Type="http://schemas.openxmlformats.org/officeDocument/2006/relationships/slide" Target="/ppt/slides/slide45.xml" Id="R0da0df7346cc4b51" /><Relationship Type="http://schemas.openxmlformats.org/officeDocument/2006/relationships/slide" Target="/ppt/slides/slide46.xml" Id="R3419b89046b34ffc" /><Relationship Type="http://schemas.openxmlformats.org/officeDocument/2006/relationships/slide" Target="/ppt/slides/slide47.xml" Id="Rdec02ad137ae4e78" /><Relationship Type="http://schemas.openxmlformats.org/officeDocument/2006/relationships/slide" Target="/ppt/slides/slide48.xml" Id="R88f2a80a1e3f47cb" /><Relationship Type="http://schemas.openxmlformats.org/officeDocument/2006/relationships/slide" Target="/ppt/slides/slide49.xml" Id="Rdee17a0b328044ab" /><Relationship Type="http://schemas.openxmlformats.org/officeDocument/2006/relationships/slide" Target="/ppt/slides/slide50.xml" Id="R7d7fc25102fb428c" /><Relationship Type="http://schemas.openxmlformats.org/officeDocument/2006/relationships/slide" Target="/ppt/slides/slide51.xml" Id="Ra45d9a7bba1a4694" /><Relationship Type="http://schemas.openxmlformats.org/officeDocument/2006/relationships/slide" Target="/ppt/slides/slide52.xml" Id="R891b4d2bfa2f442d" /><Relationship Type="http://schemas.openxmlformats.org/officeDocument/2006/relationships/slide" Target="/ppt/slides/slide53.xml" Id="R8b1c0303c59044d9" /><Relationship Type="http://schemas.openxmlformats.org/officeDocument/2006/relationships/slide" Target="/ppt/slides/slide54.xml" Id="R09e914c2f9714d75" /><Relationship Type="http://schemas.openxmlformats.org/officeDocument/2006/relationships/slide" Target="/ppt/slides/slide55.xml" Id="Re94f50568b214fc8" /><Relationship Type="http://schemas.openxmlformats.org/officeDocument/2006/relationships/slide" Target="/ppt/slides/slide56.xml" Id="R8db9625d233d43d9" /><Relationship Type="http://schemas.openxmlformats.org/officeDocument/2006/relationships/slide" Target="/ppt/slides/slide57.xml" Id="R53330b5fd8684dfb" /><Relationship Type="http://schemas.openxmlformats.org/officeDocument/2006/relationships/slide" Target="/ppt/slides/slide58.xml" Id="Rb6b3fb9d293342a5" /><Relationship Type="http://schemas.openxmlformats.org/officeDocument/2006/relationships/slide" Target="/ppt/slides/slide59.xml" Id="Rb3a687d20c6c4321" /><Relationship Type="http://schemas.openxmlformats.org/officeDocument/2006/relationships/slide" Target="/ppt/slides/slide60.xml" Id="Rc6f74edcab5c463b" /><Relationship Type="http://schemas.openxmlformats.org/officeDocument/2006/relationships/slide" Target="/ppt/slides/slide61.xml" Id="R4aa72580b1864905" /><Relationship Type="http://schemas.openxmlformats.org/officeDocument/2006/relationships/slide" Target="/ppt/slides/slide62.xml" Id="R8f3ff7bff76940f8" /><Relationship Type="http://schemas.openxmlformats.org/officeDocument/2006/relationships/slide" Target="/ppt/slides/slide63.xml" Id="R768eb04934e0432e" /><Relationship Type="http://schemas.openxmlformats.org/officeDocument/2006/relationships/slide" Target="/ppt/slides/slide64.xml" Id="R7748d6c352d84050" /><Relationship Type="http://schemas.openxmlformats.org/officeDocument/2006/relationships/slide" Target="/ppt/slides/slide65.xml" Id="R79be92caf22c41a9" /><Relationship Type="http://schemas.openxmlformats.org/officeDocument/2006/relationships/slide" Target="/ppt/slides/slide66.xml" Id="Re94b85a477294e23" /><Relationship Type="http://schemas.openxmlformats.org/officeDocument/2006/relationships/slide" Target="/ppt/slides/slide67.xml" Id="R7fba6752d23842fb" /><Relationship Type="http://schemas.openxmlformats.org/officeDocument/2006/relationships/slide" Target="/ppt/slides/slide68.xml" Id="R3d23b39c49414c51" /><Relationship Type="http://schemas.openxmlformats.org/officeDocument/2006/relationships/slide" Target="/ppt/slides/slide69.xml" Id="Re75e5d48d8574a0b" /><Relationship Type="http://schemas.openxmlformats.org/officeDocument/2006/relationships/slide" Target="/ppt/slides/slide70.xml" Id="R4a16edf4ee424af1" /><Relationship Type="http://schemas.openxmlformats.org/officeDocument/2006/relationships/slide" Target="/ppt/slides/slide71.xml" Id="Rc619a6346d7946a6" /><Relationship Type="http://schemas.openxmlformats.org/officeDocument/2006/relationships/slide" Target="/ppt/slides/slide72.xml" Id="R3413fd2ac50b4878" /><Relationship Type="http://schemas.openxmlformats.org/officeDocument/2006/relationships/slide" Target="/ppt/slides/slide73.xml" Id="R409c49cd21524aae" /><Relationship Type="http://schemas.openxmlformats.org/officeDocument/2006/relationships/slide" Target="/ppt/slides/slide74.xml" Id="R6d395f1d8618443f" /><Relationship Type="http://schemas.openxmlformats.org/officeDocument/2006/relationships/slide" Target="/ppt/slides/slide75.xml" Id="R90450caf2dcf47a5" /><Relationship Type="http://schemas.openxmlformats.org/officeDocument/2006/relationships/slide" Target="/ppt/slides/slide76.xml" Id="R0e6f9c1525b84285" /><Relationship Type="http://schemas.openxmlformats.org/officeDocument/2006/relationships/slide" Target="/ppt/slides/slide77.xml" Id="Rc3e3b687551f45af" /><Relationship Type="http://schemas.openxmlformats.org/officeDocument/2006/relationships/slide" Target="/ppt/slides/slide78.xml" Id="R0671a79946354bcb" /><Relationship Type="http://schemas.openxmlformats.org/officeDocument/2006/relationships/slide" Target="/ppt/slides/slide79.xml" Id="R575db549e42b417d" /><Relationship Type="http://schemas.openxmlformats.org/officeDocument/2006/relationships/slide" Target="/ppt/slides/slide80.xml" Id="R80abe4063f144c09" /><Relationship Type="http://schemas.openxmlformats.org/officeDocument/2006/relationships/slide" Target="/ppt/slides/slide81.xml" Id="Rbf7d9b8aee784b30" /><Relationship Type="http://schemas.openxmlformats.org/officeDocument/2006/relationships/slide" Target="/ppt/slides/slide82.xml" Id="R849e5998a8034ccc" /><Relationship Type="http://schemas.openxmlformats.org/officeDocument/2006/relationships/slide" Target="/ppt/slides/slide83.xml" Id="R9a9210cdc5aa4476" /><Relationship Type="http://schemas.openxmlformats.org/officeDocument/2006/relationships/slide" Target="/ppt/slides/slide84.xml" Id="R0146f13cef824255" /><Relationship Type="http://schemas.openxmlformats.org/officeDocument/2006/relationships/slide" Target="/ppt/slides/slide85.xml" Id="Rc1b9a993ae8e4022" /><Relationship Type="http://schemas.openxmlformats.org/officeDocument/2006/relationships/slide" Target="/ppt/slides/slide86.xml" Id="R2e22c7a2480a401c" /><Relationship Type="http://schemas.openxmlformats.org/officeDocument/2006/relationships/slide" Target="/ppt/slides/slide87.xml" Id="Rf2bb30ffba1940c4" /><Relationship Type="http://schemas.openxmlformats.org/officeDocument/2006/relationships/slide" Target="/ppt/slides/slide88.xml" Id="Re250a43c69b043eb" /><Relationship Type="http://schemas.openxmlformats.org/officeDocument/2006/relationships/slideMaster" Target="/ppt/slideMasters/slideMaster6.xml" Id="R2c35bf0d80fa4678" /><Relationship Type="http://schemas.openxmlformats.org/officeDocument/2006/relationships/slide" Target="/ppt/slides/slide89.xml" Id="R4a99997a25c2476f" /><Relationship Type="http://schemas.openxmlformats.org/officeDocument/2006/relationships/slide" Target="/ppt/slides/slide90.xml" Id="Rc02e18395ce44917" /><Relationship Type="http://schemas.openxmlformats.org/officeDocument/2006/relationships/slide" Target="/ppt/slides/slide91.xml" Id="Rcc7e494348114bf7" /><Relationship Type="http://schemas.openxmlformats.org/officeDocument/2006/relationships/slide" Target="/ppt/slides/slide92.xml" Id="R97642873d6894eec" /><Relationship Type="http://schemas.openxmlformats.org/officeDocument/2006/relationships/slide" Target="/ppt/slides/slide93.xml" Id="R4b1d2d89ad3d48ed" /><Relationship Type="http://schemas.openxmlformats.org/officeDocument/2006/relationships/slide" Target="/ppt/slides/slide94.xml" Id="Rdf588becc87049dc" /><Relationship Type="http://schemas.openxmlformats.org/officeDocument/2006/relationships/slide" Target="/ppt/slides/slide95.xml" Id="Rb6d0c702aa624bad" /><Relationship Type="http://schemas.openxmlformats.org/officeDocument/2006/relationships/slide" Target="/ppt/slides/slide96.xml" Id="Re87378d7b5cd43d5" /><Relationship Type="http://schemas.openxmlformats.org/officeDocument/2006/relationships/slide" Target="/ppt/slides/slide97.xml" Id="R3ae969f3580b4b21" /><Relationship Type="http://schemas.openxmlformats.org/officeDocument/2006/relationships/slide" Target="/ppt/slides/slide98.xml" Id="R5913242884d04256" /><Relationship Type="http://schemas.openxmlformats.org/officeDocument/2006/relationships/slide" Target="/ppt/slides/slide99.xml" Id="Rb21a25f2a5234a0e" /><Relationship Type="http://schemas.openxmlformats.org/officeDocument/2006/relationships/slide" Target="/ppt/slides/slide100.xml" Id="R2edafe0be70a4006" /><Relationship Type="http://schemas.openxmlformats.org/officeDocument/2006/relationships/slide" Target="/ppt/slides/slide101.xml" Id="Re905e7923cba4773" /><Relationship Type="http://schemas.openxmlformats.org/officeDocument/2006/relationships/slide" Target="/ppt/slides/slide102.xml" Id="R0288adba315046fe" /><Relationship Type="http://schemas.openxmlformats.org/officeDocument/2006/relationships/slide" Target="/ppt/slides/slide103.xml" Id="R945a1c2e9bf54d2c" /><Relationship Type="http://schemas.openxmlformats.org/officeDocument/2006/relationships/slide" Target="/ppt/slides/slide104.xml" Id="R80fcb586db6947ee" /><Relationship Type="http://schemas.openxmlformats.org/officeDocument/2006/relationships/slide" Target="/ppt/slides/slide105.xml" Id="R2c0ff86a9240401a" /><Relationship Type="http://schemas.openxmlformats.org/officeDocument/2006/relationships/slide" Target="/ppt/slides/slide106.xml" Id="Re37ce750e7cc4f36" /><Relationship Type="http://schemas.openxmlformats.org/officeDocument/2006/relationships/slide" Target="/ppt/slides/slide107.xml" Id="Rab4f293ba70945e5" /><Relationship Type="http://schemas.openxmlformats.org/officeDocument/2006/relationships/slide" Target="/ppt/slides/slide108.xml" Id="R76632c7f60c241cb" /><Relationship Type="http://schemas.openxmlformats.org/officeDocument/2006/relationships/slide" Target="/ppt/slides/slide109.xml" Id="R9a907f7f6d0a4fec" /><Relationship Type="http://schemas.openxmlformats.org/officeDocument/2006/relationships/slide" Target="/ppt/slides/slide110.xml" Id="R7a5f0277478a48bf" /></Relationships>
</file>

<file path=ppt/graphic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graphic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graphic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graphic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graphic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graphic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graphic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graphic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graphic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graphic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graphic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graphic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graphic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graphic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graphic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graphic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graphic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graphic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graphic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graphic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graphic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graphic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graphics/data1.xml><?xml version="1.0" encoding="utf-8"?>
<dgm:dataModel xmlns:dgm="http://schemas.openxmlformats.org/drawingml/2006/diagram" xmlns:a="http://schemas.openxmlformats.org/drawingml/2006/main">
  <dgm:ptLst>
    <dgm:pt modelId="{BDFC3805-1971-4800-B8FD-DFEE281806F1}" type="doc">
      <dgm:prSet loTypeId="urn:microsoft.com/office/officeart/2005/8/layout/hList6" loCatId="list" qsTypeId="urn:microsoft.com/office/officeart/2005/8/quickstyle/simple1" qsCatId="simple" csTypeId="urn:microsoft.com/office/officeart/2005/8/colors/accent1_2" csCatId="accent1" phldr="1"/>
      <dgm:spPr/>
      <dgm:t>
        <a:bodyPr/>
        <a:lstStyle/>
        <a:p>
          <a:endParaRPr lang="en-US"/>
        </a:p>
      </dgm:t>
    </dgm:pt>
    <dgm:pt modelId="{92B4481C-A3AA-4B9D-BE29-4BE4E03F1DD2}">
      <dgm:prSet/>
      <dgm:spPr/>
      <dgm:t>
        <a:bodyPr/>
        <a:lstStyle/>
        <a:p>
          <a:r>
            <a:rPr lang="fr-FR" b="1" dirty="0">
              <a:latin typeface="Arial" panose="020B0604020202020204" pitchFamily="34" charset="0"/>
              <a:cs typeface="Arial" panose="020B0604020202020204" pitchFamily="34" charset="0"/>
            </a:rPr>
            <a:t>Etudes de cas croisées</a:t>
          </a:r>
          <a:endParaRPr lang="en-US" b="1" dirty="0">
            <a:latin typeface="Arial" panose="020B0604020202020204" pitchFamily="34" charset="0"/>
            <a:cs typeface="Arial" panose="020B0604020202020204" pitchFamily="34" charset="0"/>
          </a:endParaRPr>
        </a:p>
      </dgm:t>
    </dgm:pt>
    <dgm:pt modelId="{B001B94D-520F-409F-B7D2-9931C4FAA2B0}" type="parTrans" cxnId="{F9B208DA-6C5E-4628-BAE8-2EE4D3191A6E}">
      <dgm:prSet/>
      <dgm:spPr/>
      <dgm:t>
        <a:bodyPr/>
        <a:lstStyle/>
        <a:p>
          <a:endParaRPr lang="en-US">
            <a:latin typeface="Arial" panose="020B0604020202020204" pitchFamily="34" charset="0"/>
            <a:cs typeface="Arial" panose="020B0604020202020204" pitchFamily="34" charset="0"/>
          </a:endParaRPr>
        </a:p>
      </dgm:t>
    </dgm:pt>
    <dgm:pt modelId="{BDFBC17D-4DC7-4981-A41D-B9DA64DCCDB1}" type="sibTrans" cxnId="{F9B208DA-6C5E-4628-BAE8-2EE4D3191A6E}">
      <dgm:prSet/>
      <dgm:spPr/>
      <dgm:t>
        <a:bodyPr/>
        <a:lstStyle/>
        <a:p>
          <a:endParaRPr lang="en-US">
            <a:latin typeface="Arial" panose="020B0604020202020204" pitchFamily="34" charset="0"/>
            <a:cs typeface="Arial" panose="020B0604020202020204" pitchFamily="34" charset="0"/>
          </a:endParaRPr>
        </a:p>
      </dgm:t>
    </dgm:pt>
    <dgm:pt modelId="{2CE758CE-B1D9-4C72-833B-F453AFFFC97A}">
      <dgm:prSet/>
      <dgm:spPr/>
      <dgm:t>
        <a:bodyPr/>
        <a:lstStyle/>
        <a:p>
          <a:r>
            <a:rPr lang="fr-FR" b="1" dirty="0">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Des entretiens sont réalisés avec des responsables pédagogiques</a:t>
          </a:r>
          <a:endParaRPr lang="en-US" dirty="0">
            <a:latin typeface="Arial" panose="020B0604020202020204" pitchFamily="34" charset="0"/>
            <a:cs typeface="Arial" panose="020B0604020202020204" pitchFamily="34" charset="0"/>
          </a:endParaRPr>
        </a:p>
      </dgm:t>
    </dgm:pt>
    <dgm:pt modelId="{65E1C7EB-287D-4108-B9B3-D20F376B311A}" type="parTrans" cxnId="{05A2FC27-D806-49AD-89EF-CA01895F8B3F}">
      <dgm:prSet/>
      <dgm:spPr/>
      <dgm:t>
        <a:bodyPr/>
        <a:lstStyle/>
        <a:p>
          <a:endParaRPr lang="en-US">
            <a:latin typeface="Arial" panose="020B0604020202020204" pitchFamily="34" charset="0"/>
            <a:cs typeface="Arial" panose="020B0604020202020204" pitchFamily="34" charset="0"/>
          </a:endParaRPr>
        </a:p>
      </dgm:t>
    </dgm:pt>
    <dgm:pt modelId="{8EA20813-6567-4F6C-A758-40EDF44E8FD6}" type="sibTrans" cxnId="{05A2FC27-D806-49AD-89EF-CA01895F8B3F}">
      <dgm:prSet/>
      <dgm:spPr/>
      <dgm:t>
        <a:bodyPr/>
        <a:lstStyle/>
        <a:p>
          <a:endParaRPr lang="en-US">
            <a:latin typeface="Arial" panose="020B0604020202020204" pitchFamily="34" charset="0"/>
            <a:cs typeface="Arial" panose="020B0604020202020204" pitchFamily="34" charset="0"/>
          </a:endParaRPr>
        </a:p>
      </dgm:t>
    </dgm:pt>
    <dgm:pt modelId="{410B0909-A0FB-428D-AA70-890A9CE496B0}">
      <dgm:prSet/>
      <dgm:spPr/>
      <dgm:t>
        <a:bodyPr/>
        <a:lstStyle/>
        <a:p>
          <a:r>
            <a:rPr lang="fr-FR" b="1" dirty="0">
              <a:latin typeface="Arial" panose="020B0604020202020204" pitchFamily="34" charset="0"/>
              <a:cs typeface="Arial" panose="020B0604020202020204" pitchFamily="34" charset="0"/>
            </a:rPr>
            <a:t>- </a:t>
          </a:r>
          <a:r>
            <a:rPr lang="fr-FR" dirty="0">
              <a:latin typeface="Arial" panose="020B0604020202020204" pitchFamily="34" charset="0"/>
              <a:cs typeface="Arial" panose="020B0604020202020204" pitchFamily="34" charset="0"/>
            </a:rPr>
            <a:t>Au total, nous avons eu 11 répondants: RPE-APE-DE </a:t>
          </a:r>
          <a:endParaRPr lang="en-US" dirty="0">
            <a:latin typeface="Arial" panose="020B0604020202020204" pitchFamily="34" charset="0"/>
            <a:cs typeface="Arial" panose="020B0604020202020204" pitchFamily="34" charset="0"/>
          </a:endParaRPr>
        </a:p>
      </dgm:t>
    </dgm:pt>
    <dgm:pt modelId="{137D36F2-1838-4DE5-81EF-2D5433A83301}" type="parTrans" cxnId="{E38791D4-5FCB-4718-B550-704C7A0C9D01}">
      <dgm:prSet/>
      <dgm:spPr/>
      <dgm:t>
        <a:bodyPr/>
        <a:lstStyle/>
        <a:p>
          <a:endParaRPr lang="en-US">
            <a:latin typeface="Arial" panose="020B0604020202020204" pitchFamily="34" charset="0"/>
            <a:cs typeface="Arial" panose="020B0604020202020204" pitchFamily="34" charset="0"/>
          </a:endParaRPr>
        </a:p>
      </dgm:t>
    </dgm:pt>
    <dgm:pt modelId="{ED1AF506-AD90-41B6-8B3F-BB56B68B7B11}" type="sibTrans" cxnId="{E38791D4-5FCB-4718-B550-704C7A0C9D01}">
      <dgm:prSet/>
      <dgm:spPr/>
      <dgm:t>
        <a:bodyPr/>
        <a:lstStyle/>
        <a:p>
          <a:endParaRPr lang="en-US">
            <a:latin typeface="Arial" panose="020B0604020202020204" pitchFamily="34" charset="0"/>
            <a:cs typeface="Arial" panose="020B0604020202020204" pitchFamily="34" charset="0"/>
          </a:endParaRPr>
        </a:p>
      </dgm:t>
    </dgm:pt>
    <dgm:pt modelId="{FA0522CD-643B-4A83-9A2C-F586088110DA}">
      <dgm:prSet/>
      <dgm:spPr/>
      <dgm:t>
        <a:bodyPr/>
        <a:lstStyle/>
        <a:p>
          <a:r>
            <a:rPr lang="fr-FR" b="1" dirty="0">
              <a:latin typeface="Arial" panose="020B0604020202020204" pitchFamily="34" charset="0"/>
              <a:cs typeface="Arial" panose="020B0604020202020204" pitchFamily="34" charset="0"/>
            </a:rPr>
            <a:t>Méthode qualitative</a:t>
          </a:r>
          <a:endParaRPr lang="en-US" b="1" dirty="0">
            <a:latin typeface="Arial" panose="020B0604020202020204" pitchFamily="34" charset="0"/>
            <a:cs typeface="Arial" panose="020B0604020202020204" pitchFamily="34" charset="0"/>
          </a:endParaRPr>
        </a:p>
      </dgm:t>
    </dgm:pt>
    <dgm:pt modelId="{999B6FB5-2142-45C5-8A55-6B8494FD6A50}" type="parTrans" cxnId="{60C56E12-1FBE-410B-B601-5BCEB1D9573F}">
      <dgm:prSet/>
      <dgm:spPr/>
      <dgm:t>
        <a:bodyPr/>
        <a:lstStyle/>
        <a:p>
          <a:endParaRPr lang="fr-FR"/>
        </a:p>
      </dgm:t>
    </dgm:pt>
    <dgm:pt modelId="{E75149E2-13C1-4851-A43A-2DAE6D7EDF01}" type="sibTrans" cxnId="{60C56E12-1FBE-410B-B601-5BCEB1D9573F}">
      <dgm:prSet/>
      <dgm:spPr/>
      <dgm:t>
        <a:bodyPr/>
        <a:lstStyle/>
        <a:p>
          <a:endParaRPr lang="fr-FR"/>
        </a:p>
      </dgm:t>
    </dgm:pt>
    <dgm:pt modelId="{F003F563-AFF2-4E75-9695-5D48AD6FEE3F}" type="pres">
      <dgm:prSet presAssocID="{BDFC3805-1971-4800-B8FD-DFEE281806F1}" presName="Name0" presStyleCnt="0">
        <dgm:presLayoutVars>
          <dgm:dir/>
          <dgm:resizeHandles val="exact"/>
        </dgm:presLayoutVars>
      </dgm:prSet>
      <dgm:spPr/>
    </dgm:pt>
    <dgm:pt modelId="{38E06490-0BCC-4595-8A59-128F897D2196}" type="pres">
      <dgm:prSet presAssocID="{92B4481C-A3AA-4B9D-BE29-4BE4E03F1DD2}" presName="node" presStyleLbl="node1" presStyleIdx="0" presStyleCnt="4" custLinFactX="-1111" custLinFactNeighborX="-100000" custLinFactNeighborY="0">
        <dgm:presLayoutVars>
          <dgm:bulletEnabled val="1"/>
        </dgm:presLayoutVars>
      </dgm:prSet>
      <dgm:spPr/>
    </dgm:pt>
    <dgm:pt modelId="{BED669A5-11F9-4582-A7F2-63984BBDCF8F}" type="pres">
      <dgm:prSet presAssocID="{BDFBC17D-4DC7-4981-A41D-B9DA64DCCDB1}" presName="sibTrans" presStyleCnt="0"/>
      <dgm:spPr/>
    </dgm:pt>
    <dgm:pt modelId="{821D7885-B507-4EC0-9080-2B48178E6E1A}" type="pres">
      <dgm:prSet presAssocID="{FA0522CD-643B-4A83-9A2C-F586088110DA}" presName="node" presStyleLbl="node1" presStyleIdx="1" presStyleCnt="4">
        <dgm:presLayoutVars>
          <dgm:bulletEnabled val="1"/>
        </dgm:presLayoutVars>
      </dgm:prSet>
      <dgm:spPr/>
    </dgm:pt>
    <dgm:pt modelId="{299CF13B-00C5-4B18-9F76-7C176AD71F83}" type="pres">
      <dgm:prSet presAssocID="{E75149E2-13C1-4851-A43A-2DAE6D7EDF01}" presName="sibTrans" presStyleCnt="0"/>
      <dgm:spPr/>
    </dgm:pt>
    <dgm:pt modelId="{FFB0B196-0927-47A8-9120-A8BF50EEF082}" type="pres">
      <dgm:prSet presAssocID="{2CE758CE-B1D9-4C72-833B-F453AFFFC97A}" presName="node" presStyleLbl="node1" presStyleIdx="2" presStyleCnt="4">
        <dgm:presLayoutVars>
          <dgm:bulletEnabled val="1"/>
        </dgm:presLayoutVars>
      </dgm:prSet>
      <dgm:spPr/>
    </dgm:pt>
    <dgm:pt modelId="{10E518AE-3067-41A3-892D-E4B20015E1C6}" type="pres">
      <dgm:prSet presAssocID="{8EA20813-6567-4F6C-A758-40EDF44E8FD6}" presName="sibTrans" presStyleCnt="0"/>
      <dgm:spPr/>
    </dgm:pt>
    <dgm:pt modelId="{7E362BF5-3C98-45FB-A692-88632829051B}" type="pres">
      <dgm:prSet presAssocID="{410B0909-A0FB-428D-AA70-890A9CE496B0}" presName="node" presStyleLbl="node1" presStyleIdx="3" presStyleCnt="4">
        <dgm:presLayoutVars>
          <dgm:bulletEnabled val="1"/>
        </dgm:presLayoutVars>
      </dgm:prSet>
      <dgm:spPr/>
    </dgm:pt>
  </dgm:ptLst>
  <dgm:cxnLst>
    <dgm:cxn modelId="{3D355A01-8CFF-4726-98F7-65D775429D36}" type="presOf" srcId="{410B0909-A0FB-428D-AA70-890A9CE496B0}" destId="{7E362BF5-3C98-45FB-A692-88632829051B}" srcOrd="0" destOrd="0" presId="urn:microsoft.com/office/officeart/2005/8/layout/hList6"/>
    <dgm:cxn modelId="{60C56E12-1FBE-410B-B601-5BCEB1D9573F}" srcId="{BDFC3805-1971-4800-B8FD-DFEE281806F1}" destId="{FA0522CD-643B-4A83-9A2C-F586088110DA}" srcOrd="1" destOrd="0" parTransId="{999B6FB5-2142-45C5-8A55-6B8494FD6A50}" sibTransId="{E75149E2-13C1-4851-A43A-2DAE6D7EDF01}"/>
    <dgm:cxn modelId="{8462B427-980F-497B-9B14-A697A0899956}" type="presOf" srcId="{2CE758CE-B1D9-4C72-833B-F453AFFFC97A}" destId="{FFB0B196-0927-47A8-9120-A8BF50EEF082}" srcOrd="0" destOrd="0" presId="urn:microsoft.com/office/officeart/2005/8/layout/hList6"/>
    <dgm:cxn modelId="{05A2FC27-D806-49AD-89EF-CA01895F8B3F}" srcId="{BDFC3805-1971-4800-B8FD-DFEE281806F1}" destId="{2CE758CE-B1D9-4C72-833B-F453AFFFC97A}" srcOrd="2" destOrd="0" parTransId="{65E1C7EB-287D-4108-B9B3-D20F376B311A}" sibTransId="{8EA20813-6567-4F6C-A758-40EDF44E8FD6}"/>
    <dgm:cxn modelId="{F3493633-CE2E-4C34-80A5-1E0DECD27362}" type="presOf" srcId="{FA0522CD-643B-4A83-9A2C-F586088110DA}" destId="{821D7885-B507-4EC0-9080-2B48178E6E1A}" srcOrd="0" destOrd="0" presId="urn:microsoft.com/office/officeart/2005/8/layout/hList6"/>
    <dgm:cxn modelId="{DCE1783B-34D4-43F4-8BC0-A67E049950C4}" type="presOf" srcId="{92B4481C-A3AA-4B9D-BE29-4BE4E03F1DD2}" destId="{38E06490-0BCC-4595-8A59-128F897D2196}" srcOrd="0" destOrd="0" presId="urn:microsoft.com/office/officeart/2005/8/layout/hList6"/>
    <dgm:cxn modelId="{4ABD72D2-F452-4D4B-A32F-5CB5D4C8E3D5}" type="presOf" srcId="{BDFC3805-1971-4800-B8FD-DFEE281806F1}" destId="{F003F563-AFF2-4E75-9695-5D48AD6FEE3F}" srcOrd="0" destOrd="0" presId="urn:microsoft.com/office/officeart/2005/8/layout/hList6"/>
    <dgm:cxn modelId="{E38791D4-5FCB-4718-B550-704C7A0C9D01}" srcId="{BDFC3805-1971-4800-B8FD-DFEE281806F1}" destId="{410B0909-A0FB-428D-AA70-890A9CE496B0}" srcOrd="3" destOrd="0" parTransId="{137D36F2-1838-4DE5-81EF-2D5433A83301}" sibTransId="{ED1AF506-AD90-41B6-8B3F-BB56B68B7B11}"/>
    <dgm:cxn modelId="{F9B208DA-6C5E-4628-BAE8-2EE4D3191A6E}" srcId="{BDFC3805-1971-4800-B8FD-DFEE281806F1}" destId="{92B4481C-A3AA-4B9D-BE29-4BE4E03F1DD2}" srcOrd="0" destOrd="0" parTransId="{B001B94D-520F-409F-B7D2-9931C4FAA2B0}" sibTransId="{BDFBC17D-4DC7-4981-A41D-B9DA64DCCDB1}"/>
    <dgm:cxn modelId="{0E816584-0164-4D23-ABA4-A09109B0D497}" type="presParOf" srcId="{F003F563-AFF2-4E75-9695-5D48AD6FEE3F}" destId="{38E06490-0BCC-4595-8A59-128F897D2196}" srcOrd="0" destOrd="0" presId="urn:microsoft.com/office/officeart/2005/8/layout/hList6"/>
    <dgm:cxn modelId="{0057AC74-6160-445F-BAC3-0377AE5DC046}" type="presParOf" srcId="{F003F563-AFF2-4E75-9695-5D48AD6FEE3F}" destId="{BED669A5-11F9-4582-A7F2-63984BBDCF8F}" srcOrd="1" destOrd="0" presId="urn:microsoft.com/office/officeart/2005/8/layout/hList6"/>
    <dgm:cxn modelId="{536F9308-38D6-4514-83F2-DB7A0B4A30D5}" type="presParOf" srcId="{F003F563-AFF2-4E75-9695-5D48AD6FEE3F}" destId="{821D7885-B507-4EC0-9080-2B48178E6E1A}" srcOrd="2" destOrd="0" presId="urn:microsoft.com/office/officeart/2005/8/layout/hList6"/>
    <dgm:cxn modelId="{7171F38C-0BC3-4B75-8137-39A4A91B4F6C}" type="presParOf" srcId="{F003F563-AFF2-4E75-9695-5D48AD6FEE3F}" destId="{299CF13B-00C5-4B18-9F76-7C176AD71F83}" srcOrd="3" destOrd="0" presId="urn:microsoft.com/office/officeart/2005/8/layout/hList6"/>
    <dgm:cxn modelId="{0EB011E4-2F2A-486D-8D8F-B796EC8C5168}" type="presParOf" srcId="{F003F563-AFF2-4E75-9695-5D48AD6FEE3F}" destId="{FFB0B196-0927-47A8-9120-A8BF50EEF082}" srcOrd="4" destOrd="0" presId="urn:microsoft.com/office/officeart/2005/8/layout/hList6"/>
    <dgm:cxn modelId="{1525E45D-31B6-447B-A9F8-B32B0E603AF2}" type="presParOf" srcId="{F003F563-AFF2-4E75-9695-5D48AD6FEE3F}" destId="{10E518AE-3067-41A3-892D-E4B20015E1C6}" srcOrd="5" destOrd="0" presId="urn:microsoft.com/office/officeart/2005/8/layout/hList6"/>
    <dgm:cxn modelId="{052486A7-80C0-4AE2-A497-B276F0C5B7AF}" type="presParOf" srcId="{F003F563-AFF2-4E75-9695-5D48AD6FEE3F}" destId="{7E362BF5-3C98-45FB-A692-88632829051B}" srcOrd="6"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graphics/data10.xml><?xml version="1.0" encoding="utf-8"?>
<dgm:dataModel xmlns:dgm="http://schemas.openxmlformats.org/drawingml/2006/diagram" xmlns:a="http://schemas.openxmlformats.org/drawingml/2006/main">
  <dgm:ptLst>
    <dgm:pt modelId="{26440825-3270-4B11-8ECE-CD873F11604F}"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GB"/>
        </a:p>
      </dgm:t>
    </dgm:pt>
    <dgm:pt modelId="{35722185-713F-4BF3-8192-5C99E49EA625}">
      <dgm:prSet/>
      <dgm:spPr>
        <a:solidFill>
          <a:srgbClr val="002060"/>
        </a:solidFill>
      </dgm:spPr>
      <dgm:t>
        <a:bodyPr/>
        <a:lstStyle/>
        <a:p>
          <a:r>
            <a:rPr lang="en-GB" dirty="0"/>
            <a:t>Les écosystèmes entrepreneuriaux jouent un rôle crucial en permettant l'innovation </a:t>
          </a:r>
          <a:r>
            <a:rPr lang="en-GB" dirty="0" err="1"/>
            <a:t>créative</a:t>
          </a:r>
          <a:r>
            <a:rPr lang="en-GB" dirty="0"/>
            <a:t> (</a:t>
          </a:r>
          <a:r>
            <a:rPr lang="en-GB" dirty="0" err="1"/>
            <a:t>Filser</a:t>
          </a:r>
          <a:r>
            <a:rPr lang="en-GB" dirty="0"/>
            <a:t> et al., 2021 ; </a:t>
          </a:r>
          <a:r>
            <a:rPr lang="en-GB" dirty="0" err="1"/>
            <a:t>Ritala</a:t>
          </a:r>
          <a:r>
            <a:rPr lang="en-GB" dirty="0"/>
            <a:t> et al., 2018 ; Stam &amp; van de Ven, 2021)</a:t>
          </a:r>
        </a:p>
      </dgm:t>
    </dgm:pt>
    <dgm:pt modelId="{4D3B5AC9-21CA-47E7-875C-ABA218EBC547}" type="parTrans" cxnId="{39F00164-C865-4CF5-A232-A01FE485C716}">
      <dgm:prSet/>
      <dgm:spPr/>
      <dgm:t>
        <a:bodyPr/>
        <a:lstStyle/>
        <a:p>
          <a:endParaRPr lang="en-GB"/>
        </a:p>
      </dgm:t>
    </dgm:pt>
    <dgm:pt modelId="{D4B224F4-466A-4C09-B130-9E412F2D331F}" type="sibTrans" cxnId="{39F00164-C865-4CF5-A232-A01FE485C716}">
      <dgm:prSet/>
      <dgm:spPr/>
      <dgm:t>
        <a:bodyPr/>
        <a:lstStyle/>
        <a:p>
          <a:endParaRPr lang="en-GB"/>
        </a:p>
      </dgm:t>
    </dgm:pt>
    <dgm:pt modelId="{6DF046BD-20EE-4B76-97A4-C55E51788BD1}">
      <dgm:prSet/>
      <dgm:spPr>
        <a:solidFill>
          <a:srgbClr val="002060"/>
        </a:solidFill>
      </dgm:spPr>
      <dgm:t>
        <a:bodyPr/>
        <a:lstStyle/>
        <a:p>
          <a:r>
            <a:rPr lang="en-GB" dirty="0"/>
            <a:t>L'utilisation du terme "écosystèmes" en biologie, qui fait référence aux interactions entre les organismes et l'environnement physique (Cavallo et al., 2019).</a:t>
          </a:r>
        </a:p>
      </dgm:t>
    </dgm:pt>
    <dgm:pt modelId="{D1BED22E-6558-435C-A57C-ACE54E199582}" type="parTrans" cxnId="{E8343220-6EBC-4F07-9685-51266CBCCA71}">
      <dgm:prSet/>
      <dgm:spPr/>
      <dgm:t>
        <a:bodyPr/>
        <a:lstStyle/>
        <a:p>
          <a:endParaRPr lang="en-GB"/>
        </a:p>
      </dgm:t>
    </dgm:pt>
    <dgm:pt modelId="{61E46D2E-D8AE-41B5-9961-87BBDBE13AAF}" type="sibTrans" cxnId="{E8343220-6EBC-4F07-9685-51266CBCCA71}">
      <dgm:prSet/>
      <dgm:spPr/>
      <dgm:t>
        <a:bodyPr/>
        <a:lstStyle/>
        <a:p>
          <a:endParaRPr lang="en-GB"/>
        </a:p>
      </dgm:t>
    </dgm:pt>
    <dgm:pt modelId="{E6D8D2E6-A826-47F1-8DDF-9FB0AF31D52D}">
      <dgm:prSet/>
      <dgm:spPr>
        <a:solidFill>
          <a:srgbClr val="002060"/>
        </a:solidFill>
      </dgm:spPr>
      <dgm:t>
        <a:bodyPr/>
        <a:lstStyle/>
        <a:p>
          <a:r>
            <a:rPr lang="en-GB" dirty="0" err="1"/>
            <a:t>MANAGLOBAL</a:t>
          </a:r>
          <a:r>
            <a:rPr lang="en-GB" dirty="0"/>
            <a:t>(2023) </a:t>
          </a:r>
          <a:r>
            <a:rPr lang="en-GB" dirty="0" err="1"/>
            <a:t>L’écosystème</a:t>
          </a:r>
          <a:r>
            <a:rPr lang="en-GB" dirty="0"/>
            <a:t> entrepreneurial </a:t>
          </a:r>
          <a:r>
            <a:rPr lang="en-GB" dirty="0" err="1"/>
            <a:t>est</a:t>
          </a:r>
          <a:r>
            <a:rPr lang="en-GB" dirty="0"/>
            <a:t> un ensemble de </a:t>
          </a:r>
          <a:r>
            <a:rPr lang="en-GB" dirty="0" err="1"/>
            <a:t>personnes</a:t>
          </a:r>
          <a:r>
            <a:rPr lang="en-GB" dirty="0"/>
            <a:t> </a:t>
          </a:r>
          <a:r>
            <a:rPr lang="en-GB" dirty="0" err="1"/>
            <a:t>interdépendantes</a:t>
          </a:r>
          <a:r>
            <a:rPr lang="en-GB" dirty="0"/>
            <a:t> </a:t>
          </a:r>
          <a:r>
            <a:rPr lang="en-GB" dirty="0" err="1"/>
            <a:t>intégrées</a:t>
          </a:r>
          <a:r>
            <a:rPr lang="en-GB" dirty="0"/>
            <a:t> </a:t>
          </a:r>
          <a:r>
            <a:rPr lang="en-GB" dirty="0" err="1"/>
            <a:t>dans</a:t>
          </a:r>
          <a:r>
            <a:rPr lang="en-GB" dirty="0"/>
            <a:t> des RS, </a:t>
          </a:r>
          <a:r>
            <a:rPr lang="en-GB" dirty="0" err="1"/>
            <a:t>familiaux</a:t>
          </a:r>
          <a:r>
            <a:rPr lang="en-GB" dirty="0"/>
            <a:t>, </a:t>
          </a:r>
          <a:r>
            <a:rPr lang="en-GB" dirty="0" err="1"/>
            <a:t>culturels</a:t>
          </a:r>
          <a:r>
            <a:rPr lang="en-GB" dirty="0"/>
            <a:t> et </a:t>
          </a:r>
          <a:r>
            <a:rPr lang="en-GB" dirty="0" err="1"/>
            <a:t>normatifs</a:t>
          </a:r>
          <a:r>
            <a:rPr lang="en-GB" dirty="0"/>
            <a:t> </a:t>
          </a:r>
          <a:r>
            <a:rPr lang="en-GB" dirty="0" err="1"/>
            <a:t>solides</a:t>
          </a:r>
          <a:r>
            <a:rPr lang="en-GB" dirty="0"/>
            <a:t> et </a:t>
          </a:r>
          <a:r>
            <a:rPr lang="en-GB" dirty="0" err="1"/>
            <a:t>susceptibles</a:t>
          </a:r>
          <a:r>
            <a:rPr lang="en-GB" dirty="0"/>
            <a:t> </a:t>
          </a:r>
          <a:r>
            <a:rPr lang="en-GB" dirty="0" err="1"/>
            <a:t>d’adopter</a:t>
          </a:r>
          <a:r>
            <a:rPr lang="en-GB" dirty="0"/>
            <a:t> des strategies </a:t>
          </a:r>
          <a:r>
            <a:rPr lang="en-GB" dirty="0" err="1"/>
            <a:t>d’adaptation</a:t>
          </a:r>
          <a:r>
            <a:rPr lang="en-GB" dirty="0"/>
            <a:t> </a:t>
          </a:r>
          <a:r>
            <a:rPr lang="en-GB" dirty="0" err="1"/>
            <a:t>résilientes</a:t>
          </a:r>
          <a:r>
            <a:rPr lang="en-GB" dirty="0"/>
            <a:t> pour faire face à la “jungle” d’un </a:t>
          </a:r>
          <a:r>
            <a:rPr lang="en-GB" dirty="0" err="1"/>
            <a:t>environnement</a:t>
          </a:r>
          <a:r>
            <a:rPr lang="en-GB" dirty="0"/>
            <a:t> hostile, de </a:t>
          </a:r>
          <a:r>
            <a:rPr lang="en-GB" dirty="0" err="1"/>
            <a:t>manière</a:t>
          </a:r>
          <a:r>
            <a:rPr lang="en-GB" dirty="0"/>
            <a:t> à </a:t>
          </a:r>
          <a:r>
            <a:rPr lang="en-GB" dirty="0" err="1"/>
            <a:t>pouvoir</a:t>
          </a:r>
          <a:r>
            <a:rPr lang="en-GB" dirty="0"/>
            <a:t> developer un esprit </a:t>
          </a:r>
          <a:r>
            <a:rPr lang="en-GB" dirty="0" err="1"/>
            <a:t>d’entreprise</a:t>
          </a:r>
          <a:r>
            <a:rPr lang="en-GB" dirty="0"/>
            <a:t> </a:t>
          </a:r>
          <a:r>
            <a:rPr lang="en-GB" dirty="0" err="1"/>
            <a:t>affectif</a:t>
          </a:r>
          <a:r>
            <a:rPr lang="en-GB" dirty="0"/>
            <a:t> et/</a:t>
          </a:r>
          <a:r>
            <a:rPr lang="en-GB" dirty="0" err="1"/>
            <a:t>ou</a:t>
          </a:r>
          <a:r>
            <a:rPr lang="en-GB" dirty="0"/>
            <a:t> </a:t>
          </a:r>
          <a:r>
            <a:rPr lang="en-GB" dirty="0" err="1"/>
            <a:t>tirer</a:t>
          </a:r>
          <a:r>
            <a:rPr lang="en-GB" dirty="0"/>
            <a:t> des </a:t>
          </a:r>
          <a:r>
            <a:rPr lang="en-GB" dirty="0" err="1"/>
            <a:t>leçons</a:t>
          </a:r>
          <a:r>
            <a:rPr lang="en-GB" dirty="0"/>
            <a:t> de </a:t>
          </a:r>
          <a:r>
            <a:rPr lang="en-GB" dirty="0" err="1"/>
            <a:t>l’echec</a:t>
          </a:r>
          <a:r>
            <a:rPr lang="en-GB" dirty="0"/>
            <a:t>. </a:t>
          </a:r>
        </a:p>
      </dgm:t>
    </dgm:pt>
    <dgm:pt modelId="{C498152C-F882-4FA0-9402-1912A15FB948}" type="parTrans" cxnId="{F83A7806-C896-407F-BF63-EA26FC26CFC7}">
      <dgm:prSet/>
      <dgm:spPr/>
      <dgm:t>
        <a:bodyPr/>
        <a:lstStyle/>
        <a:p>
          <a:endParaRPr lang="en-GB"/>
        </a:p>
      </dgm:t>
    </dgm:pt>
    <dgm:pt modelId="{DA60B6AD-2651-4EBA-BC29-8F267B83AEE8}" type="sibTrans" cxnId="{F83A7806-C896-407F-BF63-EA26FC26CFC7}">
      <dgm:prSet/>
      <dgm:spPr/>
      <dgm:t>
        <a:bodyPr/>
        <a:lstStyle/>
        <a:p>
          <a:endParaRPr lang="en-GB"/>
        </a:p>
      </dgm:t>
    </dgm:pt>
    <dgm:pt modelId="{01309B9E-3B5D-4C99-BD2A-30664E37B4DC}">
      <dgm:prSet/>
      <dgm:spPr>
        <a:solidFill>
          <a:srgbClr val="002060"/>
        </a:solidFill>
      </dgm:spPr>
      <dgm:t>
        <a:bodyPr/>
        <a:lstStyle/>
        <a:p>
          <a:r>
            <a:rPr lang="en-GB"/>
            <a:t>Les quatre principales composantes de l'écosystème entrepreneurial sont le lieu, la gouvernance, les acteurs et l'évolution. </a:t>
          </a:r>
        </a:p>
      </dgm:t>
    </dgm:pt>
    <dgm:pt modelId="{34FC907C-DCBB-4B71-A5D3-BBA432899FF9}" type="parTrans" cxnId="{AE5B6EAB-04A5-4816-97AE-584E91D2D04D}">
      <dgm:prSet/>
      <dgm:spPr/>
      <dgm:t>
        <a:bodyPr/>
        <a:lstStyle/>
        <a:p>
          <a:endParaRPr lang="en-GB"/>
        </a:p>
      </dgm:t>
    </dgm:pt>
    <dgm:pt modelId="{03ACDF71-6638-492A-BC55-0BAB30CE2285}" type="sibTrans" cxnId="{AE5B6EAB-04A5-4816-97AE-584E91D2D04D}">
      <dgm:prSet/>
      <dgm:spPr/>
      <dgm:t>
        <a:bodyPr/>
        <a:lstStyle/>
        <a:p>
          <a:endParaRPr lang="en-GB"/>
        </a:p>
      </dgm:t>
    </dgm:pt>
    <dgm:pt modelId="{A750E96D-BD0A-4CAF-B122-B0A2145896D9}">
      <dgm:prSet/>
      <dgm:spPr>
        <a:solidFill>
          <a:srgbClr val="002060"/>
        </a:solidFill>
      </dgm:spPr>
      <dgm:t>
        <a:bodyPr/>
        <a:lstStyle/>
        <a:p>
          <a:r>
            <a:rPr lang="en-GB" dirty="0" err="1"/>
            <a:t>Stam</a:t>
          </a:r>
          <a:r>
            <a:rPr lang="en-GB" dirty="0"/>
            <a:t> (2015) a </a:t>
          </a:r>
          <a:r>
            <a:rPr lang="en-GB" dirty="0" err="1"/>
            <a:t>défini</a:t>
          </a:r>
          <a:r>
            <a:rPr lang="en-GB" dirty="0"/>
            <a:t> un </a:t>
          </a:r>
          <a:r>
            <a:rPr lang="en-GB" dirty="0" err="1"/>
            <a:t>écosystème</a:t>
          </a:r>
          <a:r>
            <a:rPr lang="en-GB" dirty="0"/>
            <a:t> entrepreneurial </a:t>
          </a:r>
          <a:r>
            <a:rPr lang="en-GB" dirty="0" err="1"/>
            <a:t>comme</a:t>
          </a:r>
          <a:r>
            <a:rPr lang="en-GB" dirty="0"/>
            <a:t> un ensemble </a:t>
          </a:r>
          <a:r>
            <a:rPr lang="en-GB" dirty="0" err="1"/>
            <a:t>interdépendant</a:t>
          </a:r>
          <a:r>
            <a:rPr lang="en-GB" dirty="0"/>
            <a:t> </a:t>
          </a:r>
          <a:r>
            <a:rPr lang="en-GB" dirty="0" err="1"/>
            <a:t>d'acteurs</a:t>
          </a:r>
          <a:r>
            <a:rPr lang="en-GB" dirty="0"/>
            <a:t> </a:t>
          </a:r>
          <a:r>
            <a:rPr lang="en-GB" dirty="0" err="1"/>
            <a:t>permettant</a:t>
          </a:r>
          <a:r>
            <a:rPr lang="en-GB" dirty="0"/>
            <a:t> des actions </a:t>
          </a:r>
          <a:r>
            <a:rPr lang="en-GB" dirty="0" err="1"/>
            <a:t>entrepreneuriales</a:t>
          </a:r>
          <a:r>
            <a:rPr lang="en-GB" dirty="0"/>
            <a:t>. </a:t>
          </a:r>
        </a:p>
      </dgm:t>
    </dgm:pt>
    <dgm:pt modelId="{9ABCB24B-4488-418C-8240-D2CEE65A6535}" type="parTrans" cxnId="{FA6FF379-6634-48E0-83E3-995CCB89C391}">
      <dgm:prSet/>
      <dgm:spPr/>
      <dgm:t>
        <a:bodyPr/>
        <a:lstStyle/>
        <a:p>
          <a:endParaRPr lang="en-GB"/>
        </a:p>
      </dgm:t>
    </dgm:pt>
    <dgm:pt modelId="{F2547C85-0570-448F-8FDF-5C0298A9BB91}" type="sibTrans" cxnId="{FA6FF379-6634-48E0-83E3-995CCB89C391}">
      <dgm:prSet/>
      <dgm:spPr/>
      <dgm:t>
        <a:bodyPr/>
        <a:lstStyle/>
        <a:p>
          <a:endParaRPr lang="en-GB"/>
        </a:p>
      </dgm:t>
    </dgm:pt>
    <dgm:pt modelId="{3750AEA7-939C-429C-81DB-04FDAD77652B}" type="pres">
      <dgm:prSet presAssocID="{26440825-3270-4B11-8ECE-CD873F11604F}" presName="diagram" presStyleCnt="0">
        <dgm:presLayoutVars>
          <dgm:dir/>
          <dgm:resizeHandles val="exact"/>
        </dgm:presLayoutVars>
      </dgm:prSet>
      <dgm:spPr/>
    </dgm:pt>
    <dgm:pt modelId="{1313C6A6-7C95-403A-81B1-B39968EF95F6}" type="pres">
      <dgm:prSet presAssocID="{35722185-713F-4BF3-8192-5C99E49EA625}" presName="node" presStyleLbl="node1" presStyleIdx="0" presStyleCnt="5">
        <dgm:presLayoutVars>
          <dgm:bulletEnabled val="1"/>
        </dgm:presLayoutVars>
      </dgm:prSet>
      <dgm:spPr/>
    </dgm:pt>
    <dgm:pt modelId="{55C1F9AD-483D-4C2C-B15A-BA3A9DA6B860}" type="pres">
      <dgm:prSet presAssocID="{D4B224F4-466A-4C09-B130-9E412F2D331F}" presName="sibTrans" presStyleCnt="0"/>
      <dgm:spPr/>
    </dgm:pt>
    <dgm:pt modelId="{17C661FD-274C-4731-AB04-A8ED8C9A1D38}" type="pres">
      <dgm:prSet presAssocID="{6DF046BD-20EE-4B76-97A4-C55E51788BD1}" presName="node" presStyleLbl="node1" presStyleIdx="1" presStyleCnt="5">
        <dgm:presLayoutVars>
          <dgm:bulletEnabled val="1"/>
        </dgm:presLayoutVars>
      </dgm:prSet>
      <dgm:spPr/>
    </dgm:pt>
    <dgm:pt modelId="{493E19C1-31E4-44E9-96BF-A444E4053771}" type="pres">
      <dgm:prSet presAssocID="{61E46D2E-D8AE-41B5-9961-87BBDBE13AAF}" presName="sibTrans" presStyleCnt="0"/>
      <dgm:spPr/>
    </dgm:pt>
    <dgm:pt modelId="{681BE7F6-F459-4C9A-BF9C-A03C50525356}" type="pres">
      <dgm:prSet presAssocID="{E6D8D2E6-A826-47F1-8DDF-9FB0AF31D52D}" presName="node" presStyleLbl="node1" presStyleIdx="2" presStyleCnt="5" custScaleX="159147" custScaleY="117455" custLinFactY="24086" custLinFactNeighborX="-42689" custLinFactNeighborY="100000">
        <dgm:presLayoutVars>
          <dgm:bulletEnabled val="1"/>
        </dgm:presLayoutVars>
      </dgm:prSet>
      <dgm:spPr/>
    </dgm:pt>
    <dgm:pt modelId="{7C61D935-59E0-4C1B-94D9-AF794AAFEDF6}" type="pres">
      <dgm:prSet presAssocID="{DA60B6AD-2651-4EBA-BC29-8F267B83AEE8}" presName="sibTrans" presStyleCnt="0"/>
      <dgm:spPr/>
    </dgm:pt>
    <dgm:pt modelId="{3959ED63-9980-4F5A-94E8-E0F3A86FDB1B}" type="pres">
      <dgm:prSet presAssocID="{01309B9E-3B5D-4C99-BD2A-30664E37B4DC}" presName="node" presStyleLbl="node1" presStyleIdx="3" presStyleCnt="5" custLinFactNeighborX="-29096" custLinFactNeighborY="-2165">
        <dgm:presLayoutVars>
          <dgm:bulletEnabled val="1"/>
        </dgm:presLayoutVars>
      </dgm:prSet>
      <dgm:spPr/>
    </dgm:pt>
    <dgm:pt modelId="{CDBBCFEB-3F5C-4A12-82DD-E4F0D82B0BEE}" type="pres">
      <dgm:prSet presAssocID="{03ACDF71-6638-492A-BC55-0BAB30CE2285}" presName="sibTrans" presStyleCnt="0"/>
      <dgm:spPr/>
    </dgm:pt>
    <dgm:pt modelId="{328EE89D-DF87-47C9-BAD5-C908C8AA3818}" type="pres">
      <dgm:prSet presAssocID="{A750E96D-BD0A-4CAF-B122-B0A2145896D9}" presName="node" presStyleLbl="node1" presStyleIdx="4" presStyleCnt="5" custLinFactY="-18287" custLinFactNeighborX="48463" custLinFactNeighborY="-100000">
        <dgm:presLayoutVars>
          <dgm:bulletEnabled val="1"/>
        </dgm:presLayoutVars>
      </dgm:prSet>
      <dgm:spPr/>
    </dgm:pt>
  </dgm:ptLst>
  <dgm:cxnLst>
    <dgm:cxn modelId="{F83A7806-C896-407F-BF63-EA26FC26CFC7}" srcId="{26440825-3270-4B11-8ECE-CD873F11604F}" destId="{E6D8D2E6-A826-47F1-8DDF-9FB0AF31D52D}" srcOrd="2" destOrd="0" parTransId="{C498152C-F882-4FA0-9402-1912A15FB948}" sibTransId="{DA60B6AD-2651-4EBA-BC29-8F267B83AEE8}"/>
    <dgm:cxn modelId="{DA81D907-F88A-40DF-A019-42B56F978D98}" type="presOf" srcId="{26440825-3270-4B11-8ECE-CD873F11604F}" destId="{3750AEA7-939C-429C-81DB-04FDAD77652B}" srcOrd="0" destOrd="0" presId="urn:microsoft.com/office/officeart/2005/8/layout/default"/>
    <dgm:cxn modelId="{E8343220-6EBC-4F07-9685-51266CBCCA71}" srcId="{26440825-3270-4B11-8ECE-CD873F11604F}" destId="{6DF046BD-20EE-4B76-97A4-C55E51788BD1}" srcOrd="1" destOrd="0" parTransId="{D1BED22E-6558-435C-A57C-ACE54E199582}" sibTransId="{61E46D2E-D8AE-41B5-9961-87BBDBE13AAF}"/>
    <dgm:cxn modelId="{4149F242-0461-4711-A77F-2E6EA3EAC840}" type="presOf" srcId="{01309B9E-3B5D-4C99-BD2A-30664E37B4DC}" destId="{3959ED63-9980-4F5A-94E8-E0F3A86FDB1B}" srcOrd="0" destOrd="0" presId="urn:microsoft.com/office/officeart/2005/8/layout/default"/>
    <dgm:cxn modelId="{39F00164-C865-4CF5-A232-A01FE485C716}" srcId="{26440825-3270-4B11-8ECE-CD873F11604F}" destId="{35722185-713F-4BF3-8192-5C99E49EA625}" srcOrd="0" destOrd="0" parTransId="{4D3B5AC9-21CA-47E7-875C-ABA218EBC547}" sibTransId="{D4B224F4-466A-4C09-B130-9E412F2D331F}"/>
    <dgm:cxn modelId="{FA6FF379-6634-48E0-83E3-995CCB89C391}" srcId="{26440825-3270-4B11-8ECE-CD873F11604F}" destId="{A750E96D-BD0A-4CAF-B122-B0A2145896D9}" srcOrd="4" destOrd="0" parTransId="{9ABCB24B-4488-418C-8240-D2CEE65A6535}" sibTransId="{F2547C85-0570-448F-8FDF-5C0298A9BB91}"/>
    <dgm:cxn modelId="{AE5B6EAB-04A5-4816-97AE-584E91D2D04D}" srcId="{26440825-3270-4B11-8ECE-CD873F11604F}" destId="{01309B9E-3B5D-4C99-BD2A-30664E37B4DC}" srcOrd="3" destOrd="0" parTransId="{34FC907C-DCBB-4B71-A5D3-BBA432899FF9}" sibTransId="{03ACDF71-6638-492A-BC55-0BAB30CE2285}"/>
    <dgm:cxn modelId="{245A1BB9-A059-4A0A-8FB3-2E885B27EF25}" type="presOf" srcId="{6DF046BD-20EE-4B76-97A4-C55E51788BD1}" destId="{17C661FD-274C-4731-AB04-A8ED8C9A1D38}" srcOrd="0" destOrd="0" presId="urn:microsoft.com/office/officeart/2005/8/layout/default"/>
    <dgm:cxn modelId="{D0499BC9-01E0-44D5-B803-B54FF29D7FC4}" type="presOf" srcId="{E6D8D2E6-A826-47F1-8DDF-9FB0AF31D52D}" destId="{681BE7F6-F459-4C9A-BF9C-A03C50525356}" srcOrd="0" destOrd="0" presId="urn:microsoft.com/office/officeart/2005/8/layout/default"/>
    <dgm:cxn modelId="{CE33BACF-AC35-4492-908E-B24763AD4C9B}" type="presOf" srcId="{35722185-713F-4BF3-8192-5C99E49EA625}" destId="{1313C6A6-7C95-403A-81B1-B39968EF95F6}" srcOrd="0" destOrd="0" presId="urn:microsoft.com/office/officeart/2005/8/layout/default"/>
    <dgm:cxn modelId="{45CEB6F4-8C35-4AEC-92BD-B23679C3BD9F}" type="presOf" srcId="{A750E96D-BD0A-4CAF-B122-B0A2145896D9}" destId="{328EE89D-DF87-47C9-BAD5-C908C8AA3818}" srcOrd="0" destOrd="0" presId="urn:microsoft.com/office/officeart/2005/8/layout/default"/>
    <dgm:cxn modelId="{C6772D58-5FD8-4806-B784-6E9DC5526372}" type="presParOf" srcId="{3750AEA7-939C-429C-81DB-04FDAD77652B}" destId="{1313C6A6-7C95-403A-81B1-B39968EF95F6}" srcOrd="0" destOrd="0" presId="urn:microsoft.com/office/officeart/2005/8/layout/default"/>
    <dgm:cxn modelId="{CD3570EA-E037-4A88-8847-AE909F931C3B}" type="presParOf" srcId="{3750AEA7-939C-429C-81DB-04FDAD77652B}" destId="{55C1F9AD-483D-4C2C-B15A-BA3A9DA6B860}" srcOrd="1" destOrd="0" presId="urn:microsoft.com/office/officeart/2005/8/layout/default"/>
    <dgm:cxn modelId="{4A1691C8-D266-4FE8-A964-E2523F7EEE93}" type="presParOf" srcId="{3750AEA7-939C-429C-81DB-04FDAD77652B}" destId="{17C661FD-274C-4731-AB04-A8ED8C9A1D38}" srcOrd="2" destOrd="0" presId="urn:microsoft.com/office/officeart/2005/8/layout/default"/>
    <dgm:cxn modelId="{0D02CE08-D2F8-4098-8DE9-12C10869E521}" type="presParOf" srcId="{3750AEA7-939C-429C-81DB-04FDAD77652B}" destId="{493E19C1-31E4-44E9-96BF-A444E4053771}" srcOrd="3" destOrd="0" presId="urn:microsoft.com/office/officeart/2005/8/layout/default"/>
    <dgm:cxn modelId="{3ED0670B-00BC-4E36-9CC5-81156D19EFE8}" type="presParOf" srcId="{3750AEA7-939C-429C-81DB-04FDAD77652B}" destId="{681BE7F6-F459-4C9A-BF9C-A03C50525356}" srcOrd="4" destOrd="0" presId="urn:microsoft.com/office/officeart/2005/8/layout/default"/>
    <dgm:cxn modelId="{F7746B01-C841-4981-9053-8DA2C96D6D23}" type="presParOf" srcId="{3750AEA7-939C-429C-81DB-04FDAD77652B}" destId="{7C61D935-59E0-4C1B-94D9-AF794AAFEDF6}" srcOrd="5" destOrd="0" presId="urn:microsoft.com/office/officeart/2005/8/layout/default"/>
    <dgm:cxn modelId="{3656971B-CC23-4278-8FD9-B3A88F31BB14}" type="presParOf" srcId="{3750AEA7-939C-429C-81DB-04FDAD77652B}" destId="{3959ED63-9980-4F5A-94E8-E0F3A86FDB1B}" srcOrd="6" destOrd="0" presId="urn:microsoft.com/office/officeart/2005/8/layout/default"/>
    <dgm:cxn modelId="{A0DEF6B2-9E66-4CBD-ADEF-AE6BAE5DEEAD}" type="presParOf" srcId="{3750AEA7-939C-429C-81DB-04FDAD77652B}" destId="{CDBBCFEB-3F5C-4A12-82DD-E4F0D82B0BEE}" srcOrd="7" destOrd="0" presId="urn:microsoft.com/office/officeart/2005/8/layout/default"/>
    <dgm:cxn modelId="{F364B63A-3383-48A2-A006-A549CD870CFA}" type="presParOf" srcId="{3750AEA7-939C-429C-81DB-04FDAD77652B}" destId="{328EE89D-DF87-47C9-BAD5-C908C8AA3818}"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graphics/data11.xml><?xml version="1.0" encoding="utf-8"?>
<dgm:dataModel xmlns:dgm="http://schemas.openxmlformats.org/drawingml/2006/diagram" xmlns:a="http://schemas.openxmlformats.org/drawingml/2006/main">
  <dgm:ptLst>
    <dgm:pt modelId="{3CAD803E-8106-423D-AA51-5DC2F7C61EBA}" type="doc">
      <dgm:prSet loTypeId="urn:microsoft.com/office/officeart/2008/layout/LinedList" loCatId="hierarchy" qsTypeId="urn:microsoft.com/office/officeart/2005/8/quickstyle/simple1" qsCatId="simple" csTypeId="urn:microsoft.com/office/officeart/2005/8/colors/accent1_2" csCatId="accent1"/>
      <dgm:spPr/>
      <dgm:t>
        <a:bodyPr/>
        <a:lstStyle/>
        <a:p>
          <a:endParaRPr lang="en-GB"/>
        </a:p>
      </dgm:t>
    </dgm:pt>
    <dgm:pt modelId="{663B1166-F1FC-48B2-A303-44FDF8C59893}">
      <dgm:prSet/>
      <dgm:spPr/>
      <dgm:t>
        <a:bodyPr/>
        <a:lstStyle/>
        <a:p>
          <a:r>
            <a:rPr lang="en-GB" dirty="0"/>
            <a:t>Les entrepreneurs sont prédisposés à s'adapter à des environnements changeants. </a:t>
          </a:r>
        </a:p>
      </dgm:t>
    </dgm:pt>
    <dgm:pt modelId="{4F1BAE42-3CE3-49A9-93B4-74A4FF075140}" type="parTrans" cxnId="{10DB7493-1C7E-4FC2-BF69-AAB12D4F6A80}">
      <dgm:prSet/>
      <dgm:spPr/>
      <dgm:t>
        <a:bodyPr/>
        <a:lstStyle/>
        <a:p>
          <a:endParaRPr lang="en-GB"/>
        </a:p>
      </dgm:t>
    </dgm:pt>
    <dgm:pt modelId="{82E6C4DA-7E02-4C45-96BA-05CF6AB2A5B7}" type="sibTrans" cxnId="{10DB7493-1C7E-4FC2-BF69-AAB12D4F6A80}">
      <dgm:prSet/>
      <dgm:spPr/>
      <dgm:t>
        <a:bodyPr/>
        <a:lstStyle/>
        <a:p>
          <a:endParaRPr lang="en-GB"/>
        </a:p>
      </dgm:t>
    </dgm:pt>
    <dgm:pt modelId="{BAE28199-556B-4FED-BC12-BE80E755EDDC}">
      <dgm:prSet/>
      <dgm:spPr/>
      <dgm:t>
        <a:bodyPr/>
        <a:lstStyle/>
        <a:p>
          <a:r>
            <a:rPr lang="en-GB"/>
            <a:t>Le COVID-19 a non seulement changé la perspective de la vie des gens, mais il a également modifié le paysage commercial mondial (Ratten, 2020).</a:t>
          </a:r>
        </a:p>
      </dgm:t>
    </dgm:pt>
    <dgm:pt modelId="{238A2537-9E11-4C3C-9305-D7819D78771C}" type="parTrans" cxnId="{71252C78-98D1-4F6C-B093-3B3DC3157CA7}">
      <dgm:prSet/>
      <dgm:spPr/>
      <dgm:t>
        <a:bodyPr/>
        <a:lstStyle/>
        <a:p>
          <a:endParaRPr lang="en-GB"/>
        </a:p>
      </dgm:t>
    </dgm:pt>
    <dgm:pt modelId="{DB1F37A4-7988-471C-826C-D2F641DD957C}" type="sibTrans" cxnId="{71252C78-98D1-4F6C-B093-3B3DC3157CA7}">
      <dgm:prSet/>
      <dgm:spPr/>
      <dgm:t>
        <a:bodyPr/>
        <a:lstStyle/>
        <a:p>
          <a:endParaRPr lang="en-GB"/>
        </a:p>
      </dgm:t>
    </dgm:pt>
    <dgm:pt modelId="{ED18F35E-C9B4-4102-A7AA-F6A16D97E94A}">
      <dgm:prSet/>
      <dgm:spPr/>
      <dgm:t>
        <a:bodyPr/>
        <a:lstStyle/>
        <a:p>
          <a:r>
            <a:rPr lang="en-GB"/>
            <a:t>Un écosystème entrepreneurial désigne un réseau dynamique de systèmes qui interagissent et créent un environnement propice à l'entrepreneuriat (Roundy et Fayard, 2019). </a:t>
          </a:r>
        </a:p>
      </dgm:t>
    </dgm:pt>
    <dgm:pt modelId="{1F528CF8-491F-4F82-B471-5A17E3A7E95A}" type="parTrans" cxnId="{1EA8A717-5639-48E4-8C9E-8459259FDD20}">
      <dgm:prSet/>
      <dgm:spPr/>
      <dgm:t>
        <a:bodyPr/>
        <a:lstStyle/>
        <a:p>
          <a:endParaRPr lang="en-GB"/>
        </a:p>
      </dgm:t>
    </dgm:pt>
    <dgm:pt modelId="{81EA79CA-A4D1-4984-B74B-99653B829ED7}" type="sibTrans" cxnId="{1EA8A717-5639-48E4-8C9E-8459259FDD20}">
      <dgm:prSet/>
      <dgm:spPr/>
      <dgm:t>
        <a:bodyPr/>
        <a:lstStyle/>
        <a:p>
          <a:endParaRPr lang="en-GB"/>
        </a:p>
      </dgm:t>
    </dgm:pt>
    <dgm:pt modelId="{654D9285-140B-4737-AEA3-506475E40609}">
      <dgm:prSet/>
      <dgm:spPr/>
      <dgm:t>
        <a:bodyPr/>
        <a:lstStyle/>
        <a:p>
          <a:r>
            <a:rPr lang="en-GB"/>
            <a:t>Les principales composantes d'un écosystème entrepreneurial sont la culture, les réseaux et l'infrastructure (Heaton et al., 2019). Cela signifie que le développement d'un écosystème entrepreneurial dans toute économie repose sur les facteurs environnementaux.</a:t>
          </a:r>
        </a:p>
      </dgm:t>
    </dgm:pt>
    <dgm:pt modelId="{51CAB099-3320-4B34-A16F-A5FD090B6148}" type="parTrans" cxnId="{0518B4CC-1026-4162-BFC1-3F72144102C5}">
      <dgm:prSet/>
      <dgm:spPr/>
      <dgm:t>
        <a:bodyPr/>
        <a:lstStyle/>
        <a:p>
          <a:endParaRPr lang="en-GB"/>
        </a:p>
      </dgm:t>
    </dgm:pt>
    <dgm:pt modelId="{A7922CB4-B45D-47E1-A031-EEACEBB4B09A}" type="sibTrans" cxnId="{0518B4CC-1026-4162-BFC1-3F72144102C5}">
      <dgm:prSet/>
      <dgm:spPr/>
      <dgm:t>
        <a:bodyPr/>
        <a:lstStyle/>
        <a:p>
          <a:endParaRPr lang="en-GB"/>
        </a:p>
      </dgm:t>
    </dgm:pt>
    <dgm:pt modelId="{1495D64E-D639-443C-9E1B-CD21FEFB5067}">
      <dgm:prSet/>
      <dgm:spPr/>
      <dgm:t>
        <a:bodyPr/>
        <a:lstStyle/>
        <a:p>
          <a:r>
            <a:rPr lang="en-GB"/>
            <a:t>Les écosystèmes entrepreneuriaux fournissent des ressources à tous les entrepreneurs nouveaux et existants de la communauté. </a:t>
          </a:r>
        </a:p>
      </dgm:t>
    </dgm:pt>
    <dgm:pt modelId="{0082065F-A306-47B6-9F97-26A00466E490}" type="parTrans" cxnId="{AED36334-4F35-480F-9475-5E87DAA51A69}">
      <dgm:prSet/>
      <dgm:spPr/>
      <dgm:t>
        <a:bodyPr/>
        <a:lstStyle/>
        <a:p>
          <a:endParaRPr lang="en-GB"/>
        </a:p>
      </dgm:t>
    </dgm:pt>
    <dgm:pt modelId="{39923CEE-8289-4195-91A9-9669AC8C805B}" type="sibTrans" cxnId="{AED36334-4F35-480F-9475-5E87DAA51A69}">
      <dgm:prSet/>
      <dgm:spPr/>
      <dgm:t>
        <a:bodyPr/>
        <a:lstStyle/>
        <a:p>
          <a:endParaRPr lang="en-GB"/>
        </a:p>
      </dgm:t>
    </dgm:pt>
    <dgm:pt modelId="{46F36359-00A6-4796-9348-402FD687850A}">
      <dgm:prSet/>
      <dgm:spPr/>
      <dgm:t>
        <a:bodyPr/>
        <a:lstStyle/>
        <a:p>
          <a:r>
            <a:rPr lang="en-GB"/>
            <a:t>Dans les conditions de la pandémie de coronavirus, il est nécessaire de mettre en place des activités entrepreneuriales nouvelles et rapides.</a:t>
          </a:r>
        </a:p>
      </dgm:t>
    </dgm:pt>
    <dgm:pt modelId="{B8C1A305-65DC-440C-91DB-4B3F46592867}" type="parTrans" cxnId="{82E75567-7B72-4FF2-B645-10733FCF1314}">
      <dgm:prSet/>
      <dgm:spPr/>
      <dgm:t>
        <a:bodyPr/>
        <a:lstStyle/>
        <a:p>
          <a:endParaRPr lang="en-GB"/>
        </a:p>
      </dgm:t>
    </dgm:pt>
    <dgm:pt modelId="{D7685C31-3F19-4ED2-998D-4EAABD1C1E4F}" type="sibTrans" cxnId="{82E75567-7B72-4FF2-B645-10733FCF1314}">
      <dgm:prSet/>
      <dgm:spPr/>
      <dgm:t>
        <a:bodyPr/>
        <a:lstStyle/>
        <a:p>
          <a:endParaRPr lang="en-GB"/>
        </a:p>
      </dgm:t>
    </dgm:pt>
    <dgm:pt modelId="{2AC38499-56A8-49EE-8CA6-A7FA76ACB2E9}">
      <dgm:prSet/>
      <dgm:spPr/>
      <dgm:t>
        <a:bodyPr/>
        <a:lstStyle/>
        <a:p>
          <a:r>
            <a:rPr lang="en-GB"/>
            <a:t>Avec la fermeture des frontières, l'écart entre les flux d'importation a également créé une opportunité pour de nombreux entrepreneurs (Tatoglu et al., 2020).</a:t>
          </a:r>
        </a:p>
      </dgm:t>
    </dgm:pt>
    <dgm:pt modelId="{B8D190D5-DD5A-4756-87AB-822CD650AF7C}" type="parTrans" cxnId="{AE6C8453-EEA0-4E94-BFFE-85708D1E791E}">
      <dgm:prSet/>
      <dgm:spPr/>
      <dgm:t>
        <a:bodyPr/>
        <a:lstStyle/>
        <a:p>
          <a:endParaRPr lang="en-GB"/>
        </a:p>
      </dgm:t>
    </dgm:pt>
    <dgm:pt modelId="{0AF589C9-065C-4848-8D3D-D2F20E6D284D}" type="sibTrans" cxnId="{AE6C8453-EEA0-4E94-BFFE-85708D1E791E}">
      <dgm:prSet/>
      <dgm:spPr/>
      <dgm:t>
        <a:bodyPr/>
        <a:lstStyle/>
        <a:p>
          <a:endParaRPr lang="en-GB"/>
        </a:p>
      </dgm:t>
    </dgm:pt>
    <dgm:pt modelId="{8DB38607-566C-4874-BB81-2A330AA3725E}">
      <dgm:prSet/>
      <dgm:spPr/>
      <dgm:t>
        <a:bodyPr/>
        <a:lstStyle/>
        <a:p>
          <a:r>
            <a:rPr lang="en-GB"/>
            <a:t>Les petites entreprises nourrissent l'idée de l'esprit d'entreprise et de l'innovation. Dans le même temps, elles sont confrontées au problème de la nouveauté sur le marché (Carniel et Dalle, 2020). </a:t>
          </a:r>
        </a:p>
      </dgm:t>
    </dgm:pt>
    <dgm:pt modelId="{F5F6F00E-7113-4908-A1A8-C85D3A52D9CA}" type="parTrans" cxnId="{2652DA4E-D80E-464B-B708-13CA74BAFA04}">
      <dgm:prSet/>
      <dgm:spPr/>
      <dgm:t>
        <a:bodyPr/>
        <a:lstStyle/>
        <a:p>
          <a:endParaRPr lang="en-GB"/>
        </a:p>
      </dgm:t>
    </dgm:pt>
    <dgm:pt modelId="{8F98D25C-74BF-482D-A64C-E94B5A3D60EE}" type="sibTrans" cxnId="{2652DA4E-D80E-464B-B708-13CA74BAFA04}">
      <dgm:prSet/>
      <dgm:spPr/>
      <dgm:t>
        <a:bodyPr/>
        <a:lstStyle/>
        <a:p>
          <a:endParaRPr lang="en-GB"/>
        </a:p>
      </dgm:t>
    </dgm:pt>
    <dgm:pt modelId="{AD9E4567-03B3-45F3-86CC-9F5EADE4B736}">
      <dgm:prSet/>
      <dgm:spPr/>
      <dgm:t>
        <a:bodyPr/>
        <a:lstStyle/>
        <a:p>
          <a:r>
            <a:rPr lang="en-GB"/>
            <a:t>Les petites entreprises sont toujours vulnérables aux changements de l'environnement externe. Les conditions environnementales sont à l'origine de vibrations positives et négatives parmi les membres d'un écosystème entrepreneurial. </a:t>
          </a:r>
        </a:p>
      </dgm:t>
    </dgm:pt>
    <dgm:pt modelId="{4D7564FA-BE8F-42DA-A094-F5CE05D63F46}" type="parTrans" cxnId="{9675419A-A03E-4072-8D65-D54EB5592EDD}">
      <dgm:prSet/>
      <dgm:spPr/>
      <dgm:t>
        <a:bodyPr/>
        <a:lstStyle/>
        <a:p>
          <a:endParaRPr lang="en-GB"/>
        </a:p>
      </dgm:t>
    </dgm:pt>
    <dgm:pt modelId="{22242137-1238-4DB3-8840-2F3A4674D7A5}" type="sibTrans" cxnId="{9675419A-A03E-4072-8D65-D54EB5592EDD}">
      <dgm:prSet/>
      <dgm:spPr/>
      <dgm:t>
        <a:bodyPr/>
        <a:lstStyle/>
        <a:p>
          <a:endParaRPr lang="en-GB"/>
        </a:p>
      </dgm:t>
    </dgm:pt>
    <dgm:pt modelId="{DDED4181-1A9E-4E2D-9F9B-0D280035B0A3}">
      <dgm:prSet/>
      <dgm:spPr/>
      <dgm:t>
        <a:bodyPr/>
        <a:lstStyle/>
        <a:p>
          <a:r>
            <a:rPr lang="en-GB"/>
            <a:t>Les écosystèmes entrepreneuriaux favorisent également un environnement entrepreneurial par la présence de clients ouverts d'esprit. </a:t>
          </a:r>
        </a:p>
      </dgm:t>
    </dgm:pt>
    <dgm:pt modelId="{611AA7D7-5C22-4214-8CDA-A432E2745463}" type="parTrans" cxnId="{7277C117-8953-4C33-A22A-8A4D6BCB40B6}">
      <dgm:prSet/>
      <dgm:spPr/>
      <dgm:t>
        <a:bodyPr/>
        <a:lstStyle/>
        <a:p>
          <a:endParaRPr lang="en-GB"/>
        </a:p>
      </dgm:t>
    </dgm:pt>
    <dgm:pt modelId="{BB2F5CD5-B5BD-49E3-ABD4-50E4D71D5897}" type="sibTrans" cxnId="{7277C117-8953-4C33-A22A-8A4D6BCB40B6}">
      <dgm:prSet/>
      <dgm:spPr/>
      <dgm:t>
        <a:bodyPr/>
        <a:lstStyle/>
        <a:p>
          <a:endParaRPr lang="en-GB"/>
        </a:p>
      </dgm:t>
    </dgm:pt>
    <dgm:pt modelId="{56C403D7-EE1A-4E39-A548-AF712E610E0B}" type="pres">
      <dgm:prSet presAssocID="{3CAD803E-8106-423D-AA51-5DC2F7C61EBA}" presName="vert0" presStyleCnt="0">
        <dgm:presLayoutVars>
          <dgm:dir/>
          <dgm:animOne val="branch"/>
          <dgm:animLvl val="lvl"/>
        </dgm:presLayoutVars>
      </dgm:prSet>
      <dgm:spPr/>
    </dgm:pt>
    <dgm:pt modelId="{F912B590-5FF8-4001-978C-16FC43DCE6B3}" type="pres">
      <dgm:prSet presAssocID="{663B1166-F1FC-48B2-A303-44FDF8C59893}" presName="thickLine" presStyleLbl="alignNode1" presStyleIdx="0" presStyleCnt="10"/>
      <dgm:spPr/>
    </dgm:pt>
    <dgm:pt modelId="{86A770CD-6414-4B0A-BF86-569E261892D9}" type="pres">
      <dgm:prSet presAssocID="{663B1166-F1FC-48B2-A303-44FDF8C59893}" presName="horz1" presStyleCnt="0"/>
      <dgm:spPr/>
    </dgm:pt>
    <dgm:pt modelId="{DC0AF36D-0B1D-4BCA-8D1C-476B70598B14}" type="pres">
      <dgm:prSet presAssocID="{663B1166-F1FC-48B2-A303-44FDF8C59893}" presName="tx1" presStyleLbl="revTx" presStyleIdx="0" presStyleCnt="10"/>
      <dgm:spPr/>
    </dgm:pt>
    <dgm:pt modelId="{6827CAED-C31C-4B00-9AD1-22567021420B}" type="pres">
      <dgm:prSet presAssocID="{663B1166-F1FC-48B2-A303-44FDF8C59893}" presName="vert1" presStyleCnt="0"/>
      <dgm:spPr/>
    </dgm:pt>
    <dgm:pt modelId="{CD22A7E0-E7D3-497D-B1C2-96567CDF7110}" type="pres">
      <dgm:prSet presAssocID="{BAE28199-556B-4FED-BC12-BE80E755EDDC}" presName="thickLine" presStyleLbl="alignNode1" presStyleIdx="1" presStyleCnt="10"/>
      <dgm:spPr/>
    </dgm:pt>
    <dgm:pt modelId="{598E3934-939C-4484-8B5C-BEA3DDA1A0C6}" type="pres">
      <dgm:prSet presAssocID="{BAE28199-556B-4FED-BC12-BE80E755EDDC}" presName="horz1" presStyleCnt="0"/>
      <dgm:spPr/>
    </dgm:pt>
    <dgm:pt modelId="{1A88DAB7-4C21-458F-ACD5-C9AC6EE1932B}" type="pres">
      <dgm:prSet presAssocID="{BAE28199-556B-4FED-BC12-BE80E755EDDC}" presName="tx1" presStyleLbl="revTx" presStyleIdx="1" presStyleCnt="10"/>
      <dgm:spPr/>
    </dgm:pt>
    <dgm:pt modelId="{810E8445-2D06-4F94-A78A-824F4EC4F1AD}" type="pres">
      <dgm:prSet presAssocID="{BAE28199-556B-4FED-BC12-BE80E755EDDC}" presName="vert1" presStyleCnt="0"/>
      <dgm:spPr/>
    </dgm:pt>
    <dgm:pt modelId="{2FF8EB9C-9087-4AD0-9C03-60C064E3A7C3}" type="pres">
      <dgm:prSet presAssocID="{ED18F35E-C9B4-4102-A7AA-F6A16D97E94A}" presName="thickLine" presStyleLbl="alignNode1" presStyleIdx="2" presStyleCnt="10"/>
      <dgm:spPr/>
    </dgm:pt>
    <dgm:pt modelId="{47534247-F4B7-4590-8347-CD39A9A2C035}" type="pres">
      <dgm:prSet presAssocID="{ED18F35E-C9B4-4102-A7AA-F6A16D97E94A}" presName="horz1" presStyleCnt="0"/>
      <dgm:spPr/>
    </dgm:pt>
    <dgm:pt modelId="{8E52059D-66F3-4C60-984D-18A252DF22CA}" type="pres">
      <dgm:prSet presAssocID="{ED18F35E-C9B4-4102-A7AA-F6A16D97E94A}" presName="tx1" presStyleLbl="revTx" presStyleIdx="2" presStyleCnt="10"/>
      <dgm:spPr/>
    </dgm:pt>
    <dgm:pt modelId="{C3E9C2CF-3EDE-4665-8EC8-E638D42BDD3E}" type="pres">
      <dgm:prSet presAssocID="{ED18F35E-C9B4-4102-A7AA-F6A16D97E94A}" presName="vert1" presStyleCnt="0"/>
      <dgm:spPr/>
    </dgm:pt>
    <dgm:pt modelId="{CE31EEDA-B39A-4965-88C0-5281434E9D52}" type="pres">
      <dgm:prSet presAssocID="{654D9285-140B-4737-AEA3-506475E40609}" presName="thickLine" presStyleLbl="alignNode1" presStyleIdx="3" presStyleCnt="10"/>
      <dgm:spPr/>
    </dgm:pt>
    <dgm:pt modelId="{15A46ACB-92BD-4EC0-9B79-27C681D21356}" type="pres">
      <dgm:prSet presAssocID="{654D9285-140B-4737-AEA3-506475E40609}" presName="horz1" presStyleCnt="0"/>
      <dgm:spPr/>
    </dgm:pt>
    <dgm:pt modelId="{599B8E48-44E2-4F8B-B4EB-2E8C87F8E983}" type="pres">
      <dgm:prSet presAssocID="{654D9285-140B-4737-AEA3-506475E40609}" presName="tx1" presStyleLbl="revTx" presStyleIdx="3" presStyleCnt="10"/>
      <dgm:spPr/>
    </dgm:pt>
    <dgm:pt modelId="{5BBA11DF-B95C-4262-AA5C-D5F6F4E00E67}" type="pres">
      <dgm:prSet presAssocID="{654D9285-140B-4737-AEA3-506475E40609}" presName="vert1" presStyleCnt="0"/>
      <dgm:spPr/>
    </dgm:pt>
    <dgm:pt modelId="{98B0E6F8-2560-496C-85E4-02704BC6F8C3}" type="pres">
      <dgm:prSet presAssocID="{1495D64E-D639-443C-9E1B-CD21FEFB5067}" presName="thickLine" presStyleLbl="alignNode1" presStyleIdx="4" presStyleCnt="10"/>
      <dgm:spPr/>
    </dgm:pt>
    <dgm:pt modelId="{23FC7228-C714-4295-A28B-A46A18FFBC64}" type="pres">
      <dgm:prSet presAssocID="{1495D64E-D639-443C-9E1B-CD21FEFB5067}" presName="horz1" presStyleCnt="0"/>
      <dgm:spPr/>
    </dgm:pt>
    <dgm:pt modelId="{43D215FD-EF97-485E-ABB3-45BAA7079AB9}" type="pres">
      <dgm:prSet presAssocID="{1495D64E-D639-443C-9E1B-CD21FEFB5067}" presName="tx1" presStyleLbl="revTx" presStyleIdx="4" presStyleCnt="10"/>
      <dgm:spPr/>
    </dgm:pt>
    <dgm:pt modelId="{A437FCCC-D0CB-4ADE-BCD6-2EE28CAE92EF}" type="pres">
      <dgm:prSet presAssocID="{1495D64E-D639-443C-9E1B-CD21FEFB5067}" presName="vert1" presStyleCnt="0"/>
      <dgm:spPr/>
    </dgm:pt>
    <dgm:pt modelId="{49536755-2C53-474D-B00E-E9BD114AFB75}" type="pres">
      <dgm:prSet presAssocID="{46F36359-00A6-4796-9348-402FD687850A}" presName="thickLine" presStyleLbl="alignNode1" presStyleIdx="5" presStyleCnt="10"/>
      <dgm:spPr/>
    </dgm:pt>
    <dgm:pt modelId="{25A4E725-C9A6-449C-839F-236561F9091C}" type="pres">
      <dgm:prSet presAssocID="{46F36359-00A6-4796-9348-402FD687850A}" presName="horz1" presStyleCnt="0"/>
      <dgm:spPr/>
    </dgm:pt>
    <dgm:pt modelId="{2B756B13-3F69-4E3A-84C3-C600D2EB8D5A}" type="pres">
      <dgm:prSet presAssocID="{46F36359-00A6-4796-9348-402FD687850A}" presName="tx1" presStyleLbl="revTx" presStyleIdx="5" presStyleCnt="10"/>
      <dgm:spPr/>
    </dgm:pt>
    <dgm:pt modelId="{12065CC5-7694-4C11-8EAB-848C9C49365A}" type="pres">
      <dgm:prSet presAssocID="{46F36359-00A6-4796-9348-402FD687850A}" presName="vert1" presStyleCnt="0"/>
      <dgm:spPr/>
    </dgm:pt>
    <dgm:pt modelId="{0B40CC71-F8E4-4B3D-9A38-50A4C94E2592}" type="pres">
      <dgm:prSet presAssocID="{2AC38499-56A8-49EE-8CA6-A7FA76ACB2E9}" presName="thickLine" presStyleLbl="alignNode1" presStyleIdx="6" presStyleCnt="10"/>
      <dgm:spPr/>
    </dgm:pt>
    <dgm:pt modelId="{482B828E-87FA-4FE6-B3FD-79CA8096582F}" type="pres">
      <dgm:prSet presAssocID="{2AC38499-56A8-49EE-8CA6-A7FA76ACB2E9}" presName="horz1" presStyleCnt="0"/>
      <dgm:spPr/>
    </dgm:pt>
    <dgm:pt modelId="{3A90C5F0-195E-4682-8A5E-7381D4ABF116}" type="pres">
      <dgm:prSet presAssocID="{2AC38499-56A8-49EE-8CA6-A7FA76ACB2E9}" presName="tx1" presStyleLbl="revTx" presStyleIdx="6" presStyleCnt="10"/>
      <dgm:spPr/>
    </dgm:pt>
    <dgm:pt modelId="{F8A45B55-40AB-4F87-ABFC-5CE938C4DD1D}" type="pres">
      <dgm:prSet presAssocID="{2AC38499-56A8-49EE-8CA6-A7FA76ACB2E9}" presName="vert1" presStyleCnt="0"/>
      <dgm:spPr/>
    </dgm:pt>
    <dgm:pt modelId="{1599A75D-3799-4EC4-B65B-28BC4546931C}" type="pres">
      <dgm:prSet presAssocID="{8DB38607-566C-4874-BB81-2A330AA3725E}" presName="thickLine" presStyleLbl="alignNode1" presStyleIdx="7" presStyleCnt="10"/>
      <dgm:spPr/>
    </dgm:pt>
    <dgm:pt modelId="{9BDDFD3E-920B-4D7E-B14A-1CE57201C6A6}" type="pres">
      <dgm:prSet presAssocID="{8DB38607-566C-4874-BB81-2A330AA3725E}" presName="horz1" presStyleCnt="0"/>
      <dgm:spPr/>
    </dgm:pt>
    <dgm:pt modelId="{B86919C8-C0B8-45C7-A045-DC4A6619CF74}" type="pres">
      <dgm:prSet presAssocID="{8DB38607-566C-4874-BB81-2A330AA3725E}" presName="tx1" presStyleLbl="revTx" presStyleIdx="7" presStyleCnt="10"/>
      <dgm:spPr/>
    </dgm:pt>
    <dgm:pt modelId="{27555D90-2EF1-454D-B453-DC3A29F9641D}" type="pres">
      <dgm:prSet presAssocID="{8DB38607-566C-4874-BB81-2A330AA3725E}" presName="vert1" presStyleCnt="0"/>
      <dgm:spPr/>
    </dgm:pt>
    <dgm:pt modelId="{AE8F4ECE-FADC-496F-BCBA-4F08A4562619}" type="pres">
      <dgm:prSet presAssocID="{AD9E4567-03B3-45F3-86CC-9F5EADE4B736}" presName="thickLine" presStyleLbl="alignNode1" presStyleIdx="8" presStyleCnt="10"/>
      <dgm:spPr/>
    </dgm:pt>
    <dgm:pt modelId="{3D88446A-2C46-4E61-AB6E-B645881DF327}" type="pres">
      <dgm:prSet presAssocID="{AD9E4567-03B3-45F3-86CC-9F5EADE4B736}" presName="horz1" presStyleCnt="0"/>
      <dgm:spPr/>
    </dgm:pt>
    <dgm:pt modelId="{D631B16A-2505-47E8-83E5-EDED7D5980C6}" type="pres">
      <dgm:prSet presAssocID="{AD9E4567-03B3-45F3-86CC-9F5EADE4B736}" presName="tx1" presStyleLbl="revTx" presStyleIdx="8" presStyleCnt="10"/>
      <dgm:spPr/>
    </dgm:pt>
    <dgm:pt modelId="{F39F53C8-36EF-46F2-8F59-10836F50A488}" type="pres">
      <dgm:prSet presAssocID="{AD9E4567-03B3-45F3-86CC-9F5EADE4B736}" presName="vert1" presStyleCnt="0"/>
      <dgm:spPr/>
    </dgm:pt>
    <dgm:pt modelId="{F9B3F4F2-F61F-4699-AEC0-D8B75C847CE9}" type="pres">
      <dgm:prSet presAssocID="{DDED4181-1A9E-4E2D-9F9B-0D280035B0A3}" presName="thickLine" presStyleLbl="alignNode1" presStyleIdx="9" presStyleCnt="10"/>
      <dgm:spPr/>
    </dgm:pt>
    <dgm:pt modelId="{61763601-83B1-4AF4-82DD-D06EABE0D639}" type="pres">
      <dgm:prSet presAssocID="{DDED4181-1A9E-4E2D-9F9B-0D280035B0A3}" presName="horz1" presStyleCnt="0"/>
      <dgm:spPr/>
    </dgm:pt>
    <dgm:pt modelId="{D18A2E32-0BA6-472D-8B7C-2F00B838941D}" type="pres">
      <dgm:prSet presAssocID="{DDED4181-1A9E-4E2D-9F9B-0D280035B0A3}" presName="tx1" presStyleLbl="revTx" presStyleIdx="9" presStyleCnt="10"/>
      <dgm:spPr/>
    </dgm:pt>
    <dgm:pt modelId="{F4D064E6-D322-4264-899A-5BE16A58A0F1}" type="pres">
      <dgm:prSet presAssocID="{DDED4181-1A9E-4E2D-9F9B-0D280035B0A3}" presName="vert1" presStyleCnt="0"/>
      <dgm:spPr/>
    </dgm:pt>
  </dgm:ptLst>
  <dgm:cxnLst>
    <dgm:cxn modelId="{AE117C06-16A8-4757-A191-03B9931B234F}" type="presOf" srcId="{3CAD803E-8106-423D-AA51-5DC2F7C61EBA}" destId="{56C403D7-EE1A-4E39-A548-AF712E610E0B}" srcOrd="0" destOrd="0" presId="urn:microsoft.com/office/officeart/2008/layout/LinedList"/>
    <dgm:cxn modelId="{705FF10A-8105-4EEB-932A-9D03E326C9AB}" type="presOf" srcId="{46F36359-00A6-4796-9348-402FD687850A}" destId="{2B756B13-3F69-4E3A-84C3-C600D2EB8D5A}" srcOrd="0" destOrd="0" presId="urn:microsoft.com/office/officeart/2008/layout/LinedList"/>
    <dgm:cxn modelId="{1EA8A717-5639-48E4-8C9E-8459259FDD20}" srcId="{3CAD803E-8106-423D-AA51-5DC2F7C61EBA}" destId="{ED18F35E-C9B4-4102-A7AA-F6A16D97E94A}" srcOrd="2" destOrd="0" parTransId="{1F528CF8-491F-4F82-B471-5A17E3A7E95A}" sibTransId="{81EA79CA-A4D1-4984-B74B-99653B829ED7}"/>
    <dgm:cxn modelId="{7277C117-8953-4C33-A22A-8A4D6BCB40B6}" srcId="{3CAD803E-8106-423D-AA51-5DC2F7C61EBA}" destId="{DDED4181-1A9E-4E2D-9F9B-0D280035B0A3}" srcOrd="9" destOrd="0" parTransId="{611AA7D7-5C22-4214-8CDA-A432E2745463}" sibTransId="{BB2F5CD5-B5BD-49E3-ABD4-50E4D71D5897}"/>
    <dgm:cxn modelId="{68100A20-9F7C-4A9F-A762-555DAB652649}" type="presOf" srcId="{2AC38499-56A8-49EE-8CA6-A7FA76ACB2E9}" destId="{3A90C5F0-195E-4682-8A5E-7381D4ABF116}" srcOrd="0" destOrd="0" presId="urn:microsoft.com/office/officeart/2008/layout/LinedList"/>
    <dgm:cxn modelId="{AED36334-4F35-480F-9475-5E87DAA51A69}" srcId="{3CAD803E-8106-423D-AA51-5DC2F7C61EBA}" destId="{1495D64E-D639-443C-9E1B-CD21FEFB5067}" srcOrd="4" destOrd="0" parTransId="{0082065F-A306-47B6-9F97-26A00466E490}" sibTransId="{39923CEE-8289-4195-91A9-9669AC8C805B}"/>
    <dgm:cxn modelId="{D6408864-B306-4A5C-927A-0E3DBB636033}" type="presOf" srcId="{8DB38607-566C-4874-BB81-2A330AA3725E}" destId="{B86919C8-C0B8-45C7-A045-DC4A6619CF74}" srcOrd="0" destOrd="0" presId="urn:microsoft.com/office/officeart/2008/layout/LinedList"/>
    <dgm:cxn modelId="{82E75567-7B72-4FF2-B645-10733FCF1314}" srcId="{3CAD803E-8106-423D-AA51-5DC2F7C61EBA}" destId="{46F36359-00A6-4796-9348-402FD687850A}" srcOrd="5" destOrd="0" parTransId="{B8C1A305-65DC-440C-91DB-4B3F46592867}" sibTransId="{D7685C31-3F19-4ED2-998D-4EAABD1C1E4F}"/>
    <dgm:cxn modelId="{2652DA4E-D80E-464B-B708-13CA74BAFA04}" srcId="{3CAD803E-8106-423D-AA51-5DC2F7C61EBA}" destId="{8DB38607-566C-4874-BB81-2A330AA3725E}" srcOrd="7" destOrd="0" parTransId="{F5F6F00E-7113-4908-A1A8-C85D3A52D9CA}" sibTransId="{8F98D25C-74BF-482D-A64C-E94B5A3D60EE}"/>
    <dgm:cxn modelId="{AE6C8453-EEA0-4E94-BFFE-85708D1E791E}" srcId="{3CAD803E-8106-423D-AA51-5DC2F7C61EBA}" destId="{2AC38499-56A8-49EE-8CA6-A7FA76ACB2E9}" srcOrd="6" destOrd="0" parTransId="{B8D190D5-DD5A-4756-87AB-822CD650AF7C}" sibTransId="{0AF589C9-065C-4848-8D3D-D2F20E6D284D}"/>
    <dgm:cxn modelId="{9A569675-0A81-4D55-A4B2-29774D67513E}" type="presOf" srcId="{1495D64E-D639-443C-9E1B-CD21FEFB5067}" destId="{43D215FD-EF97-485E-ABB3-45BAA7079AB9}" srcOrd="0" destOrd="0" presId="urn:microsoft.com/office/officeart/2008/layout/LinedList"/>
    <dgm:cxn modelId="{04B0FD57-B87C-4F2E-BA6D-AB83EFEC18CF}" type="presOf" srcId="{DDED4181-1A9E-4E2D-9F9B-0D280035B0A3}" destId="{D18A2E32-0BA6-472D-8B7C-2F00B838941D}" srcOrd="0" destOrd="0" presId="urn:microsoft.com/office/officeart/2008/layout/LinedList"/>
    <dgm:cxn modelId="{71252C78-98D1-4F6C-B093-3B3DC3157CA7}" srcId="{3CAD803E-8106-423D-AA51-5DC2F7C61EBA}" destId="{BAE28199-556B-4FED-BC12-BE80E755EDDC}" srcOrd="1" destOrd="0" parTransId="{238A2537-9E11-4C3C-9305-D7819D78771C}" sibTransId="{DB1F37A4-7988-471C-826C-D2F641DD957C}"/>
    <dgm:cxn modelId="{8C036C8B-1007-4B6F-BD67-7DD7BF6BAFC0}" type="presOf" srcId="{ED18F35E-C9B4-4102-A7AA-F6A16D97E94A}" destId="{8E52059D-66F3-4C60-984D-18A252DF22CA}" srcOrd="0" destOrd="0" presId="urn:microsoft.com/office/officeart/2008/layout/LinedList"/>
    <dgm:cxn modelId="{10DB7493-1C7E-4FC2-BF69-AAB12D4F6A80}" srcId="{3CAD803E-8106-423D-AA51-5DC2F7C61EBA}" destId="{663B1166-F1FC-48B2-A303-44FDF8C59893}" srcOrd="0" destOrd="0" parTransId="{4F1BAE42-3CE3-49A9-93B4-74A4FF075140}" sibTransId="{82E6C4DA-7E02-4C45-96BA-05CF6AB2A5B7}"/>
    <dgm:cxn modelId="{9675419A-A03E-4072-8D65-D54EB5592EDD}" srcId="{3CAD803E-8106-423D-AA51-5DC2F7C61EBA}" destId="{AD9E4567-03B3-45F3-86CC-9F5EADE4B736}" srcOrd="8" destOrd="0" parTransId="{4D7564FA-BE8F-42DA-A094-F5CE05D63F46}" sibTransId="{22242137-1238-4DB3-8840-2F3A4674D7A5}"/>
    <dgm:cxn modelId="{9A5114A8-7582-4871-811D-E15D59522665}" type="presOf" srcId="{663B1166-F1FC-48B2-A303-44FDF8C59893}" destId="{DC0AF36D-0B1D-4BCA-8D1C-476B70598B14}" srcOrd="0" destOrd="0" presId="urn:microsoft.com/office/officeart/2008/layout/LinedList"/>
    <dgm:cxn modelId="{924344B4-E7DE-4B1E-9655-D2EB0A891E8F}" type="presOf" srcId="{654D9285-140B-4737-AEA3-506475E40609}" destId="{599B8E48-44E2-4F8B-B4EB-2E8C87F8E983}" srcOrd="0" destOrd="0" presId="urn:microsoft.com/office/officeart/2008/layout/LinedList"/>
    <dgm:cxn modelId="{0E92E0C3-268E-423F-8A60-4D3778B62BF5}" type="presOf" srcId="{AD9E4567-03B3-45F3-86CC-9F5EADE4B736}" destId="{D631B16A-2505-47E8-83E5-EDED7D5980C6}" srcOrd="0" destOrd="0" presId="urn:microsoft.com/office/officeart/2008/layout/LinedList"/>
    <dgm:cxn modelId="{0518B4CC-1026-4162-BFC1-3F72144102C5}" srcId="{3CAD803E-8106-423D-AA51-5DC2F7C61EBA}" destId="{654D9285-140B-4737-AEA3-506475E40609}" srcOrd="3" destOrd="0" parTransId="{51CAB099-3320-4B34-A16F-A5FD090B6148}" sibTransId="{A7922CB4-B45D-47E1-A031-EEACEBB4B09A}"/>
    <dgm:cxn modelId="{F33083E4-343F-4565-BD02-E39BCACC19EB}" type="presOf" srcId="{BAE28199-556B-4FED-BC12-BE80E755EDDC}" destId="{1A88DAB7-4C21-458F-ACD5-C9AC6EE1932B}" srcOrd="0" destOrd="0" presId="urn:microsoft.com/office/officeart/2008/layout/LinedList"/>
    <dgm:cxn modelId="{6A065900-C64E-4798-8819-7421CFC65F25}" type="presParOf" srcId="{56C403D7-EE1A-4E39-A548-AF712E610E0B}" destId="{F912B590-5FF8-4001-978C-16FC43DCE6B3}" srcOrd="0" destOrd="0" presId="urn:microsoft.com/office/officeart/2008/layout/LinedList"/>
    <dgm:cxn modelId="{E702FEBB-F735-47EE-A282-2CA1517E5D90}" type="presParOf" srcId="{56C403D7-EE1A-4E39-A548-AF712E610E0B}" destId="{86A770CD-6414-4B0A-BF86-569E261892D9}" srcOrd="1" destOrd="0" presId="urn:microsoft.com/office/officeart/2008/layout/LinedList"/>
    <dgm:cxn modelId="{7E40ABE3-03A0-4BA2-92E3-DA0680468455}" type="presParOf" srcId="{86A770CD-6414-4B0A-BF86-569E261892D9}" destId="{DC0AF36D-0B1D-4BCA-8D1C-476B70598B14}" srcOrd="0" destOrd="0" presId="urn:microsoft.com/office/officeart/2008/layout/LinedList"/>
    <dgm:cxn modelId="{B7092B9B-F765-4209-AE5F-4D918F7FC902}" type="presParOf" srcId="{86A770CD-6414-4B0A-BF86-569E261892D9}" destId="{6827CAED-C31C-4B00-9AD1-22567021420B}" srcOrd="1" destOrd="0" presId="urn:microsoft.com/office/officeart/2008/layout/LinedList"/>
    <dgm:cxn modelId="{A2168088-6F9C-4913-A948-5FF3050EB3D8}" type="presParOf" srcId="{56C403D7-EE1A-4E39-A548-AF712E610E0B}" destId="{CD22A7E0-E7D3-497D-B1C2-96567CDF7110}" srcOrd="2" destOrd="0" presId="urn:microsoft.com/office/officeart/2008/layout/LinedList"/>
    <dgm:cxn modelId="{0C5A91E5-B1DB-4950-ACDD-0458273E96EB}" type="presParOf" srcId="{56C403D7-EE1A-4E39-A548-AF712E610E0B}" destId="{598E3934-939C-4484-8B5C-BEA3DDA1A0C6}" srcOrd="3" destOrd="0" presId="urn:microsoft.com/office/officeart/2008/layout/LinedList"/>
    <dgm:cxn modelId="{63001871-A506-41A1-B127-D0123B09FF6C}" type="presParOf" srcId="{598E3934-939C-4484-8B5C-BEA3DDA1A0C6}" destId="{1A88DAB7-4C21-458F-ACD5-C9AC6EE1932B}" srcOrd="0" destOrd="0" presId="urn:microsoft.com/office/officeart/2008/layout/LinedList"/>
    <dgm:cxn modelId="{1D23B3BF-8356-4D4A-B815-700F726B1776}" type="presParOf" srcId="{598E3934-939C-4484-8B5C-BEA3DDA1A0C6}" destId="{810E8445-2D06-4F94-A78A-824F4EC4F1AD}" srcOrd="1" destOrd="0" presId="urn:microsoft.com/office/officeart/2008/layout/LinedList"/>
    <dgm:cxn modelId="{D7725210-71E6-45D0-85AE-2E4F4F562605}" type="presParOf" srcId="{56C403D7-EE1A-4E39-A548-AF712E610E0B}" destId="{2FF8EB9C-9087-4AD0-9C03-60C064E3A7C3}" srcOrd="4" destOrd="0" presId="urn:microsoft.com/office/officeart/2008/layout/LinedList"/>
    <dgm:cxn modelId="{D8DC2321-38C2-4A26-893E-7D87B003EAB7}" type="presParOf" srcId="{56C403D7-EE1A-4E39-A548-AF712E610E0B}" destId="{47534247-F4B7-4590-8347-CD39A9A2C035}" srcOrd="5" destOrd="0" presId="urn:microsoft.com/office/officeart/2008/layout/LinedList"/>
    <dgm:cxn modelId="{124275DE-4B31-414F-B10C-BFCC75E95D86}" type="presParOf" srcId="{47534247-F4B7-4590-8347-CD39A9A2C035}" destId="{8E52059D-66F3-4C60-984D-18A252DF22CA}" srcOrd="0" destOrd="0" presId="urn:microsoft.com/office/officeart/2008/layout/LinedList"/>
    <dgm:cxn modelId="{556D1943-933D-48D6-9A0A-68B6C9D7EBD9}" type="presParOf" srcId="{47534247-F4B7-4590-8347-CD39A9A2C035}" destId="{C3E9C2CF-3EDE-4665-8EC8-E638D42BDD3E}" srcOrd="1" destOrd="0" presId="urn:microsoft.com/office/officeart/2008/layout/LinedList"/>
    <dgm:cxn modelId="{6A2A945F-528A-4FF0-90AF-28624F890FC2}" type="presParOf" srcId="{56C403D7-EE1A-4E39-A548-AF712E610E0B}" destId="{CE31EEDA-B39A-4965-88C0-5281434E9D52}" srcOrd="6" destOrd="0" presId="urn:microsoft.com/office/officeart/2008/layout/LinedList"/>
    <dgm:cxn modelId="{5F6FEBF0-61F9-4CBC-BB44-C4A6742A471A}" type="presParOf" srcId="{56C403D7-EE1A-4E39-A548-AF712E610E0B}" destId="{15A46ACB-92BD-4EC0-9B79-27C681D21356}" srcOrd="7" destOrd="0" presId="urn:microsoft.com/office/officeart/2008/layout/LinedList"/>
    <dgm:cxn modelId="{EF5339C4-A6A5-46C8-A584-D9D19A861D03}" type="presParOf" srcId="{15A46ACB-92BD-4EC0-9B79-27C681D21356}" destId="{599B8E48-44E2-4F8B-B4EB-2E8C87F8E983}" srcOrd="0" destOrd="0" presId="urn:microsoft.com/office/officeart/2008/layout/LinedList"/>
    <dgm:cxn modelId="{1513656E-E884-49ED-B64A-1CD55A6CDFCC}" type="presParOf" srcId="{15A46ACB-92BD-4EC0-9B79-27C681D21356}" destId="{5BBA11DF-B95C-4262-AA5C-D5F6F4E00E67}" srcOrd="1" destOrd="0" presId="urn:microsoft.com/office/officeart/2008/layout/LinedList"/>
    <dgm:cxn modelId="{7465D5FB-DBB9-4D21-8E08-159E7D530F04}" type="presParOf" srcId="{56C403D7-EE1A-4E39-A548-AF712E610E0B}" destId="{98B0E6F8-2560-496C-85E4-02704BC6F8C3}" srcOrd="8" destOrd="0" presId="urn:microsoft.com/office/officeart/2008/layout/LinedList"/>
    <dgm:cxn modelId="{3A10BA6B-25E3-43CD-AC18-203BF06260C4}" type="presParOf" srcId="{56C403D7-EE1A-4E39-A548-AF712E610E0B}" destId="{23FC7228-C714-4295-A28B-A46A18FFBC64}" srcOrd="9" destOrd="0" presId="urn:microsoft.com/office/officeart/2008/layout/LinedList"/>
    <dgm:cxn modelId="{1E8DEEDF-E469-445C-BB4E-AA35F4C54041}" type="presParOf" srcId="{23FC7228-C714-4295-A28B-A46A18FFBC64}" destId="{43D215FD-EF97-485E-ABB3-45BAA7079AB9}" srcOrd="0" destOrd="0" presId="urn:microsoft.com/office/officeart/2008/layout/LinedList"/>
    <dgm:cxn modelId="{20340157-A538-4B8A-8AE5-4EF66431161B}" type="presParOf" srcId="{23FC7228-C714-4295-A28B-A46A18FFBC64}" destId="{A437FCCC-D0CB-4ADE-BCD6-2EE28CAE92EF}" srcOrd="1" destOrd="0" presId="urn:microsoft.com/office/officeart/2008/layout/LinedList"/>
    <dgm:cxn modelId="{70306EA8-6A2C-4DA5-A2E1-53093B7F639A}" type="presParOf" srcId="{56C403D7-EE1A-4E39-A548-AF712E610E0B}" destId="{49536755-2C53-474D-B00E-E9BD114AFB75}" srcOrd="10" destOrd="0" presId="urn:microsoft.com/office/officeart/2008/layout/LinedList"/>
    <dgm:cxn modelId="{F3DF1ACE-BB29-4A79-B994-9DDD0B28FA7F}" type="presParOf" srcId="{56C403D7-EE1A-4E39-A548-AF712E610E0B}" destId="{25A4E725-C9A6-449C-839F-236561F9091C}" srcOrd="11" destOrd="0" presId="urn:microsoft.com/office/officeart/2008/layout/LinedList"/>
    <dgm:cxn modelId="{9EA605E7-DFC5-49AB-803F-E20009446BC9}" type="presParOf" srcId="{25A4E725-C9A6-449C-839F-236561F9091C}" destId="{2B756B13-3F69-4E3A-84C3-C600D2EB8D5A}" srcOrd="0" destOrd="0" presId="urn:microsoft.com/office/officeart/2008/layout/LinedList"/>
    <dgm:cxn modelId="{2A0C88BB-A2CE-496D-8B4A-35E0DAE50BFE}" type="presParOf" srcId="{25A4E725-C9A6-449C-839F-236561F9091C}" destId="{12065CC5-7694-4C11-8EAB-848C9C49365A}" srcOrd="1" destOrd="0" presId="urn:microsoft.com/office/officeart/2008/layout/LinedList"/>
    <dgm:cxn modelId="{EE684DC0-2F69-4086-8B25-1DAA307814BB}" type="presParOf" srcId="{56C403D7-EE1A-4E39-A548-AF712E610E0B}" destId="{0B40CC71-F8E4-4B3D-9A38-50A4C94E2592}" srcOrd="12" destOrd="0" presId="urn:microsoft.com/office/officeart/2008/layout/LinedList"/>
    <dgm:cxn modelId="{A068C5B4-C380-4DEE-9A1F-79B85B659878}" type="presParOf" srcId="{56C403D7-EE1A-4E39-A548-AF712E610E0B}" destId="{482B828E-87FA-4FE6-B3FD-79CA8096582F}" srcOrd="13" destOrd="0" presId="urn:microsoft.com/office/officeart/2008/layout/LinedList"/>
    <dgm:cxn modelId="{4E6F0AF4-CCBF-4593-9ABB-D1DDE5AFE26D}" type="presParOf" srcId="{482B828E-87FA-4FE6-B3FD-79CA8096582F}" destId="{3A90C5F0-195E-4682-8A5E-7381D4ABF116}" srcOrd="0" destOrd="0" presId="urn:microsoft.com/office/officeart/2008/layout/LinedList"/>
    <dgm:cxn modelId="{948E87E7-4ACB-42B3-AEF0-6E8CCA19549F}" type="presParOf" srcId="{482B828E-87FA-4FE6-B3FD-79CA8096582F}" destId="{F8A45B55-40AB-4F87-ABFC-5CE938C4DD1D}" srcOrd="1" destOrd="0" presId="urn:microsoft.com/office/officeart/2008/layout/LinedList"/>
    <dgm:cxn modelId="{CA1DA769-B85F-4180-AC89-BD580A4B74B3}" type="presParOf" srcId="{56C403D7-EE1A-4E39-A548-AF712E610E0B}" destId="{1599A75D-3799-4EC4-B65B-28BC4546931C}" srcOrd="14" destOrd="0" presId="urn:microsoft.com/office/officeart/2008/layout/LinedList"/>
    <dgm:cxn modelId="{2D8F0D4D-E6A0-4B48-9FFE-091D105860E1}" type="presParOf" srcId="{56C403D7-EE1A-4E39-A548-AF712E610E0B}" destId="{9BDDFD3E-920B-4D7E-B14A-1CE57201C6A6}" srcOrd="15" destOrd="0" presId="urn:microsoft.com/office/officeart/2008/layout/LinedList"/>
    <dgm:cxn modelId="{21A721A9-2E73-4C86-9AA4-6972FC9FA2D4}" type="presParOf" srcId="{9BDDFD3E-920B-4D7E-B14A-1CE57201C6A6}" destId="{B86919C8-C0B8-45C7-A045-DC4A6619CF74}" srcOrd="0" destOrd="0" presId="urn:microsoft.com/office/officeart/2008/layout/LinedList"/>
    <dgm:cxn modelId="{BBE28540-5DC5-4D1B-9C5A-3418EDE04562}" type="presParOf" srcId="{9BDDFD3E-920B-4D7E-B14A-1CE57201C6A6}" destId="{27555D90-2EF1-454D-B453-DC3A29F9641D}" srcOrd="1" destOrd="0" presId="urn:microsoft.com/office/officeart/2008/layout/LinedList"/>
    <dgm:cxn modelId="{D24B8DE0-10AE-47A9-9EC8-AF76CFC3C883}" type="presParOf" srcId="{56C403D7-EE1A-4E39-A548-AF712E610E0B}" destId="{AE8F4ECE-FADC-496F-BCBA-4F08A4562619}" srcOrd="16" destOrd="0" presId="urn:microsoft.com/office/officeart/2008/layout/LinedList"/>
    <dgm:cxn modelId="{2EDECAD5-FB7F-43B7-9B20-9A17AB2B6D80}" type="presParOf" srcId="{56C403D7-EE1A-4E39-A548-AF712E610E0B}" destId="{3D88446A-2C46-4E61-AB6E-B645881DF327}" srcOrd="17" destOrd="0" presId="urn:microsoft.com/office/officeart/2008/layout/LinedList"/>
    <dgm:cxn modelId="{8595B610-30A1-452A-8A07-228EC068E58B}" type="presParOf" srcId="{3D88446A-2C46-4E61-AB6E-B645881DF327}" destId="{D631B16A-2505-47E8-83E5-EDED7D5980C6}" srcOrd="0" destOrd="0" presId="urn:microsoft.com/office/officeart/2008/layout/LinedList"/>
    <dgm:cxn modelId="{E7EA6412-608E-4613-8409-CDECB465F2BE}" type="presParOf" srcId="{3D88446A-2C46-4E61-AB6E-B645881DF327}" destId="{F39F53C8-36EF-46F2-8F59-10836F50A488}" srcOrd="1" destOrd="0" presId="urn:microsoft.com/office/officeart/2008/layout/LinedList"/>
    <dgm:cxn modelId="{F3BCA2A9-CCF2-43AC-898E-9D424DAABF61}" type="presParOf" srcId="{56C403D7-EE1A-4E39-A548-AF712E610E0B}" destId="{F9B3F4F2-F61F-4699-AEC0-D8B75C847CE9}" srcOrd="18" destOrd="0" presId="urn:microsoft.com/office/officeart/2008/layout/LinedList"/>
    <dgm:cxn modelId="{D60F24BC-00DA-4C16-A67B-36A72F9AAE92}" type="presParOf" srcId="{56C403D7-EE1A-4E39-A548-AF712E610E0B}" destId="{61763601-83B1-4AF4-82DD-D06EABE0D639}" srcOrd="19" destOrd="0" presId="urn:microsoft.com/office/officeart/2008/layout/LinedList"/>
    <dgm:cxn modelId="{9899C172-AC00-4817-85CA-802153B3B7E8}" type="presParOf" srcId="{61763601-83B1-4AF4-82DD-D06EABE0D639}" destId="{D18A2E32-0BA6-472D-8B7C-2F00B838941D}" srcOrd="0" destOrd="0" presId="urn:microsoft.com/office/officeart/2008/layout/LinedList"/>
    <dgm:cxn modelId="{B05630A4-315D-4197-A166-4F30F12AF3C5}" type="presParOf" srcId="{61763601-83B1-4AF4-82DD-D06EABE0D639}" destId="{F4D064E6-D322-4264-899A-5BE16A58A0F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graphics/data12.xml><?xml version="1.0" encoding="utf-8"?>
<dgm:dataModel xmlns:dgm="http://schemas.openxmlformats.org/drawingml/2006/diagram" xmlns:a="http://schemas.openxmlformats.org/drawingml/2006/main">
  <dgm:ptLst>
    <dgm:pt modelId="{EAFB1B3E-2762-4FC5-9C0F-3E7A12FE368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CA99ACA9-6EF0-4755-84FB-58511AC71500}">
      <dgm:prSet/>
      <dgm:spPr>
        <a:solidFill>
          <a:srgbClr val="002060"/>
        </a:solidFill>
        <a:ln>
          <a:solidFill>
            <a:srgbClr val="002060"/>
          </a:solidFill>
        </a:ln>
      </dgm:spPr>
      <dgm:t>
        <a:bodyPr/>
        <a:lstStyle/>
        <a:p>
          <a:r>
            <a:rPr lang="en-GB" dirty="0"/>
            <a:t>Les technologies numériques jouent un rôle unique dans les entreprises entrepreneuriales (</a:t>
          </a:r>
          <a:r>
            <a:rPr lang="en-GB" dirty="0" err="1"/>
            <a:t>Goerzig </a:t>
          </a:r>
          <a:r>
            <a:rPr lang="en-GB" dirty="0"/>
            <a:t>&amp; </a:t>
          </a:r>
          <a:r>
            <a:rPr lang="en-GB" dirty="0" err="1"/>
            <a:t>Bauernhansl</a:t>
          </a:r>
          <a:r>
            <a:rPr lang="en-GB" dirty="0"/>
            <a:t>, 2018 ; </a:t>
          </a:r>
          <a:r>
            <a:rPr lang="en-GB" dirty="0" err="1"/>
            <a:t>Proksch</a:t>
          </a:r>
          <a:r>
            <a:rPr lang="en-GB" dirty="0"/>
            <a:t>, Rosin, </a:t>
          </a:r>
          <a:r>
            <a:rPr lang="en-GB" dirty="0" err="1"/>
            <a:t>Stubner</a:t>
          </a:r>
          <a:r>
            <a:rPr lang="en-GB" dirty="0"/>
            <a:t>, &amp; </a:t>
          </a:r>
          <a:r>
            <a:rPr lang="en-GB" dirty="0" err="1"/>
            <a:t>Pinkwart</a:t>
          </a:r>
          <a:r>
            <a:rPr lang="en-GB" dirty="0"/>
            <a:t>, 2021 ; von </a:t>
          </a:r>
          <a:r>
            <a:rPr lang="en-GB" dirty="0" err="1"/>
            <a:t>Briel </a:t>
          </a:r>
          <a:r>
            <a:rPr lang="en-GB" dirty="0"/>
            <a:t>et al., 2018). </a:t>
          </a:r>
        </a:p>
      </dgm:t>
    </dgm:pt>
    <dgm:pt modelId="{E71B9271-19D6-4A22-A109-8CF89724B80A}" type="parTrans" cxnId="{C7E96402-0A2D-45F8-9513-20E9948ABEF9}">
      <dgm:prSet/>
      <dgm:spPr/>
      <dgm:t>
        <a:bodyPr/>
        <a:lstStyle/>
        <a:p>
          <a:endParaRPr lang="en-GB"/>
        </a:p>
      </dgm:t>
    </dgm:pt>
    <dgm:pt modelId="{37153DA3-A172-4DD5-B81C-B86A8E5E01FB}" type="sibTrans" cxnId="{C7E96402-0A2D-45F8-9513-20E9948ABEF9}">
      <dgm:prSet/>
      <dgm:spPr>
        <a:ln>
          <a:solidFill>
            <a:srgbClr val="002060"/>
          </a:solidFill>
        </a:ln>
      </dgm:spPr>
      <dgm:t>
        <a:bodyPr/>
        <a:lstStyle/>
        <a:p>
          <a:endParaRPr lang="en-GB"/>
        </a:p>
      </dgm:t>
    </dgm:pt>
    <dgm:pt modelId="{6A40EA24-0CFC-427A-BA45-CB7070397C38}">
      <dgm:prSet/>
      <dgm:spPr>
        <a:solidFill>
          <a:srgbClr val="002060"/>
        </a:solidFill>
        <a:ln>
          <a:solidFill>
            <a:srgbClr val="002060"/>
          </a:solidFill>
        </a:ln>
      </dgm:spPr>
      <dgm:t>
        <a:bodyPr/>
        <a:lstStyle/>
        <a:p>
          <a:r>
            <a:rPr lang="en-GB" dirty="0"/>
            <a:t>Définies comme des "produits ou services qui sont soit incorporés dans les technologies de l'information et de la communication, soit rendus possibles par elles" (Lyytinen, Yoo, &amp; Boland Jr., 2016 : 49), les technologies numériques sont particulièrement précieuses dans le contexte entrepreneurial (Bi, Davison, &amp; </a:t>
          </a:r>
          <a:r>
            <a:rPr lang="en-GB" dirty="0" err="1"/>
            <a:t>Smyrnios</a:t>
          </a:r>
          <a:r>
            <a:rPr lang="en-GB" dirty="0"/>
            <a:t>, 2019). </a:t>
          </a:r>
        </a:p>
      </dgm:t>
    </dgm:pt>
    <dgm:pt modelId="{521C3FB1-8808-4713-8041-CE90BC7AD656}" type="parTrans" cxnId="{9901BB78-204F-4C36-BE90-7BA572F768FB}">
      <dgm:prSet/>
      <dgm:spPr/>
      <dgm:t>
        <a:bodyPr/>
        <a:lstStyle/>
        <a:p>
          <a:endParaRPr lang="en-GB"/>
        </a:p>
      </dgm:t>
    </dgm:pt>
    <dgm:pt modelId="{23912230-23F8-4756-A703-874D929374D5}" type="sibTrans" cxnId="{9901BB78-204F-4C36-BE90-7BA572F768FB}">
      <dgm:prSet/>
      <dgm:spPr/>
      <dgm:t>
        <a:bodyPr/>
        <a:lstStyle/>
        <a:p>
          <a:endParaRPr lang="en-GB"/>
        </a:p>
      </dgm:t>
    </dgm:pt>
    <dgm:pt modelId="{83A33FDE-8E4C-4433-820D-045F744D1E6D}">
      <dgm:prSet/>
      <dgm:spPr>
        <a:solidFill>
          <a:srgbClr val="002060"/>
        </a:solidFill>
        <a:ln>
          <a:solidFill>
            <a:srgbClr val="002060"/>
          </a:solidFill>
        </a:ln>
      </dgm:spPr>
      <dgm:t>
        <a:bodyPr/>
        <a:lstStyle/>
        <a:p>
          <a:r>
            <a:rPr lang="en-GB" dirty="0"/>
            <a:t>von </a:t>
          </a:r>
          <a:r>
            <a:rPr lang="en-GB" dirty="0" err="1"/>
            <a:t>Briel</a:t>
          </a:r>
          <a:r>
            <a:rPr lang="en-GB" dirty="0"/>
            <a:t> et al. (2018) notent que, malgré la nature dispersée des technologies numériques, celles-ci présentent des caractéristiques distinctes, elles évoluent continuellement au sein des processus et entre eux, et génèrent des avantages pour les entreprises. </a:t>
          </a:r>
        </a:p>
      </dgm:t>
    </dgm:pt>
    <dgm:pt modelId="{726672A3-3ECC-4FF1-8158-924B7AA44220}" type="parTrans" cxnId="{33369D7D-75A4-4855-8179-58E20A390844}">
      <dgm:prSet/>
      <dgm:spPr/>
      <dgm:t>
        <a:bodyPr/>
        <a:lstStyle/>
        <a:p>
          <a:endParaRPr lang="en-GB"/>
        </a:p>
      </dgm:t>
    </dgm:pt>
    <dgm:pt modelId="{0048CC70-38D9-4F78-87E5-4FE00CF2DCF3}" type="sibTrans" cxnId="{33369D7D-75A4-4855-8179-58E20A390844}">
      <dgm:prSet/>
      <dgm:spPr/>
      <dgm:t>
        <a:bodyPr/>
        <a:lstStyle/>
        <a:p>
          <a:endParaRPr lang="en-GB"/>
        </a:p>
      </dgm:t>
    </dgm:pt>
    <dgm:pt modelId="{F85F1820-623F-4B1C-8B74-29B32283356C}">
      <dgm:prSet/>
      <dgm:spPr>
        <a:solidFill>
          <a:srgbClr val="002060"/>
        </a:solidFill>
        <a:ln>
          <a:solidFill>
            <a:srgbClr val="002060"/>
          </a:solidFill>
        </a:ln>
      </dgm:spPr>
      <dgm:t>
        <a:bodyPr/>
        <a:lstStyle/>
        <a:p>
          <a:r>
            <a:rPr lang="en-GB" dirty="0"/>
            <a:t>Les  technologies numériques génèrent des retombées positives pour les entreprises entrepreneuriales. Von </a:t>
          </a:r>
          <a:r>
            <a:rPr lang="en-GB" dirty="0" err="1"/>
            <a:t>Briel </a:t>
          </a:r>
          <a:r>
            <a:rPr lang="en-GB" dirty="0"/>
            <a:t>et al. (2018) suggèrent que les technologies numériques agissent comme des facilitateurs externes, jouant un "rôle de changement de paradigme potentiel". Elles y parviennent en rendant les frontières plus fluides et l'agence plus dispersée (Berger et al., 2021).</a:t>
          </a:r>
        </a:p>
      </dgm:t>
    </dgm:pt>
    <dgm:pt modelId="{606A62B9-D68A-4DBD-9A3B-EEA2F3712C04}" type="parTrans" cxnId="{AFE62B74-8138-4A2D-8851-965A731686AB}">
      <dgm:prSet/>
      <dgm:spPr/>
      <dgm:t>
        <a:bodyPr/>
        <a:lstStyle/>
        <a:p>
          <a:endParaRPr lang="en-GB"/>
        </a:p>
      </dgm:t>
    </dgm:pt>
    <dgm:pt modelId="{AB8C999E-B0A6-4882-99F7-A33E63EC5820}" type="sibTrans" cxnId="{AFE62B74-8138-4A2D-8851-965A731686AB}">
      <dgm:prSet/>
      <dgm:spPr/>
      <dgm:t>
        <a:bodyPr/>
        <a:lstStyle/>
        <a:p>
          <a:endParaRPr lang="en-GB"/>
        </a:p>
      </dgm:t>
    </dgm:pt>
    <dgm:pt modelId="{09CC3908-90C2-4F11-903D-AE6487EE75E6}">
      <dgm:prSet/>
      <dgm:spPr>
        <a:solidFill>
          <a:srgbClr val="002060"/>
        </a:solidFill>
        <a:ln>
          <a:solidFill>
            <a:srgbClr val="002060"/>
          </a:solidFill>
        </a:ln>
      </dgm:spPr>
      <dgm:t>
        <a:bodyPr/>
        <a:lstStyle/>
        <a:p>
          <a:r>
            <a:rPr lang="en-GB" dirty="0"/>
            <a:t> Les technologies </a:t>
          </a:r>
          <a:r>
            <a:rPr lang="en-GB" dirty="0" err="1"/>
            <a:t>numériques</a:t>
          </a:r>
          <a:r>
            <a:rPr lang="en-GB" dirty="0"/>
            <a:t> </a:t>
          </a:r>
          <a:r>
            <a:rPr lang="en-GB" dirty="0" err="1"/>
            <a:t>créent</a:t>
          </a:r>
          <a:r>
            <a:rPr lang="en-GB" dirty="0"/>
            <a:t> des </a:t>
          </a:r>
          <a:r>
            <a:rPr lang="en-GB" dirty="0" err="1"/>
            <a:t>possibilités</a:t>
          </a:r>
          <a:r>
            <a:rPr lang="en-GB" dirty="0"/>
            <a:t> </a:t>
          </a:r>
          <a:r>
            <a:rPr lang="en-GB" dirty="0" err="1"/>
            <a:t>flexibles</a:t>
          </a:r>
          <a:r>
            <a:rPr lang="en-GB" dirty="0"/>
            <a:t> et </a:t>
          </a:r>
          <a:r>
            <a:rPr lang="en-GB" dirty="0" err="1"/>
            <a:t>affectent</a:t>
          </a:r>
          <a:r>
            <a:rPr lang="en-GB" dirty="0"/>
            <a:t> </a:t>
          </a:r>
          <a:r>
            <a:rPr lang="en-GB" dirty="0" err="1"/>
            <a:t>l'innovation</a:t>
          </a:r>
          <a:r>
            <a:rPr lang="en-GB" dirty="0"/>
            <a:t> </a:t>
          </a:r>
          <a:r>
            <a:rPr lang="en-GB" dirty="0" err="1"/>
            <a:t>organisationnelle</a:t>
          </a:r>
          <a:r>
            <a:rPr lang="en-GB" dirty="0"/>
            <a:t> (</a:t>
          </a:r>
          <a:r>
            <a:rPr lang="en-GB" dirty="0" err="1"/>
            <a:t>Yoo</a:t>
          </a:r>
          <a:r>
            <a:rPr lang="en-GB" dirty="0"/>
            <a:t>, Boland Jr., </a:t>
          </a:r>
          <a:r>
            <a:rPr lang="en-GB" dirty="0" err="1"/>
            <a:t>Lyytinen</a:t>
          </a:r>
          <a:r>
            <a:rPr lang="en-GB" dirty="0"/>
            <a:t>, &amp; </a:t>
          </a:r>
          <a:r>
            <a:rPr lang="en-GB" dirty="0" err="1"/>
            <a:t>Majchrzak</a:t>
          </a:r>
          <a:r>
            <a:rPr lang="en-GB" dirty="0"/>
            <a:t>, 2012), la performance (</a:t>
          </a:r>
          <a:r>
            <a:rPr lang="en-GB" dirty="0" err="1"/>
            <a:t>Bruque</a:t>
          </a:r>
          <a:r>
            <a:rPr lang="en-GB" dirty="0"/>
            <a:t> &amp; </a:t>
          </a:r>
          <a:r>
            <a:rPr lang="en-GB" dirty="0" err="1"/>
            <a:t>Moyano</a:t>
          </a:r>
          <a:r>
            <a:rPr lang="en-GB" dirty="0"/>
            <a:t>, 2007), et </a:t>
          </a:r>
          <a:r>
            <a:rPr lang="en-GB" dirty="0" err="1"/>
            <a:t>même</a:t>
          </a:r>
          <a:r>
            <a:rPr lang="en-GB" dirty="0"/>
            <a:t> la </a:t>
          </a:r>
          <a:r>
            <a:rPr lang="en-GB" dirty="0" err="1"/>
            <a:t>productivité</a:t>
          </a:r>
          <a:r>
            <a:rPr lang="en-GB" dirty="0"/>
            <a:t> (</a:t>
          </a:r>
          <a:r>
            <a:rPr lang="en-GB" dirty="0" err="1"/>
            <a:t>Kleis</a:t>
          </a:r>
          <a:r>
            <a:rPr lang="en-GB" dirty="0"/>
            <a:t>, </a:t>
          </a:r>
          <a:r>
            <a:rPr lang="en-GB" dirty="0" err="1"/>
            <a:t>Chwelos</a:t>
          </a:r>
          <a:r>
            <a:rPr lang="en-GB" dirty="0"/>
            <a:t>, Ramirez, &amp; Cockburn, 2012). </a:t>
          </a:r>
        </a:p>
      </dgm:t>
    </dgm:pt>
    <dgm:pt modelId="{BA9B1703-ACA9-4E91-BD09-6134F0521D29}" type="parTrans" cxnId="{6C3C9BE9-B4C1-490F-9D4C-120385AED0E2}">
      <dgm:prSet/>
      <dgm:spPr/>
      <dgm:t>
        <a:bodyPr/>
        <a:lstStyle/>
        <a:p>
          <a:endParaRPr lang="en-GB"/>
        </a:p>
      </dgm:t>
    </dgm:pt>
    <dgm:pt modelId="{DC97BC4A-4DEB-459F-8F48-58FE5DCC2F34}" type="sibTrans" cxnId="{6C3C9BE9-B4C1-490F-9D4C-120385AED0E2}">
      <dgm:prSet/>
      <dgm:spPr/>
      <dgm:t>
        <a:bodyPr/>
        <a:lstStyle/>
        <a:p>
          <a:endParaRPr lang="en-GB"/>
        </a:p>
      </dgm:t>
    </dgm:pt>
    <dgm:pt modelId="{60D91090-2CE6-4E04-A02D-515BE2DCDA48}">
      <dgm:prSet/>
      <dgm:spPr>
        <a:solidFill>
          <a:srgbClr val="002060"/>
        </a:solidFill>
        <a:ln>
          <a:solidFill>
            <a:srgbClr val="002060"/>
          </a:solidFill>
        </a:ln>
      </dgm:spPr>
      <dgm:t>
        <a:bodyPr/>
        <a:lstStyle/>
        <a:p>
          <a:r>
            <a:rPr lang="en-GB"/>
            <a:t>Xiaojuan Jiang, (2020) examine le rôle de la technologie numérique dans la lutte contre le COVID-19, de l'apparition de la maladie à la reprise d'un mode de vie "normal", et le développement de l'économie numérique vers une croissance à long terme en Chine. </a:t>
          </a:r>
        </a:p>
      </dgm:t>
    </dgm:pt>
    <dgm:pt modelId="{B9A44F3E-ABF5-4192-8838-4A89D148CCFB}" type="parTrans" cxnId="{2C91F1E3-EBF8-44A9-A77A-7B48924E6A2B}">
      <dgm:prSet/>
      <dgm:spPr/>
      <dgm:t>
        <a:bodyPr/>
        <a:lstStyle/>
        <a:p>
          <a:endParaRPr lang="en-GB"/>
        </a:p>
      </dgm:t>
    </dgm:pt>
    <dgm:pt modelId="{22B89D4F-0469-4CD4-BA51-EE1FB40FA913}" type="sibTrans" cxnId="{2C91F1E3-EBF8-44A9-A77A-7B48924E6A2B}">
      <dgm:prSet/>
      <dgm:spPr/>
      <dgm:t>
        <a:bodyPr/>
        <a:lstStyle/>
        <a:p>
          <a:endParaRPr lang="en-GB"/>
        </a:p>
      </dgm:t>
    </dgm:pt>
    <dgm:pt modelId="{C147B446-3F0D-4B54-856D-F28C10D1EB2B}">
      <dgm:prSet/>
      <dgm:spPr>
        <a:solidFill>
          <a:srgbClr val="002060"/>
        </a:solidFill>
        <a:ln>
          <a:solidFill>
            <a:srgbClr val="002060"/>
          </a:solidFill>
        </a:ln>
      </dgm:spPr>
      <dgm:t>
        <a:bodyPr/>
        <a:lstStyle/>
        <a:p>
          <a:r>
            <a:rPr lang="en-GB" dirty="0"/>
            <a:t> </a:t>
          </a:r>
          <a:r>
            <a:rPr lang="en-GB" dirty="0" err="1"/>
            <a:t>Khuram</a:t>
          </a:r>
          <a:r>
            <a:rPr lang="en-GB" dirty="0"/>
            <a:t> et Imran (2021), la </a:t>
          </a:r>
          <a:r>
            <a:rPr lang="en-GB" dirty="0" err="1"/>
            <a:t>pandémie</a:t>
          </a:r>
          <a:r>
            <a:rPr lang="en-GB" dirty="0"/>
            <a:t> de Covid-19, en </a:t>
          </a:r>
          <a:r>
            <a:rPr lang="en-GB" dirty="0" err="1"/>
            <a:t>affectant</a:t>
          </a:r>
          <a:r>
            <a:rPr lang="en-GB" dirty="0"/>
            <a:t> les </a:t>
          </a:r>
          <a:r>
            <a:rPr lang="en-GB" dirty="0" err="1"/>
            <a:t>entreprises</a:t>
          </a:r>
          <a:r>
            <a:rPr lang="en-GB" dirty="0"/>
            <a:t>, </a:t>
          </a:r>
          <a:r>
            <a:rPr lang="en-GB" dirty="0" err="1"/>
            <a:t>provoque</a:t>
          </a:r>
          <a:r>
            <a:rPr lang="en-GB" dirty="0"/>
            <a:t> des </a:t>
          </a:r>
          <a:r>
            <a:rPr lang="en-GB" dirty="0" err="1"/>
            <a:t>défis</a:t>
          </a:r>
          <a:r>
            <a:rPr lang="en-GB" dirty="0"/>
            <a:t> inter et intra-</a:t>
          </a:r>
          <a:r>
            <a:rPr lang="en-GB" dirty="0" err="1"/>
            <a:t>organisationnels</a:t>
          </a:r>
          <a:r>
            <a:rPr lang="en-GB" dirty="0"/>
            <a:t> qui </a:t>
          </a:r>
          <a:r>
            <a:rPr lang="en-GB" dirty="0" err="1"/>
            <a:t>obligent</a:t>
          </a:r>
          <a:r>
            <a:rPr lang="en-GB" dirty="0"/>
            <a:t> les </a:t>
          </a:r>
          <a:r>
            <a:rPr lang="en-GB" dirty="0" err="1"/>
            <a:t>entreprises</a:t>
          </a:r>
          <a:r>
            <a:rPr lang="en-GB" dirty="0"/>
            <a:t> à adopter et/</a:t>
          </a:r>
          <a:r>
            <a:rPr lang="en-GB" dirty="0" err="1"/>
            <a:t>ou</a:t>
          </a:r>
          <a:r>
            <a:rPr lang="en-GB" dirty="0"/>
            <a:t> à adapter des </a:t>
          </a:r>
          <a:r>
            <a:rPr lang="en-GB" dirty="0" err="1"/>
            <a:t>approches</a:t>
          </a:r>
          <a:r>
            <a:rPr lang="en-GB" dirty="0"/>
            <a:t> qui </a:t>
          </a:r>
          <a:r>
            <a:rPr lang="en-GB" dirty="0" err="1"/>
            <a:t>facilitent</a:t>
          </a:r>
          <a:r>
            <a:rPr lang="en-GB" dirty="0"/>
            <a:t> la </a:t>
          </a:r>
          <a:r>
            <a:rPr lang="en-GB" dirty="0" err="1"/>
            <a:t>gestion</a:t>
          </a:r>
          <a:r>
            <a:rPr lang="en-GB" dirty="0"/>
            <a:t> des </a:t>
          </a:r>
          <a:r>
            <a:rPr lang="en-GB" dirty="0" err="1"/>
            <a:t>opérations</a:t>
          </a:r>
          <a:r>
            <a:rPr lang="en-GB" dirty="0"/>
            <a:t> </a:t>
          </a:r>
          <a:r>
            <a:rPr lang="en-GB" dirty="0" err="1"/>
            <a:t>commerciales</a:t>
          </a:r>
          <a:r>
            <a:rPr lang="en-GB" dirty="0"/>
            <a:t>. </a:t>
          </a:r>
        </a:p>
      </dgm:t>
    </dgm:pt>
    <dgm:pt modelId="{E4382E90-E724-4E21-BE4A-E82AA1D6670B}" type="parTrans" cxnId="{E8AA9F12-DADB-47F1-93CF-85C17877B14B}">
      <dgm:prSet/>
      <dgm:spPr/>
      <dgm:t>
        <a:bodyPr/>
        <a:lstStyle/>
        <a:p>
          <a:endParaRPr lang="en-GB"/>
        </a:p>
      </dgm:t>
    </dgm:pt>
    <dgm:pt modelId="{C797060C-CDB0-4965-BC20-53FA6EC3D106}" type="sibTrans" cxnId="{E8AA9F12-DADB-47F1-93CF-85C17877B14B}">
      <dgm:prSet/>
      <dgm:spPr/>
      <dgm:t>
        <a:bodyPr/>
        <a:lstStyle/>
        <a:p>
          <a:endParaRPr lang="en-GB"/>
        </a:p>
      </dgm:t>
    </dgm:pt>
    <dgm:pt modelId="{320F7D98-7017-4797-9EF0-116AE422F265}">
      <dgm:prSet/>
      <dgm:spPr/>
      <dgm:t>
        <a:bodyPr/>
        <a:lstStyle/>
        <a:p>
          <a:endParaRPr lang="fr-FR"/>
        </a:p>
      </dgm:t>
    </dgm:pt>
    <dgm:pt modelId="{FF81F533-E5A7-4EAF-8B5E-DD0F9FDC1483}" type="parTrans" cxnId="{25138CDB-AF35-4B9E-BBE6-7142E61D3C3E}">
      <dgm:prSet/>
      <dgm:spPr/>
      <dgm:t>
        <a:bodyPr/>
        <a:lstStyle/>
        <a:p>
          <a:endParaRPr lang="en-GB"/>
        </a:p>
      </dgm:t>
    </dgm:pt>
    <dgm:pt modelId="{5041FB4F-AA77-4AFB-8A69-57D6D7F47CEE}" type="sibTrans" cxnId="{25138CDB-AF35-4B9E-BBE6-7142E61D3C3E}">
      <dgm:prSet/>
      <dgm:spPr/>
      <dgm:t>
        <a:bodyPr/>
        <a:lstStyle/>
        <a:p>
          <a:endParaRPr lang="en-GB"/>
        </a:p>
      </dgm:t>
    </dgm:pt>
    <dgm:pt modelId="{E86E9488-0645-4903-B97A-AB89DD233697}" type="pres">
      <dgm:prSet presAssocID="{EAFB1B3E-2762-4FC5-9C0F-3E7A12FE3688}" presName="Name0" presStyleCnt="0">
        <dgm:presLayoutVars>
          <dgm:chMax val="7"/>
          <dgm:chPref val="7"/>
          <dgm:dir/>
        </dgm:presLayoutVars>
      </dgm:prSet>
      <dgm:spPr/>
    </dgm:pt>
    <dgm:pt modelId="{5CB8C036-D4ED-492F-918B-B701825EA367}" type="pres">
      <dgm:prSet presAssocID="{EAFB1B3E-2762-4FC5-9C0F-3E7A12FE3688}" presName="Name1" presStyleCnt="0"/>
      <dgm:spPr/>
    </dgm:pt>
    <dgm:pt modelId="{EC4FE81A-FFFC-4C21-A6DD-E61A586D338C}" type="pres">
      <dgm:prSet presAssocID="{EAFB1B3E-2762-4FC5-9C0F-3E7A12FE3688}" presName="cycle" presStyleCnt="0"/>
      <dgm:spPr/>
    </dgm:pt>
    <dgm:pt modelId="{E43E2FD0-9BBF-4F5C-A152-C5F725B9C2A8}" type="pres">
      <dgm:prSet presAssocID="{EAFB1B3E-2762-4FC5-9C0F-3E7A12FE3688}" presName="srcNode" presStyleLbl="node1" presStyleIdx="0" presStyleCnt="7"/>
      <dgm:spPr/>
    </dgm:pt>
    <dgm:pt modelId="{823D18AD-5E0C-4505-9FA6-60BB3CCC76AF}" type="pres">
      <dgm:prSet presAssocID="{EAFB1B3E-2762-4FC5-9C0F-3E7A12FE3688}" presName="conn" presStyleLbl="parChTrans1D2" presStyleIdx="0" presStyleCnt="1"/>
      <dgm:spPr/>
    </dgm:pt>
    <dgm:pt modelId="{8145E99C-8890-4BFC-8B5E-6B8B30698431}" type="pres">
      <dgm:prSet presAssocID="{EAFB1B3E-2762-4FC5-9C0F-3E7A12FE3688}" presName="extraNode" presStyleLbl="node1" presStyleIdx="0" presStyleCnt="7"/>
      <dgm:spPr/>
    </dgm:pt>
    <dgm:pt modelId="{F073D81D-A152-4BD6-B071-B479207B6966}" type="pres">
      <dgm:prSet presAssocID="{EAFB1B3E-2762-4FC5-9C0F-3E7A12FE3688}" presName="dstNode" presStyleLbl="node1" presStyleIdx="0" presStyleCnt="7"/>
      <dgm:spPr/>
    </dgm:pt>
    <dgm:pt modelId="{358DA7FA-112C-487A-9E63-5D0A5FCE8BBA}" type="pres">
      <dgm:prSet presAssocID="{CA99ACA9-6EF0-4755-84FB-58511AC71500}" presName="text_1" presStyleLbl="node1" presStyleIdx="0" presStyleCnt="7">
        <dgm:presLayoutVars>
          <dgm:bulletEnabled val="1"/>
        </dgm:presLayoutVars>
      </dgm:prSet>
      <dgm:spPr/>
    </dgm:pt>
    <dgm:pt modelId="{5CF03DEF-68DC-4069-9CE8-C2EA8C81993B}" type="pres">
      <dgm:prSet presAssocID="{CA99ACA9-6EF0-4755-84FB-58511AC71500}" presName="accent_1" presStyleCnt="0"/>
      <dgm:spPr/>
    </dgm:pt>
    <dgm:pt modelId="{4B0F2695-E070-4D2D-8BEA-CE29753A04DA}" type="pres">
      <dgm:prSet presAssocID="{CA99ACA9-6EF0-4755-84FB-58511AC71500}" presName="accentRepeatNode" presStyleLbl="solidFgAcc1" presStyleIdx="0" presStyleCnt="7"/>
      <dgm:spPr>
        <a:ln>
          <a:solidFill>
            <a:srgbClr val="002060"/>
          </a:solidFill>
        </a:ln>
      </dgm:spPr>
    </dgm:pt>
    <dgm:pt modelId="{EEDF2347-CCD2-4BCE-A6F8-889564EE61CA}" type="pres">
      <dgm:prSet presAssocID="{6A40EA24-0CFC-427A-BA45-CB7070397C38}" presName="text_2" presStyleLbl="node1" presStyleIdx="1" presStyleCnt="7">
        <dgm:presLayoutVars>
          <dgm:bulletEnabled val="1"/>
        </dgm:presLayoutVars>
      </dgm:prSet>
      <dgm:spPr/>
    </dgm:pt>
    <dgm:pt modelId="{B4587511-2F46-40C2-89D3-EA5A9E228F72}" type="pres">
      <dgm:prSet presAssocID="{6A40EA24-0CFC-427A-BA45-CB7070397C38}" presName="accent_2" presStyleCnt="0"/>
      <dgm:spPr/>
    </dgm:pt>
    <dgm:pt modelId="{E76A9ABE-91A3-4FE3-B51C-60FC3FB07213}" type="pres">
      <dgm:prSet presAssocID="{6A40EA24-0CFC-427A-BA45-CB7070397C38}" presName="accentRepeatNode" presStyleLbl="solidFgAcc1" presStyleIdx="1" presStyleCnt="7"/>
      <dgm:spPr>
        <a:ln>
          <a:solidFill>
            <a:srgbClr val="002060"/>
          </a:solidFill>
        </a:ln>
      </dgm:spPr>
    </dgm:pt>
    <dgm:pt modelId="{9413D532-4BAF-45C8-95C9-74EC13AEF8D2}" type="pres">
      <dgm:prSet presAssocID="{83A33FDE-8E4C-4433-820D-045F744D1E6D}" presName="text_3" presStyleLbl="node1" presStyleIdx="2" presStyleCnt="7">
        <dgm:presLayoutVars>
          <dgm:bulletEnabled val="1"/>
        </dgm:presLayoutVars>
      </dgm:prSet>
      <dgm:spPr/>
    </dgm:pt>
    <dgm:pt modelId="{E754D86A-1B42-4A38-888D-8FF85E4C32F1}" type="pres">
      <dgm:prSet presAssocID="{83A33FDE-8E4C-4433-820D-045F744D1E6D}" presName="accent_3" presStyleCnt="0"/>
      <dgm:spPr/>
    </dgm:pt>
    <dgm:pt modelId="{1565D042-B5B3-4BA2-AEF3-1C99DB0C0F7F}" type="pres">
      <dgm:prSet presAssocID="{83A33FDE-8E4C-4433-820D-045F744D1E6D}" presName="accentRepeatNode" presStyleLbl="solidFgAcc1" presStyleIdx="2" presStyleCnt="7"/>
      <dgm:spPr>
        <a:ln>
          <a:solidFill>
            <a:srgbClr val="002060"/>
          </a:solidFill>
        </a:ln>
      </dgm:spPr>
    </dgm:pt>
    <dgm:pt modelId="{5617B058-F205-4F14-8491-C5CEF592827A}" type="pres">
      <dgm:prSet presAssocID="{F85F1820-623F-4B1C-8B74-29B32283356C}" presName="text_4" presStyleLbl="node1" presStyleIdx="3" presStyleCnt="7">
        <dgm:presLayoutVars>
          <dgm:bulletEnabled val="1"/>
        </dgm:presLayoutVars>
      </dgm:prSet>
      <dgm:spPr/>
    </dgm:pt>
    <dgm:pt modelId="{9F58A7BC-AB1D-4CCA-8F72-02EF1F41F6AD}" type="pres">
      <dgm:prSet presAssocID="{F85F1820-623F-4B1C-8B74-29B32283356C}" presName="accent_4" presStyleCnt="0"/>
      <dgm:spPr/>
    </dgm:pt>
    <dgm:pt modelId="{8D9B8B62-1757-4676-A751-2D6BB9B17013}" type="pres">
      <dgm:prSet presAssocID="{F85F1820-623F-4B1C-8B74-29B32283356C}" presName="accentRepeatNode" presStyleLbl="solidFgAcc1" presStyleIdx="3" presStyleCnt="7"/>
      <dgm:spPr>
        <a:ln>
          <a:solidFill>
            <a:srgbClr val="002060"/>
          </a:solidFill>
        </a:ln>
      </dgm:spPr>
    </dgm:pt>
    <dgm:pt modelId="{2589CC55-CD2A-4855-AB5C-59DBD73463C2}" type="pres">
      <dgm:prSet presAssocID="{09CC3908-90C2-4F11-903D-AE6487EE75E6}" presName="text_5" presStyleLbl="node1" presStyleIdx="4" presStyleCnt="7">
        <dgm:presLayoutVars>
          <dgm:bulletEnabled val="1"/>
        </dgm:presLayoutVars>
      </dgm:prSet>
      <dgm:spPr/>
    </dgm:pt>
    <dgm:pt modelId="{ECD68DA0-D684-4401-9305-B08101713664}" type="pres">
      <dgm:prSet presAssocID="{09CC3908-90C2-4F11-903D-AE6487EE75E6}" presName="accent_5" presStyleCnt="0"/>
      <dgm:spPr/>
    </dgm:pt>
    <dgm:pt modelId="{9A293770-6B0B-43E1-AF84-67067F110556}" type="pres">
      <dgm:prSet presAssocID="{09CC3908-90C2-4F11-903D-AE6487EE75E6}" presName="accentRepeatNode" presStyleLbl="solidFgAcc1" presStyleIdx="4" presStyleCnt="7"/>
      <dgm:spPr>
        <a:ln>
          <a:solidFill>
            <a:srgbClr val="002060"/>
          </a:solidFill>
        </a:ln>
      </dgm:spPr>
    </dgm:pt>
    <dgm:pt modelId="{2AD79075-A9A5-4C3F-A4ED-967493ECA732}" type="pres">
      <dgm:prSet presAssocID="{60D91090-2CE6-4E04-A02D-515BE2DCDA48}" presName="text_6" presStyleLbl="node1" presStyleIdx="5" presStyleCnt="7">
        <dgm:presLayoutVars>
          <dgm:bulletEnabled val="1"/>
        </dgm:presLayoutVars>
      </dgm:prSet>
      <dgm:spPr/>
    </dgm:pt>
    <dgm:pt modelId="{1896D0A4-5E90-4007-8AE5-9A9AA3B4A763}" type="pres">
      <dgm:prSet presAssocID="{60D91090-2CE6-4E04-A02D-515BE2DCDA48}" presName="accent_6" presStyleCnt="0"/>
      <dgm:spPr/>
    </dgm:pt>
    <dgm:pt modelId="{43A300FA-9411-4AEA-93E3-66375D532FE1}" type="pres">
      <dgm:prSet presAssocID="{60D91090-2CE6-4E04-A02D-515BE2DCDA48}" presName="accentRepeatNode" presStyleLbl="solidFgAcc1" presStyleIdx="5" presStyleCnt="7"/>
      <dgm:spPr>
        <a:ln>
          <a:solidFill>
            <a:srgbClr val="002060"/>
          </a:solidFill>
        </a:ln>
      </dgm:spPr>
    </dgm:pt>
    <dgm:pt modelId="{40975207-782C-462F-9129-C7AC2737C5D0}" type="pres">
      <dgm:prSet presAssocID="{C147B446-3F0D-4B54-856D-F28C10D1EB2B}" presName="text_7" presStyleLbl="node1" presStyleIdx="6" presStyleCnt="7">
        <dgm:presLayoutVars>
          <dgm:bulletEnabled val="1"/>
        </dgm:presLayoutVars>
      </dgm:prSet>
      <dgm:spPr/>
    </dgm:pt>
    <dgm:pt modelId="{B7B44226-4940-4C8C-9C5A-51A6DA3482EF}" type="pres">
      <dgm:prSet presAssocID="{C147B446-3F0D-4B54-856D-F28C10D1EB2B}" presName="accent_7" presStyleCnt="0"/>
      <dgm:spPr/>
    </dgm:pt>
    <dgm:pt modelId="{147BDC0B-23AF-4E48-AE57-E21793BE9AE1}" type="pres">
      <dgm:prSet presAssocID="{C147B446-3F0D-4B54-856D-F28C10D1EB2B}" presName="accentRepeatNode" presStyleLbl="solidFgAcc1" presStyleIdx="6" presStyleCnt="7"/>
      <dgm:spPr>
        <a:ln>
          <a:solidFill>
            <a:srgbClr val="002060"/>
          </a:solidFill>
        </a:ln>
      </dgm:spPr>
    </dgm:pt>
  </dgm:ptLst>
  <dgm:cxnLst>
    <dgm:cxn modelId="{C7E96402-0A2D-45F8-9513-20E9948ABEF9}" srcId="{EAFB1B3E-2762-4FC5-9C0F-3E7A12FE3688}" destId="{CA99ACA9-6EF0-4755-84FB-58511AC71500}" srcOrd="0" destOrd="0" parTransId="{E71B9271-19D6-4A22-A109-8CF89724B80A}" sibTransId="{37153DA3-A172-4DD5-B81C-B86A8E5E01FB}"/>
    <dgm:cxn modelId="{06E78612-3A9F-4811-82AD-9300D909B0FF}" type="presOf" srcId="{CA99ACA9-6EF0-4755-84FB-58511AC71500}" destId="{358DA7FA-112C-487A-9E63-5D0A5FCE8BBA}" srcOrd="0" destOrd="0" presId="urn:microsoft.com/office/officeart/2008/layout/VerticalCurvedList"/>
    <dgm:cxn modelId="{E8AA9F12-DADB-47F1-93CF-85C17877B14B}" srcId="{EAFB1B3E-2762-4FC5-9C0F-3E7A12FE3688}" destId="{C147B446-3F0D-4B54-856D-F28C10D1EB2B}" srcOrd="6" destOrd="0" parTransId="{E4382E90-E724-4E21-BE4A-E82AA1D6670B}" sibTransId="{C797060C-CDB0-4965-BC20-53FA6EC3D106}"/>
    <dgm:cxn modelId="{582F805C-2E5E-42F9-A111-97ABEF518D9C}" type="presOf" srcId="{C147B446-3F0D-4B54-856D-F28C10D1EB2B}" destId="{40975207-782C-462F-9129-C7AC2737C5D0}" srcOrd="0" destOrd="0" presId="urn:microsoft.com/office/officeart/2008/layout/VerticalCurvedList"/>
    <dgm:cxn modelId="{665DF968-74BF-4810-9ABE-986001FDCBA4}" type="presOf" srcId="{6A40EA24-0CFC-427A-BA45-CB7070397C38}" destId="{EEDF2347-CCD2-4BCE-A6F8-889564EE61CA}" srcOrd="0" destOrd="0" presId="urn:microsoft.com/office/officeart/2008/layout/VerticalCurvedList"/>
    <dgm:cxn modelId="{A56BC849-4224-4CBF-A475-EF6CFA6CCFFB}" type="presOf" srcId="{F85F1820-623F-4B1C-8B74-29B32283356C}" destId="{5617B058-F205-4F14-8491-C5CEF592827A}" srcOrd="0" destOrd="0" presId="urn:microsoft.com/office/officeart/2008/layout/VerticalCurvedList"/>
    <dgm:cxn modelId="{53CB9753-BB2E-4A93-A873-1721A5AA5C4C}" type="presOf" srcId="{09CC3908-90C2-4F11-903D-AE6487EE75E6}" destId="{2589CC55-CD2A-4855-AB5C-59DBD73463C2}" srcOrd="0" destOrd="0" presId="urn:microsoft.com/office/officeart/2008/layout/VerticalCurvedList"/>
    <dgm:cxn modelId="{AFE62B74-8138-4A2D-8851-965A731686AB}" srcId="{EAFB1B3E-2762-4FC5-9C0F-3E7A12FE3688}" destId="{F85F1820-623F-4B1C-8B74-29B32283356C}" srcOrd="3" destOrd="0" parTransId="{606A62B9-D68A-4DBD-9A3B-EEA2F3712C04}" sibTransId="{AB8C999E-B0A6-4882-99F7-A33E63EC5820}"/>
    <dgm:cxn modelId="{9901BB78-204F-4C36-BE90-7BA572F768FB}" srcId="{EAFB1B3E-2762-4FC5-9C0F-3E7A12FE3688}" destId="{6A40EA24-0CFC-427A-BA45-CB7070397C38}" srcOrd="1" destOrd="0" parTransId="{521C3FB1-8808-4713-8041-CE90BC7AD656}" sibTransId="{23912230-23F8-4756-A703-874D929374D5}"/>
    <dgm:cxn modelId="{3D53A179-061B-494C-AE64-357C9653EA60}" type="presOf" srcId="{83A33FDE-8E4C-4433-820D-045F744D1E6D}" destId="{9413D532-4BAF-45C8-95C9-74EC13AEF8D2}" srcOrd="0" destOrd="0" presId="urn:microsoft.com/office/officeart/2008/layout/VerticalCurvedList"/>
    <dgm:cxn modelId="{33369D7D-75A4-4855-8179-58E20A390844}" srcId="{EAFB1B3E-2762-4FC5-9C0F-3E7A12FE3688}" destId="{83A33FDE-8E4C-4433-820D-045F744D1E6D}" srcOrd="2" destOrd="0" parTransId="{726672A3-3ECC-4FF1-8158-924B7AA44220}" sibTransId="{0048CC70-38D9-4F78-87E5-4FE00CF2DCF3}"/>
    <dgm:cxn modelId="{E7CBE5A1-8133-4B05-BAF7-D258A8C2AD6B}" type="presOf" srcId="{EAFB1B3E-2762-4FC5-9C0F-3E7A12FE3688}" destId="{E86E9488-0645-4903-B97A-AB89DD233697}" srcOrd="0" destOrd="0" presId="urn:microsoft.com/office/officeart/2008/layout/VerticalCurvedList"/>
    <dgm:cxn modelId="{9C8574D1-B9DA-4450-A2B9-1CB5C23EE041}" type="presOf" srcId="{37153DA3-A172-4DD5-B81C-B86A8E5E01FB}" destId="{823D18AD-5E0C-4505-9FA6-60BB3CCC76AF}" srcOrd="0" destOrd="0" presId="urn:microsoft.com/office/officeart/2008/layout/VerticalCurvedList"/>
    <dgm:cxn modelId="{25138CDB-AF35-4B9E-BBE6-7142E61D3C3E}" srcId="{EAFB1B3E-2762-4FC5-9C0F-3E7A12FE3688}" destId="{320F7D98-7017-4797-9EF0-116AE422F265}" srcOrd="7" destOrd="0" parTransId="{FF81F533-E5A7-4EAF-8B5E-DD0F9FDC1483}" sibTransId="{5041FB4F-AA77-4AFB-8A69-57D6D7F47CEE}"/>
    <dgm:cxn modelId="{EC91F2DB-8FD0-40E5-8C85-F4F1A6A081D6}" type="presOf" srcId="{60D91090-2CE6-4E04-A02D-515BE2DCDA48}" destId="{2AD79075-A9A5-4C3F-A4ED-967493ECA732}" srcOrd="0" destOrd="0" presId="urn:microsoft.com/office/officeart/2008/layout/VerticalCurvedList"/>
    <dgm:cxn modelId="{2C91F1E3-EBF8-44A9-A77A-7B48924E6A2B}" srcId="{EAFB1B3E-2762-4FC5-9C0F-3E7A12FE3688}" destId="{60D91090-2CE6-4E04-A02D-515BE2DCDA48}" srcOrd="5" destOrd="0" parTransId="{B9A44F3E-ABF5-4192-8838-4A89D148CCFB}" sibTransId="{22B89D4F-0469-4CD4-BA51-EE1FB40FA913}"/>
    <dgm:cxn modelId="{6C3C9BE9-B4C1-490F-9D4C-120385AED0E2}" srcId="{EAFB1B3E-2762-4FC5-9C0F-3E7A12FE3688}" destId="{09CC3908-90C2-4F11-903D-AE6487EE75E6}" srcOrd="4" destOrd="0" parTransId="{BA9B1703-ACA9-4E91-BD09-6134F0521D29}" sibTransId="{DC97BC4A-4DEB-459F-8F48-58FE5DCC2F34}"/>
    <dgm:cxn modelId="{707A2720-224E-4DBB-9B37-11FCD324B63A}" type="presParOf" srcId="{E86E9488-0645-4903-B97A-AB89DD233697}" destId="{5CB8C036-D4ED-492F-918B-B701825EA367}" srcOrd="0" destOrd="0" presId="urn:microsoft.com/office/officeart/2008/layout/VerticalCurvedList"/>
    <dgm:cxn modelId="{7B68A97C-73A2-4853-9844-369FA5F4FA9F}" type="presParOf" srcId="{5CB8C036-D4ED-492F-918B-B701825EA367}" destId="{EC4FE81A-FFFC-4C21-A6DD-E61A586D338C}" srcOrd="0" destOrd="0" presId="urn:microsoft.com/office/officeart/2008/layout/VerticalCurvedList"/>
    <dgm:cxn modelId="{20884950-52B2-46A0-A9AA-E29E9F2DA38C}" type="presParOf" srcId="{EC4FE81A-FFFC-4C21-A6DD-E61A586D338C}" destId="{E43E2FD0-9BBF-4F5C-A152-C5F725B9C2A8}" srcOrd="0" destOrd="0" presId="urn:microsoft.com/office/officeart/2008/layout/VerticalCurvedList"/>
    <dgm:cxn modelId="{E7630327-8DD2-4345-AA72-C392264BE372}" type="presParOf" srcId="{EC4FE81A-FFFC-4C21-A6DD-E61A586D338C}" destId="{823D18AD-5E0C-4505-9FA6-60BB3CCC76AF}" srcOrd="1" destOrd="0" presId="urn:microsoft.com/office/officeart/2008/layout/VerticalCurvedList"/>
    <dgm:cxn modelId="{7982A4AF-E4E7-446F-8CC9-3EE8835D26E5}" type="presParOf" srcId="{EC4FE81A-FFFC-4C21-A6DD-E61A586D338C}" destId="{8145E99C-8890-4BFC-8B5E-6B8B30698431}" srcOrd="2" destOrd="0" presId="urn:microsoft.com/office/officeart/2008/layout/VerticalCurvedList"/>
    <dgm:cxn modelId="{4BB6E25C-4BB2-4239-8DB1-8009E3164EBE}" type="presParOf" srcId="{EC4FE81A-FFFC-4C21-A6DD-E61A586D338C}" destId="{F073D81D-A152-4BD6-B071-B479207B6966}" srcOrd="3" destOrd="0" presId="urn:microsoft.com/office/officeart/2008/layout/VerticalCurvedList"/>
    <dgm:cxn modelId="{249DE6D9-2C09-4392-8242-0F4DC4159771}" type="presParOf" srcId="{5CB8C036-D4ED-492F-918B-B701825EA367}" destId="{358DA7FA-112C-487A-9E63-5D0A5FCE8BBA}" srcOrd="1" destOrd="0" presId="urn:microsoft.com/office/officeart/2008/layout/VerticalCurvedList"/>
    <dgm:cxn modelId="{014170F7-A9E1-48B9-AF8F-BA80D2E38144}" type="presParOf" srcId="{5CB8C036-D4ED-492F-918B-B701825EA367}" destId="{5CF03DEF-68DC-4069-9CE8-C2EA8C81993B}" srcOrd="2" destOrd="0" presId="urn:microsoft.com/office/officeart/2008/layout/VerticalCurvedList"/>
    <dgm:cxn modelId="{DE31C151-A6DF-4865-A952-40C6F4C542DF}" type="presParOf" srcId="{5CF03DEF-68DC-4069-9CE8-C2EA8C81993B}" destId="{4B0F2695-E070-4D2D-8BEA-CE29753A04DA}" srcOrd="0" destOrd="0" presId="urn:microsoft.com/office/officeart/2008/layout/VerticalCurvedList"/>
    <dgm:cxn modelId="{4FA200E6-2DC2-41CF-BED8-12948726FB43}" type="presParOf" srcId="{5CB8C036-D4ED-492F-918B-B701825EA367}" destId="{EEDF2347-CCD2-4BCE-A6F8-889564EE61CA}" srcOrd="3" destOrd="0" presId="urn:microsoft.com/office/officeart/2008/layout/VerticalCurvedList"/>
    <dgm:cxn modelId="{F1C625C7-8F3D-41E3-993A-52DCAFE2CAB8}" type="presParOf" srcId="{5CB8C036-D4ED-492F-918B-B701825EA367}" destId="{B4587511-2F46-40C2-89D3-EA5A9E228F72}" srcOrd="4" destOrd="0" presId="urn:microsoft.com/office/officeart/2008/layout/VerticalCurvedList"/>
    <dgm:cxn modelId="{C017D384-A1CF-482C-90DC-E3FE2520E457}" type="presParOf" srcId="{B4587511-2F46-40C2-89D3-EA5A9E228F72}" destId="{E76A9ABE-91A3-4FE3-B51C-60FC3FB07213}" srcOrd="0" destOrd="0" presId="urn:microsoft.com/office/officeart/2008/layout/VerticalCurvedList"/>
    <dgm:cxn modelId="{E98D0E41-293F-4633-91EE-732D36F44E38}" type="presParOf" srcId="{5CB8C036-D4ED-492F-918B-B701825EA367}" destId="{9413D532-4BAF-45C8-95C9-74EC13AEF8D2}" srcOrd="5" destOrd="0" presId="urn:microsoft.com/office/officeart/2008/layout/VerticalCurvedList"/>
    <dgm:cxn modelId="{A8C1CBFC-EEB8-416E-84B2-FDAE8CB4E0A1}" type="presParOf" srcId="{5CB8C036-D4ED-492F-918B-B701825EA367}" destId="{E754D86A-1B42-4A38-888D-8FF85E4C32F1}" srcOrd="6" destOrd="0" presId="urn:microsoft.com/office/officeart/2008/layout/VerticalCurvedList"/>
    <dgm:cxn modelId="{6512A882-8D3F-4DBC-81EC-F53AB7464E8D}" type="presParOf" srcId="{E754D86A-1B42-4A38-888D-8FF85E4C32F1}" destId="{1565D042-B5B3-4BA2-AEF3-1C99DB0C0F7F}" srcOrd="0" destOrd="0" presId="urn:microsoft.com/office/officeart/2008/layout/VerticalCurvedList"/>
    <dgm:cxn modelId="{2FB4B30B-BFD0-46DC-9172-ACB5C924AE45}" type="presParOf" srcId="{5CB8C036-D4ED-492F-918B-B701825EA367}" destId="{5617B058-F205-4F14-8491-C5CEF592827A}" srcOrd="7" destOrd="0" presId="urn:microsoft.com/office/officeart/2008/layout/VerticalCurvedList"/>
    <dgm:cxn modelId="{4C6F65D0-CEB1-4590-9BCD-7C2C3B3E706E}" type="presParOf" srcId="{5CB8C036-D4ED-492F-918B-B701825EA367}" destId="{9F58A7BC-AB1D-4CCA-8F72-02EF1F41F6AD}" srcOrd="8" destOrd="0" presId="urn:microsoft.com/office/officeart/2008/layout/VerticalCurvedList"/>
    <dgm:cxn modelId="{AC54D94E-ADBC-4B19-97ED-C95C044F19ED}" type="presParOf" srcId="{9F58A7BC-AB1D-4CCA-8F72-02EF1F41F6AD}" destId="{8D9B8B62-1757-4676-A751-2D6BB9B17013}" srcOrd="0" destOrd="0" presId="urn:microsoft.com/office/officeart/2008/layout/VerticalCurvedList"/>
    <dgm:cxn modelId="{0C4D470F-D4E2-47F4-8629-7C52030FB8EF}" type="presParOf" srcId="{5CB8C036-D4ED-492F-918B-B701825EA367}" destId="{2589CC55-CD2A-4855-AB5C-59DBD73463C2}" srcOrd="9" destOrd="0" presId="urn:microsoft.com/office/officeart/2008/layout/VerticalCurvedList"/>
    <dgm:cxn modelId="{F92A732D-6D1C-4794-B048-0902BDA1FBDA}" type="presParOf" srcId="{5CB8C036-D4ED-492F-918B-B701825EA367}" destId="{ECD68DA0-D684-4401-9305-B08101713664}" srcOrd="10" destOrd="0" presId="urn:microsoft.com/office/officeart/2008/layout/VerticalCurvedList"/>
    <dgm:cxn modelId="{2AE5EF06-4563-4AA5-8146-FFE7514A4D27}" type="presParOf" srcId="{ECD68DA0-D684-4401-9305-B08101713664}" destId="{9A293770-6B0B-43E1-AF84-67067F110556}" srcOrd="0" destOrd="0" presId="urn:microsoft.com/office/officeart/2008/layout/VerticalCurvedList"/>
    <dgm:cxn modelId="{5D5A5000-49C5-4C5E-9453-FF1D6FEC02B9}" type="presParOf" srcId="{5CB8C036-D4ED-492F-918B-B701825EA367}" destId="{2AD79075-A9A5-4C3F-A4ED-967493ECA732}" srcOrd="11" destOrd="0" presId="urn:microsoft.com/office/officeart/2008/layout/VerticalCurvedList"/>
    <dgm:cxn modelId="{F07AAE52-9DFB-4632-B16C-21D987057BEC}" type="presParOf" srcId="{5CB8C036-D4ED-492F-918B-B701825EA367}" destId="{1896D0A4-5E90-4007-8AE5-9A9AA3B4A763}" srcOrd="12" destOrd="0" presId="urn:microsoft.com/office/officeart/2008/layout/VerticalCurvedList"/>
    <dgm:cxn modelId="{7B094C1F-5B7C-4EF7-803A-5BB9958DE28A}" type="presParOf" srcId="{1896D0A4-5E90-4007-8AE5-9A9AA3B4A763}" destId="{43A300FA-9411-4AEA-93E3-66375D532FE1}" srcOrd="0" destOrd="0" presId="urn:microsoft.com/office/officeart/2008/layout/VerticalCurvedList"/>
    <dgm:cxn modelId="{649C7B67-E733-4BC8-B780-C422709520B5}" type="presParOf" srcId="{5CB8C036-D4ED-492F-918B-B701825EA367}" destId="{40975207-782C-462F-9129-C7AC2737C5D0}" srcOrd="13" destOrd="0" presId="urn:microsoft.com/office/officeart/2008/layout/VerticalCurvedList"/>
    <dgm:cxn modelId="{17BCF3E8-C046-4719-9C73-B8A5AA290CE7}" type="presParOf" srcId="{5CB8C036-D4ED-492F-918B-B701825EA367}" destId="{B7B44226-4940-4C8C-9C5A-51A6DA3482EF}" srcOrd="14" destOrd="0" presId="urn:microsoft.com/office/officeart/2008/layout/VerticalCurvedList"/>
    <dgm:cxn modelId="{5AEF2240-A6B9-4D40-A723-5B277F8C4A2D}" type="presParOf" srcId="{B7B44226-4940-4C8C-9C5A-51A6DA3482EF}" destId="{147BDC0B-23AF-4E48-AE57-E21793BE9AE1}"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graphics/data13.xml><?xml version="1.0" encoding="utf-8"?>
<dgm:dataModel xmlns:dgm="http://schemas.openxmlformats.org/drawingml/2006/diagram" xmlns:a="http://schemas.openxmlformats.org/drawingml/2006/main">
  <dgm:ptLst>
    <dgm:pt modelId="{EAFB1B3E-2762-4FC5-9C0F-3E7A12FE3688}"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GB"/>
        </a:p>
      </dgm:t>
    </dgm:pt>
    <dgm:pt modelId="{CA99ACA9-6EF0-4755-84FB-58511AC71500}">
      <dgm:prSet/>
      <dgm:spPr>
        <a:solidFill>
          <a:srgbClr val="002060"/>
        </a:solidFill>
        <a:ln>
          <a:solidFill>
            <a:srgbClr val="002060"/>
          </a:solidFill>
        </a:ln>
      </dgm:spPr>
      <dgm:t>
        <a:bodyPr/>
        <a:lstStyle/>
        <a:p>
          <a:pPr algn="just"/>
          <a:r>
            <a:rPr lang="en-GB" dirty="0"/>
            <a:t>( Linde et al., 2021 ; Roundy, Brockman et Bradshaw, 2017) ont mis en évidence le rôle essentiel que jouent les capacités dynamiques dans la survie, la croissance et la réussite des PME. Plus précisément, les technologies numériques contribuent à renforcer l'agilité des PME (</a:t>
          </a:r>
          <a:r>
            <a:rPr lang="en-GB" dirty="0" err="1"/>
            <a:t>Troise</a:t>
          </a:r>
          <a:r>
            <a:rPr lang="en-GB" dirty="0"/>
            <a:t>, </a:t>
          </a:r>
          <a:r>
            <a:rPr lang="en-GB" dirty="0" err="1"/>
            <a:t>Corvello</a:t>
          </a:r>
          <a:r>
            <a:rPr lang="en-GB" dirty="0"/>
            <a:t>, </a:t>
          </a:r>
          <a:r>
            <a:rPr lang="en-GB" dirty="0" err="1"/>
            <a:t>Ghobadian</a:t>
          </a:r>
          <a:r>
            <a:rPr lang="en-GB" dirty="0"/>
            <a:t>, &amp; </a:t>
          </a:r>
          <a:r>
            <a:rPr lang="en-GB" dirty="0" err="1"/>
            <a:t>O'Regan</a:t>
          </a:r>
          <a:r>
            <a:rPr lang="en-GB" dirty="0"/>
            <a:t>, 2022) et à améliorer l'engagement des clients en cas de crise (Jiang &amp; </a:t>
          </a:r>
          <a:r>
            <a:rPr lang="en-GB" dirty="0" err="1"/>
            <a:t>Stylos</a:t>
          </a:r>
          <a:r>
            <a:rPr lang="en-GB" dirty="0"/>
            <a:t>, 2021). </a:t>
          </a:r>
        </a:p>
      </dgm:t>
    </dgm:pt>
    <dgm:pt modelId="{E71B9271-19D6-4A22-A109-8CF89724B80A}" type="parTrans" cxnId="{C7E96402-0A2D-45F8-9513-20E9948ABEF9}">
      <dgm:prSet/>
      <dgm:spPr/>
      <dgm:t>
        <a:bodyPr/>
        <a:lstStyle/>
        <a:p>
          <a:endParaRPr lang="en-GB"/>
        </a:p>
      </dgm:t>
    </dgm:pt>
    <dgm:pt modelId="{37153DA3-A172-4DD5-B81C-B86A8E5E01FB}" type="sibTrans" cxnId="{C7E96402-0A2D-45F8-9513-20E9948ABEF9}">
      <dgm:prSet/>
      <dgm:spPr>
        <a:ln>
          <a:solidFill>
            <a:srgbClr val="002060"/>
          </a:solidFill>
        </a:ln>
      </dgm:spPr>
      <dgm:t>
        <a:bodyPr/>
        <a:lstStyle/>
        <a:p>
          <a:endParaRPr lang="en-GB"/>
        </a:p>
      </dgm:t>
    </dgm:pt>
    <dgm:pt modelId="{6A40EA24-0CFC-427A-BA45-CB7070397C38}">
      <dgm:prSet/>
      <dgm:spPr>
        <a:solidFill>
          <a:srgbClr val="002060"/>
        </a:solidFill>
        <a:ln>
          <a:solidFill>
            <a:srgbClr val="002060"/>
          </a:solidFill>
        </a:ln>
      </dgm:spPr>
      <dgm:t>
        <a:bodyPr/>
        <a:lstStyle/>
        <a:p>
          <a:r>
            <a:rPr lang="en-GB" dirty="0"/>
            <a:t>Selon Teece et al. (1997, p 1319), en tant que capacités "</a:t>
          </a:r>
          <a:r>
            <a:rPr lang="en-GB" i="1" dirty="0"/>
            <a:t>difficilement reproductibles</a:t>
          </a:r>
          <a:r>
            <a:rPr lang="en-GB" dirty="0"/>
            <a:t>", les capacités dynamiques confèrent à une organisation une aptitude : </a:t>
          </a:r>
          <a:r>
            <a:rPr lang="en-GB" i="1" dirty="0"/>
            <a:t>"... (1) de percevoir et de façonner les opportunités et les menaces, (2) de saisir les opportunités et (3) de maintenir la compétitivité en améliorant, combinant, protégeant et, si nécessaire, en reconfigurant les actifs intangibles et tangibles de l'entreprise commerciale</a:t>
          </a:r>
          <a:r>
            <a:rPr lang="en-GB" dirty="0"/>
            <a:t>". </a:t>
          </a:r>
        </a:p>
      </dgm:t>
    </dgm:pt>
    <dgm:pt modelId="{521C3FB1-8808-4713-8041-CE90BC7AD656}" type="parTrans" cxnId="{9901BB78-204F-4C36-BE90-7BA572F768FB}">
      <dgm:prSet/>
      <dgm:spPr/>
      <dgm:t>
        <a:bodyPr/>
        <a:lstStyle/>
        <a:p>
          <a:endParaRPr lang="en-GB"/>
        </a:p>
      </dgm:t>
    </dgm:pt>
    <dgm:pt modelId="{23912230-23F8-4756-A703-874D929374D5}" type="sibTrans" cxnId="{9901BB78-204F-4C36-BE90-7BA572F768FB}">
      <dgm:prSet/>
      <dgm:spPr/>
      <dgm:t>
        <a:bodyPr/>
        <a:lstStyle/>
        <a:p>
          <a:endParaRPr lang="en-GB"/>
        </a:p>
      </dgm:t>
    </dgm:pt>
    <dgm:pt modelId="{83A33FDE-8E4C-4433-820D-045F744D1E6D}">
      <dgm:prSet custT="1"/>
      <dgm:spPr>
        <a:solidFill>
          <a:srgbClr val="002060"/>
        </a:solidFill>
        <a:ln>
          <a:solidFill>
            <a:srgbClr val="002060"/>
          </a:solidFill>
        </a:ln>
      </dgm:spPr>
      <dgm:t>
        <a:bodyPr/>
        <a:lstStyle/>
        <a:p>
          <a:pPr algn="just"/>
          <a:r>
            <a:rPr lang="en-GB" sz="900" dirty="0"/>
            <a:t>Nambisan (2017) note que les nouvelles technologies numériques ont un impact sur les PME, en transformant non seulement la nature de l'incertitude associée aux processus et aux résultats entrepreneuriaux, mais aussi les moyens dont dispose l'entreprise pour faire face à cette incertitude. De nouvelles recherches commencent à examiner l'impact des capacités dynamiques sur la survie et la croissance des entreprises en période de crise (</a:t>
          </a:r>
          <a:r>
            <a:rPr lang="en-GB" sz="900" dirty="0" err="1"/>
            <a:t>Iborra</a:t>
          </a:r>
          <a:r>
            <a:rPr lang="en-GB" sz="900" dirty="0"/>
            <a:t>, </a:t>
          </a:r>
          <a:r>
            <a:rPr lang="en-GB" sz="900" dirty="0" err="1"/>
            <a:t>Safon </a:t>
          </a:r>
          <a:r>
            <a:rPr lang="en-GB" sz="900" dirty="0"/>
            <a:t>et </a:t>
          </a:r>
          <a:r>
            <a:rPr lang="en-GB" sz="900" dirty="0" err="1"/>
            <a:t>Dolz</a:t>
          </a:r>
          <a:r>
            <a:rPr lang="en-GB" sz="900" dirty="0"/>
            <a:t>, 2020 ; Orth et </a:t>
          </a:r>
          <a:r>
            <a:rPr lang="en-GB" sz="900" dirty="0" err="1"/>
            <a:t>Schuldis</a:t>
          </a:r>
          <a:r>
            <a:rPr lang="en-GB" sz="900" dirty="0"/>
            <a:t>, 2021 ; Rai, Rai et Singh, 2021 ; </a:t>
          </a:r>
          <a:r>
            <a:rPr lang="en-GB" sz="900" dirty="0" err="1"/>
            <a:t>Weaven </a:t>
          </a:r>
          <a:r>
            <a:rPr lang="en-GB" sz="900" dirty="0"/>
            <a:t>et al. 2021 ; Khurana et al</a:t>
          </a:r>
          <a:r>
            <a:rPr lang="en-GB" sz="900" i="1" dirty="0"/>
            <a:t>. </a:t>
          </a:r>
          <a:r>
            <a:rPr lang="en-GB" sz="900" dirty="0"/>
            <a:t>2022).</a:t>
          </a:r>
          <a:endParaRPr lang="fr-FR" sz="900" dirty="0"/>
        </a:p>
        <a:p>
          <a:pPr algn="l"/>
          <a:endParaRPr lang="en-GB" sz="700" dirty="0"/>
        </a:p>
      </dgm:t>
    </dgm:pt>
    <dgm:pt modelId="{726672A3-3ECC-4FF1-8158-924B7AA44220}" type="parTrans" cxnId="{33369D7D-75A4-4855-8179-58E20A390844}">
      <dgm:prSet/>
      <dgm:spPr/>
      <dgm:t>
        <a:bodyPr/>
        <a:lstStyle/>
        <a:p>
          <a:endParaRPr lang="en-GB"/>
        </a:p>
      </dgm:t>
    </dgm:pt>
    <dgm:pt modelId="{0048CC70-38D9-4F78-87E5-4FE00CF2DCF3}" type="sibTrans" cxnId="{33369D7D-75A4-4855-8179-58E20A390844}">
      <dgm:prSet/>
      <dgm:spPr/>
      <dgm:t>
        <a:bodyPr/>
        <a:lstStyle/>
        <a:p>
          <a:endParaRPr lang="en-GB"/>
        </a:p>
      </dgm:t>
    </dgm:pt>
    <dgm:pt modelId="{F85F1820-623F-4B1C-8B74-29B32283356C}">
      <dgm:prSet custT="1"/>
      <dgm:spPr>
        <a:solidFill>
          <a:srgbClr val="002060"/>
        </a:solidFill>
        <a:ln>
          <a:solidFill>
            <a:srgbClr val="002060"/>
          </a:solidFill>
        </a:ln>
      </dgm:spPr>
      <dgm:t>
        <a:bodyPr/>
        <a:lstStyle/>
        <a:p>
          <a:pPr algn="just"/>
          <a:r>
            <a:rPr lang="en-GB" sz="900" dirty="0" err="1"/>
            <a:t>Weaven </a:t>
          </a:r>
          <a:r>
            <a:rPr lang="en-GB" sz="900" dirty="0"/>
            <a:t>et al. (2021) ont constaté que les trois capacités dynamiques que sont la détection, la saisie et la transformation/reconfiguration contribuent à renforcer la résilience de l'entreprise et sa capacité à faire face à une crise, ce qui donne à penser que les efforts visant à développer la capacité de résilience pendant une crise peuvent même aller au-delà des frontières de la PME, voire jusqu'au niveau de l'écosystème. </a:t>
          </a:r>
        </a:p>
      </dgm:t>
    </dgm:pt>
    <dgm:pt modelId="{606A62B9-D68A-4DBD-9A3B-EEA2F3712C04}" type="parTrans" cxnId="{AFE62B74-8138-4A2D-8851-965A731686AB}">
      <dgm:prSet/>
      <dgm:spPr/>
      <dgm:t>
        <a:bodyPr/>
        <a:lstStyle/>
        <a:p>
          <a:endParaRPr lang="en-GB"/>
        </a:p>
      </dgm:t>
    </dgm:pt>
    <dgm:pt modelId="{AB8C999E-B0A6-4882-99F7-A33E63EC5820}" type="sibTrans" cxnId="{AFE62B74-8138-4A2D-8851-965A731686AB}">
      <dgm:prSet/>
      <dgm:spPr/>
      <dgm:t>
        <a:bodyPr/>
        <a:lstStyle/>
        <a:p>
          <a:endParaRPr lang="en-GB"/>
        </a:p>
      </dgm:t>
    </dgm:pt>
    <dgm:pt modelId="{09CC3908-90C2-4F11-903D-AE6487EE75E6}">
      <dgm:prSet custT="1"/>
      <dgm:spPr>
        <a:solidFill>
          <a:srgbClr val="002060"/>
        </a:solidFill>
        <a:ln>
          <a:solidFill>
            <a:srgbClr val="002060"/>
          </a:solidFill>
        </a:ln>
      </dgm:spPr>
      <dgm:t>
        <a:bodyPr/>
        <a:lstStyle/>
        <a:p>
          <a:pPr algn="just"/>
          <a:r>
            <a:rPr lang="en-GB" sz="800" dirty="0"/>
            <a:t>(Ali, Arslan, </a:t>
          </a:r>
          <a:r>
            <a:rPr lang="en-GB" sz="800" dirty="0" err="1"/>
            <a:t>Chowd</a:t>
          </a:r>
          <a:r>
            <a:rPr lang="en-GB" sz="800" dirty="0"/>
            <a:t> </a:t>
          </a:r>
          <a:r>
            <a:rPr lang="en-GB" sz="800" dirty="0" err="1"/>
            <a:t>hury</a:t>
          </a:r>
          <a:r>
            <a:rPr lang="en-GB" sz="800" dirty="0"/>
            <a:t>, Khan, &amp; </a:t>
          </a:r>
          <a:r>
            <a:rPr lang="en-GB" sz="800" dirty="0" err="1"/>
            <a:t>Tarba</a:t>
          </a:r>
          <a:r>
            <a:rPr lang="en-GB" sz="800" dirty="0"/>
            <a:t>, 2022 ; </a:t>
          </a:r>
          <a:r>
            <a:rPr lang="en-GB" sz="800" dirty="0" err="1"/>
            <a:t>Audretsch</a:t>
          </a:r>
          <a:r>
            <a:rPr lang="en-GB" sz="800" dirty="0"/>
            <a:t> &amp; </a:t>
          </a:r>
          <a:r>
            <a:rPr lang="en-GB" sz="800" dirty="0" err="1"/>
            <a:t>Belitski</a:t>
          </a:r>
          <a:r>
            <a:rPr lang="en-GB" sz="800" dirty="0"/>
            <a:t>, 2021 ; Herbane,2019 ; Laine &amp; Galkina, 2017 ; Marino, </a:t>
          </a:r>
          <a:r>
            <a:rPr lang="en-GB" sz="800" dirty="0" err="1"/>
            <a:t>Lohrke</a:t>
          </a:r>
          <a:r>
            <a:rPr lang="en-GB" sz="800" dirty="0"/>
            <a:t>, Hill, Weaver, &amp; </a:t>
          </a:r>
          <a:r>
            <a:rPr lang="en-GB" sz="800" dirty="0" err="1"/>
            <a:t>Tambunan</a:t>
          </a:r>
          <a:r>
            <a:rPr lang="en-GB" sz="800" dirty="0"/>
            <a:t>, 2008 ; Morgan, </a:t>
          </a:r>
          <a:r>
            <a:rPr lang="en-GB" sz="800" dirty="0" err="1"/>
            <a:t>Anokhin</a:t>
          </a:r>
          <a:r>
            <a:rPr lang="en-GB" sz="800" dirty="0"/>
            <a:t>, </a:t>
          </a:r>
          <a:r>
            <a:rPr lang="en-GB" sz="800" dirty="0" err="1"/>
            <a:t>Ofstein</a:t>
          </a:r>
          <a:r>
            <a:rPr lang="en-GB" sz="800" dirty="0"/>
            <a:t>, &amp; </a:t>
          </a:r>
          <a:r>
            <a:rPr lang="en-GB" sz="800" dirty="0" err="1"/>
            <a:t>Friske</a:t>
          </a:r>
          <a:r>
            <a:rPr lang="en-GB" sz="800" dirty="0"/>
            <a:t>, 2020 ; Ogawa &amp; Tanaka, 2013) et au-delà (</a:t>
          </a:r>
          <a:r>
            <a:rPr lang="en-GB" sz="800" dirty="0" err="1"/>
            <a:t>Barasa</a:t>
          </a:r>
          <a:r>
            <a:rPr lang="en-GB" sz="800" dirty="0"/>
            <a:t>, </a:t>
          </a:r>
          <a:r>
            <a:rPr lang="en-GB" sz="800" dirty="0" err="1"/>
            <a:t>Mbau</a:t>
          </a:r>
          <a:r>
            <a:rPr lang="en-GB" sz="800" dirty="0"/>
            <a:t>, &amp; Gilson, 2018 ; </a:t>
          </a:r>
          <a:r>
            <a:rPr lang="en-GB" sz="800" dirty="0" err="1"/>
            <a:t>Brockner</a:t>
          </a:r>
          <a:r>
            <a:rPr lang="en-GB" sz="800" dirty="0"/>
            <a:t> &amp; James, 2008 ; Somers, 2009 ;).</a:t>
          </a:r>
        </a:p>
        <a:p>
          <a:pPr algn="just"/>
          <a:r>
            <a:rPr lang="en-GB" sz="800" dirty="0"/>
            <a:t>Williams et al., 2017). Williams et al. (2017, p 742) définissent la résilience comme "...le processus par lequel un acteur (c'est-à-dire un individu, une organisation ou une communauté) construit et utilise ses dotations en capacités pour interagir avec l'environnement d'une manière qui ajuste positivement et maintient le fonctionnement avant, pendant et après l'adversité".</a:t>
          </a:r>
        </a:p>
      </dgm:t>
    </dgm:pt>
    <dgm:pt modelId="{BA9B1703-ACA9-4E91-BD09-6134F0521D29}" type="parTrans" cxnId="{6C3C9BE9-B4C1-490F-9D4C-120385AED0E2}">
      <dgm:prSet/>
      <dgm:spPr/>
      <dgm:t>
        <a:bodyPr/>
        <a:lstStyle/>
        <a:p>
          <a:endParaRPr lang="en-GB"/>
        </a:p>
      </dgm:t>
    </dgm:pt>
    <dgm:pt modelId="{DC97BC4A-4DEB-459F-8F48-58FE5DCC2F34}" type="sibTrans" cxnId="{6C3C9BE9-B4C1-490F-9D4C-120385AED0E2}">
      <dgm:prSet/>
      <dgm:spPr/>
      <dgm:t>
        <a:bodyPr/>
        <a:lstStyle/>
        <a:p>
          <a:endParaRPr lang="en-GB"/>
        </a:p>
      </dgm:t>
    </dgm:pt>
    <dgm:pt modelId="{C147B446-3F0D-4B54-856D-F28C10D1EB2B}">
      <dgm:prSet/>
      <dgm:spPr>
        <a:solidFill>
          <a:srgbClr val="002060"/>
        </a:solidFill>
        <a:ln>
          <a:solidFill>
            <a:srgbClr val="002060"/>
          </a:solidFill>
        </a:ln>
      </dgm:spPr>
      <dgm:t>
        <a:bodyPr/>
        <a:lstStyle/>
        <a:p>
          <a:pPr algn="just"/>
          <a:r>
            <a:rPr lang="en-GB" dirty="0" err="1"/>
            <a:t>Khurana</a:t>
          </a:r>
          <a:r>
            <a:rPr lang="en-GB" dirty="0"/>
            <a:t> et al. (2022) ont étudié la manière dont les petites et moyennes entreprises (PME) renforcent leur capacité de résilience pendant une crise, en adoptant les technologies numériques. Ils constatent qu'en développant leur résilience, les PME changent d'orientation : elles passent d'une concentration sur le cœur à un déplacement vers la périphérie de leurs limites organisationnelles, ce qui met en évidence un jeu changeant des trois capacités dynamiques de premier ordre que sont la détection, la saisie et la transformation. En donnant aux PME l'occasion de se transformer en adoptant les technologies numériques, la crise conduit à l'émergence d'une capacité de résilience en tant que capacité dynamique de second ordre.</a:t>
          </a:r>
        </a:p>
      </dgm:t>
    </dgm:pt>
    <dgm:pt modelId="{E4382E90-E724-4E21-BE4A-E82AA1D6670B}" type="parTrans" cxnId="{E8AA9F12-DADB-47F1-93CF-85C17877B14B}">
      <dgm:prSet/>
      <dgm:spPr/>
      <dgm:t>
        <a:bodyPr/>
        <a:lstStyle/>
        <a:p>
          <a:endParaRPr lang="en-GB"/>
        </a:p>
      </dgm:t>
    </dgm:pt>
    <dgm:pt modelId="{C797060C-CDB0-4965-BC20-53FA6EC3D106}" type="sibTrans" cxnId="{E8AA9F12-DADB-47F1-93CF-85C17877B14B}">
      <dgm:prSet/>
      <dgm:spPr/>
      <dgm:t>
        <a:bodyPr/>
        <a:lstStyle/>
        <a:p>
          <a:endParaRPr lang="en-GB"/>
        </a:p>
      </dgm:t>
    </dgm:pt>
    <dgm:pt modelId="{320F7D98-7017-4797-9EF0-116AE422F265}">
      <dgm:prSet/>
      <dgm:spPr/>
      <dgm:t>
        <a:bodyPr/>
        <a:lstStyle/>
        <a:p>
          <a:endParaRPr lang="fr-FR"/>
        </a:p>
      </dgm:t>
    </dgm:pt>
    <dgm:pt modelId="{FF81F533-E5A7-4EAF-8B5E-DD0F9FDC1483}" type="parTrans" cxnId="{25138CDB-AF35-4B9E-BBE6-7142E61D3C3E}">
      <dgm:prSet/>
      <dgm:spPr/>
      <dgm:t>
        <a:bodyPr/>
        <a:lstStyle/>
        <a:p>
          <a:endParaRPr lang="en-GB"/>
        </a:p>
      </dgm:t>
    </dgm:pt>
    <dgm:pt modelId="{5041FB4F-AA77-4AFB-8A69-57D6D7F47CEE}" type="sibTrans" cxnId="{25138CDB-AF35-4B9E-BBE6-7142E61D3C3E}">
      <dgm:prSet/>
      <dgm:spPr/>
      <dgm:t>
        <a:bodyPr/>
        <a:lstStyle/>
        <a:p>
          <a:endParaRPr lang="en-GB"/>
        </a:p>
      </dgm:t>
    </dgm:pt>
    <dgm:pt modelId="{60D91090-2CE6-4E04-A02D-515BE2DCDA48}">
      <dgm:prSet custT="1"/>
      <dgm:spPr>
        <a:solidFill>
          <a:srgbClr val="002060"/>
        </a:solidFill>
        <a:ln>
          <a:solidFill>
            <a:srgbClr val="002060"/>
          </a:solidFill>
        </a:ln>
      </dgm:spPr>
      <dgm:t>
        <a:bodyPr/>
        <a:lstStyle/>
        <a:p>
          <a:pPr algn="just"/>
          <a:endParaRPr lang="en-GB" sz="800" dirty="0"/>
        </a:p>
        <a:p>
          <a:pPr algn="just"/>
          <a:r>
            <a:rPr lang="en-GB" sz="800" dirty="0"/>
            <a:t>Selon </a:t>
          </a:r>
          <a:r>
            <a:rPr lang="fr-FR" sz="800" dirty="0" err="1"/>
            <a:t>Zeya </a:t>
          </a:r>
          <a:r>
            <a:rPr lang="fr-FR" sz="800" dirty="0"/>
            <a:t>He (2021), </a:t>
          </a:r>
          <a:r>
            <a:rPr lang="en-GB" sz="800" dirty="0"/>
            <a:t>en donnant aux PME l'occasion de se transformer en adoptant les technologies numériques, la crise conduit à l'émergence d'une capacité de résilience en tant que capacité dynamique de second ordre. L'investissement technologique stratégique aide les organisations à développer un contrôle systématique, à soutenir les opérations en cas de crise, mais peut ne pas contribuer directement aux capacités des employés à comprendre avec précision les bouleversements externes, à rechercher activement les ressources disponibles et à développer rapidement des solutions adaptatives. L'intensité de la gestion de la transformation dote une organisation d'une vision, d'une gouvernance et d'une culture transformatrices, et ce leadership transformateur intégré permet à l'organisation d'accueillir des employés talentueux et innovateurs et d'aider les employés à développer leurs capacités lorsqu'ils sont confrontés à des crises. Les dimensions de la RO ont des influences différentes sur l'organisation et les employés.</a:t>
          </a:r>
          <a:endParaRPr lang="fr-FR" sz="800" dirty="0"/>
        </a:p>
        <a:p>
          <a:pPr algn="l"/>
          <a:endParaRPr lang="en-GB" sz="1000" dirty="0"/>
        </a:p>
      </dgm:t>
    </dgm:pt>
    <dgm:pt modelId="{22B89D4F-0469-4CD4-BA51-EE1FB40FA913}" type="sibTrans" cxnId="{2C91F1E3-EBF8-44A9-A77A-7B48924E6A2B}">
      <dgm:prSet/>
      <dgm:spPr/>
      <dgm:t>
        <a:bodyPr/>
        <a:lstStyle/>
        <a:p>
          <a:endParaRPr lang="en-GB"/>
        </a:p>
      </dgm:t>
    </dgm:pt>
    <dgm:pt modelId="{B9A44F3E-ABF5-4192-8838-4A89D148CCFB}" type="parTrans" cxnId="{2C91F1E3-EBF8-44A9-A77A-7B48924E6A2B}">
      <dgm:prSet/>
      <dgm:spPr/>
      <dgm:t>
        <a:bodyPr/>
        <a:lstStyle/>
        <a:p>
          <a:endParaRPr lang="en-GB"/>
        </a:p>
      </dgm:t>
    </dgm:pt>
    <dgm:pt modelId="{E86E9488-0645-4903-B97A-AB89DD233697}" type="pres">
      <dgm:prSet presAssocID="{EAFB1B3E-2762-4FC5-9C0F-3E7A12FE3688}" presName="Name0" presStyleCnt="0">
        <dgm:presLayoutVars>
          <dgm:chMax val="7"/>
          <dgm:chPref val="7"/>
          <dgm:dir/>
        </dgm:presLayoutVars>
      </dgm:prSet>
      <dgm:spPr/>
    </dgm:pt>
    <dgm:pt modelId="{5CB8C036-D4ED-492F-918B-B701825EA367}" type="pres">
      <dgm:prSet presAssocID="{EAFB1B3E-2762-4FC5-9C0F-3E7A12FE3688}" presName="Name1" presStyleCnt="0"/>
      <dgm:spPr/>
    </dgm:pt>
    <dgm:pt modelId="{EC4FE81A-FFFC-4C21-A6DD-E61A586D338C}" type="pres">
      <dgm:prSet presAssocID="{EAFB1B3E-2762-4FC5-9C0F-3E7A12FE3688}" presName="cycle" presStyleCnt="0"/>
      <dgm:spPr/>
    </dgm:pt>
    <dgm:pt modelId="{E43E2FD0-9BBF-4F5C-A152-C5F725B9C2A8}" type="pres">
      <dgm:prSet presAssocID="{EAFB1B3E-2762-4FC5-9C0F-3E7A12FE3688}" presName="srcNode" presStyleLbl="node1" presStyleIdx="0" presStyleCnt="7"/>
      <dgm:spPr/>
    </dgm:pt>
    <dgm:pt modelId="{823D18AD-5E0C-4505-9FA6-60BB3CCC76AF}" type="pres">
      <dgm:prSet presAssocID="{EAFB1B3E-2762-4FC5-9C0F-3E7A12FE3688}" presName="conn" presStyleLbl="parChTrans1D2" presStyleIdx="0" presStyleCnt="1"/>
      <dgm:spPr/>
    </dgm:pt>
    <dgm:pt modelId="{8145E99C-8890-4BFC-8B5E-6B8B30698431}" type="pres">
      <dgm:prSet presAssocID="{EAFB1B3E-2762-4FC5-9C0F-3E7A12FE3688}" presName="extraNode" presStyleLbl="node1" presStyleIdx="0" presStyleCnt="7"/>
      <dgm:spPr/>
    </dgm:pt>
    <dgm:pt modelId="{F073D81D-A152-4BD6-B071-B479207B6966}" type="pres">
      <dgm:prSet presAssocID="{EAFB1B3E-2762-4FC5-9C0F-3E7A12FE3688}" presName="dstNode" presStyleLbl="node1" presStyleIdx="0" presStyleCnt="7"/>
      <dgm:spPr/>
    </dgm:pt>
    <dgm:pt modelId="{358DA7FA-112C-487A-9E63-5D0A5FCE8BBA}" type="pres">
      <dgm:prSet presAssocID="{CA99ACA9-6EF0-4755-84FB-58511AC71500}" presName="text_1" presStyleLbl="node1" presStyleIdx="0" presStyleCnt="7" custLinFactNeighborY="-20700">
        <dgm:presLayoutVars>
          <dgm:bulletEnabled val="1"/>
        </dgm:presLayoutVars>
      </dgm:prSet>
      <dgm:spPr/>
    </dgm:pt>
    <dgm:pt modelId="{5CF03DEF-68DC-4069-9CE8-C2EA8C81993B}" type="pres">
      <dgm:prSet presAssocID="{CA99ACA9-6EF0-4755-84FB-58511AC71500}" presName="accent_1" presStyleCnt="0"/>
      <dgm:spPr/>
    </dgm:pt>
    <dgm:pt modelId="{4B0F2695-E070-4D2D-8BEA-CE29753A04DA}" type="pres">
      <dgm:prSet presAssocID="{CA99ACA9-6EF0-4755-84FB-58511AC71500}" presName="accentRepeatNode" presStyleLbl="solidFgAcc1" presStyleIdx="0" presStyleCnt="7" custScaleX="86980" custScaleY="82555" custLinFactNeighborX="-17838" custLinFactNeighborY="-17837"/>
      <dgm:spPr>
        <a:ln>
          <a:solidFill>
            <a:srgbClr val="002060"/>
          </a:solidFill>
        </a:ln>
      </dgm:spPr>
    </dgm:pt>
    <dgm:pt modelId="{EEDF2347-CCD2-4BCE-A6F8-889564EE61CA}" type="pres">
      <dgm:prSet presAssocID="{6A40EA24-0CFC-427A-BA45-CB7070397C38}" presName="text_2" presStyleLbl="node1" presStyleIdx="1" presStyleCnt="7" custLinFactNeighborY="-46824">
        <dgm:presLayoutVars>
          <dgm:bulletEnabled val="1"/>
        </dgm:presLayoutVars>
      </dgm:prSet>
      <dgm:spPr/>
    </dgm:pt>
    <dgm:pt modelId="{B4587511-2F46-40C2-89D3-EA5A9E228F72}" type="pres">
      <dgm:prSet presAssocID="{6A40EA24-0CFC-427A-BA45-CB7070397C38}" presName="accent_2" presStyleCnt="0"/>
      <dgm:spPr/>
    </dgm:pt>
    <dgm:pt modelId="{E76A9ABE-91A3-4FE3-B51C-60FC3FB07213}" type="pres">
      <dgm:prSet presAssocID="{6A40EA24-0CFC-427A-BA45-CB7070397C38}" presName="accentRepeatNode" presStyleLbl="solidFgAcc1" presStyleIdx="1" presStyleCnt="7" custScaleX="106191" custScaleY="109977" custLinFactNeighborX="-28540" custLinFactNeighborY="-27372"/>
      <dgm:spPr>
        <a:ln>
          <a:solidFill>
            <a:srgbClr val="002060"/>
          </a:solidFill>
        </a:ln>
      </dgm:spPr>
    </dgm:pt>
    <dgm:pt modelId="{9413D532-4BAF-45C8-95C9-74EC13AEF8D2}" type="pres">
      <dgm:prSet presAssocID="{83A33FDE-8E4C-4433-820D-045F744D1E6D}" presName="text_3" presStyleLbl="node1" presStyleIdx="2" presStyleCnt="7" custScaleY="140188" custLinFactNeighborY="-26756">
        <dgm:presLayoutVars>
          <dgm:bulletEnabled val="1"/>
        </dgm:presLayoutVars>
      </dgm:prSet>
      <dgm:spPr/>
    </dgm:pt>
    <dgm:pt modelId="{E754D86A-1B42-4A38-888D-8FF85E4C32F1}" type="pres">
      <dgm:prSet presAssocID="{83A33FDE-8E4C-4433-820D-045F744D1E6D}" presName="accent_3" presStyleCnt="0"/>
      <dgm:spPr/>
    </dgm:pt>
    <dgm:pt modelId="{1565D042-B5B3-4BA2-AEF3-1C99DB0C0F7F}" type="pres">
      <dgm:prSet presAssocID="{83A33FDE-8E4C-4433-820D-045F744D1E6D}" presName="accentRepeatNode" presStyleLbl="solidFgAcc1" presStyleIdx="2" presStyleCnt="7" custLinFactNeighborX="-24972" custLinFactNeighborY="-23189"/>
      <dgm:spPr>
        <a:ln>
          <a:solidFill>
            <a:srgbClr val="002060"/>
          </a:solidFill>
        </a:ln>
      </dgm:spPr>
    </dgm:pt>
    <dgm:pt modelId="{5617B058-F205-4F14-8491-C5CEF592827A}" type="pres">
      <dgm:prSet presAssocID="{F85F1820-623F-4B1C-8B74-29B32283356C}" presName="text_4" presStyleLbl="node1" presStyleIdx="3" presStyleCnt="7" custScaleY="81385" custLinFactNeighborY="-31216">
        <dgm:presLayoutVars>
          <dgm:bulletEnabled val="1"/>
        </dgm:presLayoutVars>
      </dgm:prSet>
      <dgm:spPr/>
    </dgm:pt>
    <dgm:pt modelId="{9F58A7BC-AB1D-4CCA-8F72-02EF1F41F6AD}" type="pres">
      <dgm:prSet presAssocID="{F85F1820-623F-4B1C-8B74-29B32283356C}" presName="accent_4" presStyleCnt="0"/>
      <dgm:spPr/>
    </dgm:pt>
    <dgm:pt modelId="{8D9B8B62-1757-4676-A751-2D6BB9B17013}" type="pres">
      <dgm:prSet presAssocID="{F85F1820-623F-4B1C-8B74-29B32283356C}" presName="accentRepeatNode" presStyleLbl="solidFgAcc1" presStyleIdx="3" presStyleCnt="7" custLinFactNeighborX="-37459" custLinFactNeighborY="-15217"/>
      <dgm:spPr>
        <a:ln>
          <a:solidFill>
            <a:srgbClr val="002060"/>
          </a:solidFill>
        </a:ln>
      </dgm:spPr>
    </dgm:pt>
    <dgm:pt modelId="{2589CC55-CD2A-4855-AB5C-59DBD73463C2}" type="pres">
      <dgm:prSet presAssocID="{09CC3908-90C2-4F11-903D-AE6487EE75E6}" presName="text_5" presStyleLbl="node1" presStyleIdx="4" presStyleCnt="7" custScaleY="137958" custLinFactNeighborY="-20067">
        <dgm:presLayoutVars>
          <dgm:bulletEnabled val="1"/>
        </dgm:presLayoutVars>
      </dgm:prSet>
      <dgm:spPr/>
    </dgm:pt>
    <dgm:pt modelId="{ECD68DA0-D684-4401-9305-B08101713664}" type="pres">
      <dgm:prSet presAssocID="{09CC3908-90C2-4F11-903D-AE6487EE75E6}" presName="accent_5" presStyleCnt="0"/>
      <dgm:spPr/>
    </dgm:pt>
    <dgm:pt modelId="{9A293770-6B0B-43E1-AF84-67067F110556}" type="pres">
      <dgm:prSet presAssocID="{09CC3908-90C2-4F11-903D-AE6487EE75E6}" presName="accentRepeatNode" presStyleLbl="solidFgAcc1" presStyleIdx="4" presStyleCnt="7" custLinFactNeighborX="-19621" custLinFactNeighborY="-21405"/>
      <dgm:spPr>
        <a:ln>
          <a:solidFill>
            <a:srgbClr val="002060"/>
          </a:solidFill>
        </a:ln>
      </dgm:spPr>
    </dgm:pt>
    <dgm:pt modelId="{2AD79075-A9A5-4C3F-A4ED-967493ECA732}" type="pres">
      <dgm:prSet presAssocID="{60D91090-2CE6-4E04-A02D-515BE2DCDA48}" presName="text_6" presStyleLbl="node1" presStyleIdx="5" presStyleCnt="7" custScaleY="130783" custLinFactNeighborX="1137" custLinFactNeighborY="-11148">
        <dgm:presLayoutVars>
          <dgm:bulletEnabled val="1"/>
        </dgm:presLayoutVars>
      </dgm:prSet>
      <dgm:spPr/>
    </dgm:pt>
    <dgm:pt modelId="{1896D0A4-5E90-4007-8AE5-9A9AA3B4A763}" type="pres">
      <dgm:prSet presAssocID="{60D91090-2CE6-4E04-A02D-515BE2DCDA48}" presName="accent_6" presStyleCnt="0"/>
      <dgm:spPr/>
    </dgm:pt>
    <dgm:pt modelId="{43A300FA-9411-4AEA-93E3-66375D532FE1}" type="pres">
      <dgm:prSet presAssocID="{60D91090-2CE6-4E04-A02D-515BE2DCDA48}" presName="accentRepeatNode" presStyleLbl="solidFgAcc1" presStyleIdx="5" presStyleCnt="7" custScaleX="114994" custScaleY="102289" custLinFactNeighborX="-10703" custLinFactNeighborY="-17837"/>
      <dgm:spPr>
        <a:ln>
          <a:solidFill>
            <a:srgbClr val="002060"/>
          </a:solidFill>
        </a:ln>
      </dgm:spPr>
    </dgm:pt>
    <dgm:pt modelId="{40975207-782C-462F-9129-C7AC2737C5D0}" type="pres">
      <dgm:prSet presAssocID="{C147B446-3F0D-4B54-856D-F28C10D1EB2B}" presName="text_7" presStyleLbl="node1" presStyleIdx="6" presStyleCnt="7" custScaleY="132179">
        <dgm:presLayoutVars>
          <dgm:bulletEnabled val="1"/>
        </dgm:presLayoutVars>
      </dgm:prSet>
      <dgm:spPr/>
    </dgm:pt>
    <dgm:pt modelId="{B7B44226-4940-4C8C-9C5A-51A6DA3482EF}" type="pres">
      <dgm:prSet presAssocID="{C147B446-3F0D-4B54-856D-F28C10D1EB2B}" presName="accent_7" presStyleCnt="0"/>
      <dgm:spPr/>
    </dgm:pt>
    <dgm:pt modelId="{147BDC0B-23AF-4E48-AE57-E21793BE9AE1}" type="pres">
      <dgm:prSet presAssocID="{C147B446-3F0D-4B54-856D-F28C10D1EB2B}" presName="accentRepeatNode" presStyleLbl="solidFgAcc1" presStyleIdx="6" presStyleCnt="7"/>
      <dgm:spPr>
        <a:ln>
          <a:solidFill>
            <a:srgbClr val="002060"/>
          </a:solidFill>
        </a:ln>
      </dgm:spPr>
    </dgm:pt>
  </dgm:ptLst>
  <dgm:cxnLst>
    <dgm:cxn modelId="{C7E96402-0A2D-45F8-9513-20E9948ABEF9}" srcId="{EAFB1B3E-2762-4FC5-9C0F-3E7A12FE3688}" destId="{CA99ACA9-6EF0-4755-84FB-58511AC71500}" srcOrd="0" destOrd="0" parTransId="{E71B9271-19D6-4A22-A109-8CF89724B80A}" sibTransId="{37153DA3-A172-4DD5-B81C-B86A8E5E01FB}"/>
    <dgm:cxn modelId="{06E78612-3A9F-4811-82AD-9300D909B0FF}" type="presOf" srcId="{CA99ACA9-6EF0-4755-84FB-58511AC71500}" destId="{358DA7FA-112C-487A-9E63-5D0A5FCE8BBA}" srcOrd="0" destOrd="0" presId="urn:microsoft.com/office/officeart/2008/layout/VerticalCurvedList"/>
    <dgm:cxn modelId="{E8AA9F12-DADB-47F1-93CF-85C17877B14B}" srcId="{EAFB1B3E-2762-4FC5-9C0F-3E7A12FE3688}" destId="{C147B446-3F0D-4B54-856D-F28C10D1EB2B}" srcOrd="6" destOrd="0" parTransId="{E4382E90-E724-4E21-BE4A-E82AA1D6670B}" sibTransId="{C797060C-CDB0-4965-BC20-53FA6EC3D106}"/>
    <dgm:cxn modelId="{582F805C-2E5E-42F9-A111-97ABEF518D9C}" type="presOf" srcId="{C147B446-3F0D-4B54-856D-F28C10D1EB2B}" destId="{40975207-782C-462F-9129-C7AC2737C5D0}" srcOrd="0" destOrd="0" presId="urn:microsoft.com/office/officeart/2008/layout/VerticalCurvedList"/>
    <dgm:cxn modelId="{665DF968-74BF-4810-9ABE-986001FDCBA4}" type="presOf" srcId="{6A40EA24-0CFC-427A-BA45-CB7070397C38}" destId="{EEDF2347-CCD2-4BCE-A6F8-889564EE61CA}" srcOrd="0" destOrd="0" presId="urn:microsoft.com/office/officeart/2008/layout/VerticalCurvedList"/>
    <dgm:cxn modelId="{A56BC849-4224-4CBF-A475-EF6CFA6CCFFB}" type="presOf" srcId="{F85F1820-623F-4B1C-8B74-29B32283356C}" destId="{5617B058-F205-4F14-8491-C5CEF592827A}" srcOrd="0" destOrd="0" presId="urn:microsoft.com/office/officeart/2008/layout/VerticalCurvedList"/>
    <dgm:cxn modelId="{53CB9753-BB2E-4A93-A873-1721A5AA5C4C}" type="presOf" srcId="{09CC3908-90C2-4F11-903D-AE6487EE75E6}" destId="{2589CC55-CD2A-4855-AB5C-59DBD73463C2}" srcOrd="0" destOrd="0" presId="urn:microsoft.com/office/officeart/2008/layout/VerticalCurvedList"/>
    <dgm:cxn modelId="{AFE62B74-8138-4A2D-8851-965A731686AB}" srcId="{EAFB1B3E-2762-4FC5-9C0F-3E7A12FE3688}" destId="{F85F1820-623F-4B1C-8B74-29B32283356C}" srcOrd="3" destOrd="0" parTransId="{606A62B9-D68A-4DBD-9A3B-EEA2F3712C04}" sibTransId="{AB8C999E-B0A6-4882-99F7-A33E63EC5820}"/>
    <dgm:cxn modelId="{9901BB78-204F-4C36-BE90-7BA572F768FB}" srcId="{EAFB1B3E-2762-4FC5-9C0F-3E7A12FE3688}" destId="{6A40EA24-0CFC-427A-BA45-CB7070397C38}" srcOrd="1" destOrd="0" parTransId="{521C3FB1-8808-4713-8041-CE90BC7AD656}" sibTransId="{23912230-23F8-4756-A703-874D929374D5}"/>
    <dgm:cxn modelId="{3D53A179-061B-494C-AE64-357C9653EA60}" type="presOf" srcId="{83A33FDE-8E4C-4433-820D-045F744D1E6D}" destId="{9413D532-4BAF-45C8-95C9-74EC13AEF8D2}" srcOrd="0" destOrd="0" presId="urn:microsoft.com/office/officeart/2008/layout/VerticalCurvedList"/>
    <dgm:cxn modelId="{33369D7D-75A4-4855-8179-58E20A390844}" srcId="{EAFB1B3E-2762-4FC5-9C0F-3E7A12FE3688}" destId="{83A33FDE-8E4C-4433-820D-045F744D1E6D}" srcOrd="2" destOrd="0" parTransId="{726672A3-3ECC-4FF1-8158-924B7AA44220}" sibTransId="{0048CC70-38D9-4F78-87E5-4FE00CF2DCF3}"/>
    <dgm:cxn modelId="{E7CBE5A1-8133-4B05-BAF7-D258A8C2AD6B}" type="presOf" srcId="{EAFB1B3E-2762-4FC5-9C0F-3E7A12FE3688}" destId="{E86E9488-0645-4903-B97A-AB89DD233697}" srcOrd="0" destOrd="0" presId="urn:microsoft.com/office/officeart/2008/layout/VerticalCurvedList"/>
    <dgm:cxn modelId="{9C8574D1-B9DA-4450-A2B9-1CB5C23EE041}" type="presOf" srcId="{37153DA3-A172-4DD5-B81C-B86A8E5E01FB}" destId="{823D18AD-5E0C-4505-9FA6-60BB3CCC76AF}" srcOrd="0" destOrd="0" presId="urn:microsoft.com/office/officeart/2008/layout/VerticalCurvedList"/>
    <dgm:cxn modelId="{25138CDB-AF35-4B9E-BBE6-7142E61D3C3E}" srcId="{EAFB1B3E-2762-4FC5-9C0F-3E7A12FE3688}" destId="{320F7D98-7017-4797-9EF0-116AE422F265}" srcOrd="7" destOrd="0" parTransId="{FF81F533-E5A7-4EAF-8B5E-DD0F9FDC1483}" sibTransId="{5041FB4F-AA77-4AFB-8A69-57D6D7F47CEE}"/>
    <dgm:cxn modelId="{EC91F2DB-8FD0-40E5-8C85-F4F1A6A081D6}" type="presOf" srcId="{60D91090-2CE6-4E04-A02D-515BE2DCDA48}" destId="{2AD79075-A9A5-4C3F-A4ED-967493ECA732}" srcOrd="0" destOrd="0" presId="urn:microsoft.com/office/officeart/2008/layout/VerticalCurvedList"/>
    <dgm:cxn modelId="{2C91F1E3-EBF8-44A9-A77A-7B48924E6A2B}" srcId="{EAFB1B3E-2762-4FC5-9C0F-3E7A12FE3688}" destId="{60D91090-2CE6-4E04-A02D-515BE2DCDA48}" srcOrd="5" destOrd="0" parTransId="{B9A44F3E-ABF5-4192-8838-4A89D148CCFB}" sibTransId="{22B89D4F-0469-4CD4-BA51-EE1FB40FA913}"/>
    <dgm:cxn modelId="{6C3C9BE9-B4C1-490F-9D4C-120385AED0E2}" srcId="{EAFB1B3E-2762-4FC5-9C0F-3E7A12FE3688}" destId="{09CC3908-90C2-4F11-903D-AE6487EE75E6}" srcOrd="4" destOrd="0" parTransId="{BA9B1703-ACA9-4E91-BD09-6134F0521D29}" sibTransId="{DC97BC4A-4DEB-459F-8F48-58FE5DCC2F34}"/>
    <dgm:cxn modelId="{707A2720-224E-4DBB-9B37-11FCD324B63A}" type="presParOf" srcId="{E86E9488-0645-4903-B97A-AB89DD233697}" destId="{5CB8C036-D4ED-492F-918B-B701825EA367}" srcOrd="0" destOrd="0" presId="urn:microsoft.com/office/officeart/2008/layout/VerticalCurvedList"/>
    <dgm:cxn modelId="{7B68A97C-73A2-4853-9844-369FA5F4FA9F}" type="presParOf" srcId="{5CB8C036-D4ED-492F-918B-B701825EA367}" destId="{EC4FE81A-FFFC-4C21-A6DD-E61A586D338C}" srcOrd="0" destOrd="0" presId="urn:microsoft.com/office/officeart/2008/layout/VerticalCurvedList"/>
    <dgm:cxn modelId="{20884950-52B2-46A0-A9AA-E29E9F2DA38C}" type="presParOf" srcId="{EC4FE81A-FFFC-4C21-A6DD-E61A586D338C}" destId="{E43E2FD0-9BBF-4F5C-A152-C5F725B9C2A8}" srcOrd="0" destOrd="0" presId="urn:microsoft.com/office/officeart/2008/layout/VerticalCurvedList"/>
    <dgm:cxn modelId="{E7630327-8DD2-4345-AA72-C392264BE372}" type="presParOf" srcId="{EC4FE81A-FFFC-4C21-A6DD-E61A586D338C}" destId="{823D18AD-5E0C-4505-9FA6-60BB3CCC76AF}" srcOrd="1" destOrd="0" presId="urn:microsoft.com/office/officeart/2008/layout/VerticalCurvedList"/>
    <dgm:cxn modelId="{7982A4AF-E4E7-446F-8CC9-3EE8835D26E5}" type="presParOf" srcId="{EC4FE81A-FFFC-4C21-A6DD-E61A586D338C}" destId="{8145E99C-8890-4BFC-8B5E-6B8B30698431}" srcOrd="2" destOrd="0" presId="urn:microsoft.com/office/officeart/2008/layout/VerticalCurvedList"/>
    <dgm:cxn modelId="{4BB6E25C-4BB2-4239-8DB1-8009E3164EBE}" type="presParOf" srcId="{EC4FE81A-FFFC-4C21-A6DD-E61A586D338C}" destId="{F073D81D-A152-4BD6-B071-B479207B6966}" srcOrd="3" destOrd="0" presId="urn:microsoft.com/office/officeart/2008/layout/VerticalCurvedList"/>
    <dgm:cxn modelId="{249DE6D9-2C09-4392-8242-0F4DC4159771}" type="presParOf" srcId="{5CB8C036-D4ED-492F-918B-B701825EA367}" destId="{358DA7FA-112C-487A-9E63-5D0A5FCE8BBA}" srcOrd="1" destOrd="0" presId="urn:microsoft.com/office/officeart/2008/layout/VerticalCurvedList"/>
    <dgm:cxn modelId="{014170F7-A9E1-48B9-AF8F-BA80D2E38144}" type="presParOf" srcId="{5CB8C036-D4ED-492F-918B-B701825EA367}" destId="{5CF03DEF-68DC-4069-9CE8-C2EA8C81993B}" srcOrd="2" destOrd="0" presId="urn:microsoft.com/office/officeart/2008/layout/VerticalCurvedList"/>
    <dgm:cxn modelId="{DE31C151-A6DF-4865-A952-40C6F4C542DF}" type="presParOf" srcId="{5CF03DEF-68DC-4069-9CE8-C2EA8C81993B}" destId="{4B0F2695-E070-4D2D-8BEA-CE29753A04DA}" srcOrd="0" destOrd="0" presId="urn:microsoft.com/office/officeart/2008/layout/VerticalCurvedList"/>
    <dgm:cxn modelId="{4FA200E6-2DC2-41CF-BED8-12948726FB43}" type="presParOf" srcId="{5CB8C036-D4ED-492F-918B-B701825EA367}" destId="{EEDF2347-CCD2-4BCE-A6F8-889564EE61CA}" srcOrd="3" destOrd="0" presId="urn:microsoft.com/office/officeart/2008/layout/VerticalCurvedList"/>
    <dgm:cxn modelId="{F1C625C7-8F3D-41E3-993A-52DCAFE2CAB8}" type="presParOf" srcId="{5CB8C036-D4ED-492F-918B-B701825EA367}" destId="{B4587511-2F46-40C2-89D3-EA5A9E228F72}" srcOrd="4" destOrd="0" presId="urn:microsoft.com/office/officeart/2008/layout/VerticalCurvedList"/>
    <dgm:cxn modelId="{C017D384-A1CF-482C-90DC-E3FE2520E457}" type="presParOf" srcId="{B4587511-2F46-40C2-89D3-EA5A9E228F72}" destId="{E76A9ABE-91A3-4FE3-B51C-60FC3FB07213}" srcOrd="0" destOrd="0" presId="urn:microsoft.com/office/officeart/2008/layout/VerticalCurvedList"/>
    <dgm:cxn modelId="{E98D0E41-293F-4633-91EE-732D36F44E38}" type="presParOf" srcId="{5CB8C036-D4ED-492F-918B-B701825EA367}" destId="{9413D532-4BAF-45C8-95C9-74EC13AEF8D2}" srcOrd="5" destOrd="0" presId="urn:microsoft.com/office/officeart/2008/layout/VerticalCurvedList"/>
    <dgm:cxn modelId="{A8C1CBFC-EEB8-416E-84B2-FDAE8CB4E0A1}" type="presParOf" srcId="{5CB8C036-D4ED-492F-918B-B701825EA367}" destId="{E754D86A-1B42-4A38-888D-8FF85E4C32F1}" srcOrd="6" destOrd="0" presId="urn:microsoft.com/office/officeart/2008/layout/VerticalCurvedList"/>
    <dgm:cxn modelId="{6512A882-8D3F-4DBC-81EC-F53AB7464E8D}" type="presParOf" srcId="{E754D86A-1B42-4A38-888D-8FF85E4C32F1}" destId="{1565D042-B5B3-4BA2-AEF3-1C99DB0C0F7F}" srcOrd="0" destOrd="0" presId="urn:microsoft.com/office/officeart/2008/layout/VerticalCurvedList"/>
    <dgm:cxn modelId="{2FB4B30B-BFD0-46DC-9172-ACB5C924AE45}" type="presParOf" srcId="{5CB8C036-D4ED-492F-918B-B701825EA367}" destId="{5617B058-F205-4F14-8491-C5CEF592827A}" srcOrd="7" destOrd="0" presId="urn:microsoft.com/office/officeart/2008/layout/VerticalCurvedList"/>
    <dgm:cxn modelId="{4C6F65D0-CEB1-4590-9BCD-7C2C3B3E706E}" type="presParOf" srcId="{5CB8C036-D4ED-492F-918B-B701825EA367}" destId="{9F58A7BC-AB1D-4CCA-8F72-02EF1F41F6AD}" srcOrd="8" destOrd="0" presId="urn:microsoft.com/office/officeart/2008/layout/VerticalCurvedList"/>
    <dgm:cxn modelId="{AC54D94E-ADBC-4B19-97ED-C95C044F19ED}" type="presParOf" srcId="{9F58A7BC-AB1D-4CCA-8F72-02EF1F41F6AD}" destId="{8D9B8B62-1757-4676-A751-2D6BB9B17013}" srcOrd="0" destOrd="0" presId="urn:microsoft.com/office/officeart/2008/layout/VerticalCurvedList"/>
    <dgm:cxn modelId="{0C4D470F-D4E2-47F4-8629-7C52030FB8EF}" type="presParOf" srcId="{5CB8C036-D4ED-492F-918B-B701825EA367}" destId="{2589CC55-CD2A-4855-AB5C-59DBD73463C2}" srcOrd="9" destOrd="0" presId="urn:microsoft.com/office/officeart/2008/layout/VerticalCurvedList"/>
    <dgm:cxn modelId="{F92A732D-6D1C-4794-B048-0902BDA1FBDA}" type="presParOf" srcId="{5CB8C036-D4ED-492F-918B-B701825EA367}" destId="{ECD68DA0-D684-4401-9305-B08101713664}" srcOrd="10" destOrd="0" presId="urn:microsoft.com/office/officeart/2008/layout/VerticalCurvedList"/>
    <dgm:cxn modelId="{2AE5EF06-4563-4AA5-8146-FFE7514A4D27}" type="presParOf" srcId="{ECD68DA0-D684-4401-9305-B08101713664}" destId="{9A293770-6B0B-43E1-AF84-67067F110556}" srcOrd="0" destOrd="0" presId="urn:microsoft.com/office/officeart/2008/layout/VerticalCurvedList"/>
    <dgm:cxn modelId="{5D5A5000-49C5-4C5E-9453-FF1D6FEC02B9}" type="presParOf" srcId="{5CB8C036-D4ED-492F-918B-B701825EA367}" destId="{2AD79075-A9A5-4C3F-A4ED-967493ECA732}" srcOrd="11" destOrd="0" presId="urn:microsoft.com/office/officeart/2008/layout/VerticalCurvedList"/>
    <dgm:cxn modelId="{F07AAE52-9DFB-4632-B16C-21D987057BEC}" type="presParOf" srcId="{5CB8C036-D4ED-492F-918B-B701825EA367}" destId="{1896D0A4-5E90-4007-8AE5-9A9AA3B4A763}" srcOrd="12" destOrd="0" presId="urn:microsoft.com/office/officeart/2008/layout/VerticalCurvedList"/>
    <dgm:cxn modelId="{7B094C1F-5B7C-4EF7-803A-5BB9958DE28A}" type="presParOf" srcId="{1896D0A4-5E90-4007-8AE5-9A9AA3B4A763}" destId="{43A300FA-9411-4AEA-93E3-66375D532FE1}" srcOrd="0" destOrd="0" presId="urn:microsoft.com/office/officeart/2008/layout/VerticalCurvedList"/>
    <dgm:cxn modelId="{649C7B67-E733-4BC8-B780-C422709520B5}" type="presParOf" srcId="{5CB8C036-D4ED-492F-918B-B701825EA367}" destId="{40975207-782C-462F-9129-C7AC2737C5D0}" srcOrd="13" destOrd="0" presId="urn:microsoft.com/office/officeart/2008/layout/VerticalCurvedList"/>
    <dgm:cxn modelId="{17BCF3E8-C046-4719-9C73-B8A5AA290CE7}" type="presParOf" srcId="{5CB8C036-D4ED-492F-918B-B701825EA367}" destId="{B7B44226-4940-4C8C-9C5A-51A6DA3482EF}" srcOrd="14" destOrd="0" presId="urn:microsoft.com/office/officeart/2008/layout/VerticalCurvedList"/>
    <dgm:cxn modelId="{5AEF2240-A6B9-4D40-A723-5B277F8C4A2D}" type="presParOf" srcId="{B7B44226-4940-4C8C-9C5A-51A6DA3482EF}" destId="{147BDC0B-23AF-4E48-AE57-E21793BE9AE1}"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graphics/data14.xml><?xml version="1.0" encoding="utf-8"?>
<dgm:dataModel xmlns:dgm="http://schemas.openxmlformats.org/drawingml/2006/diagram" xmlns:a="http://schemas.openxmlformats.org/drawingml/2006/main">
  <dgm:ptLst>
    <dgm:pt modelId="{F2255A29-F52D-48DC-B421-27C71DDB8479}" type="doc">
      <dgm:prSet loTypeId="urn:microsoft.com/office/officeart/2005/8/layout/hierarchy2" loCatId="hierarchy" qsTypeId="urn:microsoft.com/office/officeart/2005/8/quickstyle/simple1" qsCatId="simple" csTypeId="urn:microsoft.com/office/officeart/2005/8/colors/accent1_2" csCatId="accent1" phldr="1"/>
      <dgm:spPr/>
      <dgm:t>
        <a:bodyPr/>
        <a:lstStyle/>
        <a:p>
          <a:endParaRPr lang="en-GB"/>
        </a:p>
      </dgm:t>
    </dgm:pt>
    <dgm:pt modelId="{47DEAD47-64B8-4583-B375-AB084AD55BD0}">
      <dgm:prSet custT="1"/>
      <dgm:spPr/>
      <dgm:t>
        <a:bodyPr/>
        <a:lstStyle/>
        <a:p>
          <a:r>
            <a:rPr lang="en-GB" sz="1600" i="1" u="sng"/>
            <a:t>Hypothèse 1 </a:t>
          </a:r>
          <a:r>
            <a:rPr lang="en-GB" sz="1600" i="1"/>
            <a:t>: </a:t>
          </a:r>
          <a:endParaRPr lang="en-GB" sz="1600"/>
        </a:p>
      </dgm:t>
    </dgm:pt>
    <dgm:pt modelId="{64D1E196-EA1C-4CF2-810D-52D4ECB298C2}" type="parTrans" cxnId="{32387EBF-803C-420B-BC3D-BDD65369E542}">
      <dgm:prSet/>
      <dgm:spPr/>
      <dgm:t>
        <a:bodyPr/>
        <a:lstStyle/>
        <a:p>
          <a:endParaRPr lang="en-GB" sz="1600"/>
        </a:p>
      </dgm:t>
    </dgm:pt>
    <dgm:pt modelId="{74216D96-BFA4-4B99-B426-BA0F42D8BD19}" type="sibTrans" cxnId="{32387EBF-803C-420B-BC3D-BDD65369E542}">
      <dgm:prSet/>
      <dgm:spPr/>
      <dgm:t>
        <a:bodyPr/>
        <a:lstStyle/>
        <a:p>
          <a:endParaRPr lang="en-GB" sz="1600"/>
        </a:p>
      </dgm:t>
    </dgm:pt>
    <dgm:pt modelId="{1D5D6E2F-7187-4480-8F8B-64A95E0843C5}">
      <dgm:prSet custT="1"/>
      <dgm:spPr>
        <a:solidFill>
          <a:srgbClr val="002060"/>
        </a:solidFill>
        <a:ln>
          <a:solidFill>
            <a:srgbClr val="002060"/>
          </a:solidFill>
        </a:ln>
      </dgm:spPr>
      <dgm:t>
        <a:bodyPr/>
        <a:lstStyle/>
        <a:p>
          <a:r>
            <a:rPr lang="en-GB" sz="1600" i="1"/>
            <a:t>La résilience, en tant que capacité dynamique, contribue à la transformation numérique au niveau de l'entreprise. </a:t>
          </a:r>
          <a:endParaRPr lang="en-GB" sz="1600"/>
        </a:p>
      </dgm:t>
    </dgm:pt>
    <dgm:pt modelId="{8F2F1CBE-2D5B-46BA-B3BA-426D0C0DD2F5}" type="parTrans" cxnId="{9D82343B-A35C-43A4-A361-CAA0CF33D20B}">
      <dgm:prSet custT="1"/>
      <dgm:spPr/>
      <dgm:t>
        <a:bodyPr/>
        <a:lstStyle/>
        <a:p>
          <a:endParaRPr lang="en-GB" sz="1600"/>
        </a:p>
      </dgm:t>
    </dgm:pt>
    <dgm:pt modelId="{9C58C8EE-6D4F-4596-A141-019346781BD5}" type="sibTrans" cxnId="{9D82343B-A35C-43A4-A361-CAA0CF33D20B}">
      <dgm:prSet/>
      <dgm:spPr/>
      <dgm:t>
        <a:bodyPr/>
        <a:lstStyle/>
        <a:p>
          <a:endParaRPr lang="en-GB" sz="1600"/>
        </a:p>
      </dgm:t>
    </dgm:pt>
    <dgm:pt modelId="{DED261B8-49E9-4EBC-8450-4E7C076E105C}">
      <dgm:prSet custT="1"/>
      <dgm:spPr/>
      <dgm:t>
        <a:bodyPr/>
        <a:lstStyle/>
        <a:p>
          <a:r>
            <a:rPr lang="en-US" sz="1600" i="1" u="sng"/>
            <a:t>Hypothèse 1(a) : </a:t>
          </a:r>
          <a:endParaRPr lang="en-GB" sz="1600"/>
        </a:p>
      </dgm:t>
    </dgm:pt>
    <dgm:pt modelId="{F74CEF18-7795-4191-982C-50769E3F5450}" type="parTrans" cxnId="{02A0DA96-1B23-4546-B310-71C1A5C08532}">
      <dgm:prSet/>
      <dgm:spPr/>
      <dgm:t>
        <a:bodyPr/>
        <a:lstStyle/>
        <a:p>
          <a:endParaRPr lang="en-GB" sz="1600"/>
        </a:p>
      </dgm:t>
    </dgm:pt>
    <dgm:pt modelId="{FF4E4270-DBC2-4B5F-822D-C743F10136B2}" type="sibTrans" cxnId="{02A0DA96-1B23-4546-B310-71C1A5C08532}">
      <dgm:prSet/>
      <dgm:spPr/>
      <dgm:t>
        <a:bodyPr/>
        <a:lstStyle/>
        <a:p>
          <a:endParaRPr lang="en-GB" sz="1600"/>
        </a:p>
      </dgm:t>
    </dgm:pt>
    <dgm:pt modelId="{716F155D-0069-4A76-86C0-99829B39B034}">
      <dgm:prSet custT="1"/>
      <dgm:spPr>
        <a:solidFill>
          <a:srgbClr val="002060"/>
        </a:solidFill>
        <a:ln>
          <a:solidFill>
            <a:srgbClr val="002060"/>
          </a:solidFill>
        </a:ln>
      </dgm:spPr>
      <dgm:t>
        <a:bodyPr/>
        <a:lstStyle/>
        <a:p>
          <a:r>
            <a:rPr lang="en-US" sz="1600" i="1" dirty="0"/>
            <a:t>En période de crise, l'utilisation des technologies numériques par les PME conduit à l'émergence de la résilience en tant que capacité dynamique au niveau microéconomique ou entrepreneurial, principalement basée sur la capacité dynamique de détection de l'entrepreneur. </a:t>
          </a:r>
          <a:endParaRPr lang="en-GB" sz="1600" dirty="0"/>
        </a:p>
      </dgm:t>
    </dgm:pt>
    <dgm:pt modelId="{2D701044-6F07-4F17-AA5E-81285C09309E}" type="parTrans" cxnId="{CCC86DFA-9140-45D1-BFD3-B137624B945C}">
      <dgm:prSet custT="1"/>
      <dgm:spPr/>
      <dgm:t>
        <a:bodyPr/>
        <a:lstStyle/>
        <a:p>
          <a:endParaRPr lang="en-GB" sz="1600"/>
        </a:p>
      </dgm:t>
    </dgm:pt>
    <dgm:pt modelId="{9A3A15E5-1F93-4DA5-8BE7-EE5566AE96AC}" type="sibTrans" cxnId="{CCC86DFA-9140-45D1-BFD3-B137624B945C}">
      <dgm:prSet/>
      <dgm:spPr/>
      <dgm:t>
        <a:bodyPr/>
        <a:lstStyle/>
        <a:p>
          <a:endParaRPr lang="en-GB" sz="1600"/>
        </a:p>
      </dgm:t>
    </dgm:pt>
    <dgm:pt modelId="{17825AD9-C29B-4BEB-8D1C-7F8E517BAE4F}">
      <dgm:prSet custT="1"/>
      <dgm:spPr/>
      <dgm:t>
        <a:bodyPr/>
        <a:lstStyle/>
        <a:p>
          <a:r>
            <a:rPr lang="en-US" sz="1600" i="1" u="sng"/>
            <a:t>Hypothèse 1(b) </a:t>
          </a:r>
          <a:r>
            <a:rPr lang="en-US" sz="1600" i="1"/>
            <a:t>: </a:t>
          </a:r>
          <a:endParaRPr lang="en-GB" sz="1600"/>
        </a:p>
      </dgm:t>
    </dgm:pt>
    <dgm:pt modelId="{903D9311-6833-4F99-9DF9-069F18DBC70A}" type="parTrans" cxnId="{07889F28-3150-4952-B6F1-54DB1B43ECC3}">
      <dgm:prSet/>
      <dgm:spPr/>
      <dgm:t>
        <a:bodyPr/>
        <a:lstStyle/>
        <a:p>
          <a:endParaRPr lang="en-GB" sz="1600"/>
        </a:p>
      </dgm:t>
    </dgm:pt>
    <dgm:pt modelId="{005F0AD1-2A92-40CB-A10E-E4D6C054DE5E}" type="sibTrans" cxnId="{07889F28-3150-4952-B6F1-54DB1B43ECC3}">
      <dgm:prSet/>
      <dgm:spPr/>
      <dgm:t>
        <a:bodyPr/>
        <a:lstStyle/>
        <a:p>
          <a:endParaRPr lang="en-GB" sz="1600"/>
        </a:p>
      </dgm:t>
    </dgm:pt>
    <dgm:pt modelId="{6C32B7E6-6D63-4A76-9E50-2EAEF1D6F4B0}">
      <dgm:prSet custT="1"/>
      <dgm:spPr>
        <a:solidFill>
          <a:srgbClr val="002060"/>
        </a:solidFill>
        <a:ln>
          <a:solidFill>
            <a:srgbClr val="002060"/>
          </a:solidFill>
        </a:ln>
      </dgm:spPr>
      <dgm:t>
        <a:bodyPr/>
        <a:lstStyle/>
        <a:p>
          <a:r>
            <a:rPr lang="en-US" sz="1600" i="1"/>
            <a:t>La capacité dynamique de résilience au niveau de l'entrepreneur agit principalement sur le cœur de l'entreprise. </a:t>
          </a:r>
          <a:endParaRPr lang="en-GB" sz="1600"/>
        </a:p>
      </dgm:t>
    </dgm:pt>
    <dgm:pt modelId="{676C0286-40A0-40C9-A0FA-CADDD3A1C8D9}" type="parTrans" cxnId="{BF2EBBC5-6931-4006-ABB8-96FE86B56C21}">
      <dgm:prSet custT="1"/>
      <dgm:spPr/>
      <dgm:t>
        <a:bodyPr/>
        <a:lstStyle/>
        <a:p>
          <a:endParaRPr lang="en-GB" sz="1600"/>
        </a:p>
      </dgm:t>
    </dgm:pt>
    <dgm:pt modelId="{857695B3-305D-4F7E-A10F-DE2A57969C5B}" type="sibTrans" cxnId="{BF2EBBC5-6931-4006-ABB8-96FE86B56C21}">
      <dgm:prSet/>
      <dgm:spPr/>
      <dgm:t>
        <a:bodyPr/>
        <a:lstStyle/>
        <a:p>
          <a:endParaRPr lang="en-GB" sz="1600"/>
        </a:p>
      </dgm:t>
    </dgm:pt>
    <dgm:pt modelId="{FFB93351-3A78-49EC-B1DE-37F74AB23AC8}">
      <dgm:prSet custT="1"/>
      <dgm:spPr/>
      <dgm:t>
        <a:bodyPr/>
        <a:lstStyle/>
        <a:p>
          <a:r>
            <a:rPr lang="en-US" sz="1600" i="1" u="sng"/>
            <a:t>Hypothèse : 1(c)</a:t>
          </a:r>
          <a:endParaRPr lang="en-GB" sz="1600"/>
        </a:p>
      </dgm:t>
    </dgm:pt>
    <dgm:pt modelId="{16DC4DC7-F87B-46A4-B7E1-48CDB44E1EEC}" type="parTrans" cxnId="{719B0E31-3DB9-42A4-BEC4-A9D8B6AB5221}">
      <dgm:prSet/>
      <dgm:spPr/>
      <dgm:t>
        <a:bodyPr/>
        <a:lstStyle/>
        <a:p>
          <a:endParaRPr lang="en-GB" sz="1600"/>
        </a:p>
      </dgm:t>
    </dgm:pt>
    <dgm:pt modelId="{C14E883D-D718-4091-89CC-4620B18A0E1C}" type="sibTrans" cxnId="{719B0E31-3DB9-42A4-BEC4-A9D8B6AB5221}">
      <dgm:prSet/>
      <dgm:spPr/>
      <dgm:t>
        <a:bodyPr/>
        <a:lstStyle/>
        <a:p>
          <a:endParaRPr lang="en-GB" sz="1600"/>
        </a:p>
      </dgm:t>
    </dgm:pt>
    <dgm:pt modelId="{B457BEA9-8414-40D0-9E25-A8B0A5A134EA}">
      <dgm:prSet custT="1"/>
      <dgm:spPr>
        <a:solidFill>
          <a:srgbClr val="002060"/>
        </a:solidFill>
        <a:ln>
          <a:solidFill>
            <a:srgbClr val="002060"/>
          </a:solidFill>
        </a:ln>
      </dgm:spPr>
      <dgm:t>
        <a:bodyPr/>
        <a:lstStyle/>
        <a:p>
          <a:r>
            <a:rPr lang="en-US" sz="1600" i="1" dirty="0"/>
            <a:t>La capacité dynamique de résilience au niveau de l'entrepreneur agit en second lieu à la périphérie de l'entreprise.</a:t>
          </a:r>
          <a:endParaRPr lang="en-GB" sz="1600" dirty="0"/>
        </a:p>
      </dgm:t>
    </dgm:pt>
    <dgm:pt modelId="{95F14D3F-4D08-48CE-8690-C556CB0C2D96}" type="parTrans" cxnId="{D803AE1A-60BB-49F5-AA09-9AE393A750B3}">
      <dgm:prSet custT="1"/>
      <dgm:spPr/>
      <dgm:t>
        <a:bodyPr/>
        <a:lstStyle/>
        <a:p>
          <a:endParaRPr lang="en-GB" sz="1600"/>
        </a:p>
      </dgm:t>
    </dgm:pt>
    <dgm:pt modelId="{61386098-6A3F-49E6-B834-6550CF827A5E}" type="sibTrans" cxnId="{D803AE1A-60BB-49F5-AA09-9AE393A750B3}">
      <dgm:prSet/>
      <dgm:spPr/>
      <dgm:t>
        <a:bodyPr/>
        <a:lstStyle/>
        <a:p>
          <a:endParaRPr lang="en-GB" sz="1600"/>
        </a:p>
      </dgm:t>
    </dgm:pt>
    <dgm:pt modelId="{D3E95C0B-A78C-40AB-9FF5-D7B0AA6F4F19}">
      <dgm:prSet custT="1"/>
      <dgm:spPr/>
      <dgm:t>
        <a:bodyPr/>
        <a:lstStyle/>
        <a:p>
          <a:r>
            <a:rPr lang="en-GB" sz="1600" i="1" u="sng"/>
            <a:t>Hypothèse 2 </a:t>
          </a:r>
          <a:r>
            <a:rPr lang="en-GB" sz="1600" i="1"/>
            <a:t>: </a:t>
          </a:r>
          <a:endParaRPr lang="en-GB" sz="1600"/>
        </a:p>
      </dgm:t>
    </dgm:pt>
    <dgm:pt modelId="{FEE8DD6F-9539-4B2C-9DA9-AE3F622F9A18}" type="parTrans" cxnId="{F2FE0A99-268F-48F3-A84D-13F011F41759}">
      <dgm:prSet/>
      <dgm:spPr/>
      <dgm:t>
        <a:bodyPr/>
        <a:lstStyle/>
        <a:p>
          <a:endParaRPr lang="en-GB" sz="1600"/>
        </a:p>
      </dgm:t>
    </dgm:pt>
    <dgm:pt modelId="{144D63AE-852B-403A-B8A3-C7AC6C93120C}" type="sibTrans" cxnId="{F2FE0A99-268F-48F3-A84D-13F011F41759}">
      <dgm:prSet/>
      <dgm:spPr/>
      <dgm:t>
        <a:bodyPr/>
        <a:lstStyle/>
        <a:p>
          <a:endParaRPr lang="en-GB" sz="1600"/>
        </a:p>
      </dgm:t>
    </dgm:pt>
    <dgm:pt modelId="{5C20B90B-B1D0-47DD-BF9D-3389AF5A774B}">
      <dgm:prSet custT="1"/>
      <dgm:spPr>
        <a:solidFill>
          <a:srgbClr val="002060"/>
        </a:solidFill>
        <a:ln>
          <a:solidFill>
            <a:srgbClr val="002060"/>
          </a:solidFill>
        </a:ln>
      </dgm:spPr>
      <dgm:t>
        <a:bodyPr/>
        <a:lstStyle/>
        <a:p>
          <a:r>
            <a:rPr lang="en-GB" sz="1600" i="1"/>
            <a:t>La résilience, en tant que capacité dynamique, contribue à la transformation numérique au niveau de l'organisation.</a:t>
          </a:r>
          <a:endParaRPr lang="en-GB" sz="1600"/>
        </a:p>
      </dgm:t>
    </dgm:pt>
    <dgm:pt modelId="{FC64A08C-1C79-4B9E-9C74-98789F129AA6}" type="parTrans" cxnId="{85B7A88A-ED56-49AE-83DF-BF546B1D4133}">
      <dgm:prSet custT="1"/>
      <dgm:spPr/>
      <dgm:t>
        <a:bodyPr/>
        <a:lstStyle/>
        <a:p>
          <a:endParaRPr lang="en-GB" sz="1600"/>
        </a:p>
      </dgm:t>
    </dgm:pt>
    <dgm:pt modelId="{46F67605-6707-405F-A9FB-51368275C72E}" type="sibTrans" cxnId="{85B7A88A-ED56-49AE-83DF-BF546B1D4133}">
      <dgm:prSet/>
      <dgm:spPr/>
      <dgm:t>
        <a:bodyPr/>
        <a:lstStyle/>
        <a:p>
          <a:endParaRPr lang="en-GB" sz="1600"/>
        </a:p>
      </dgm:t>
    </dgm:pt>
    <dgm:pt modelId="{39C0D0FE-4E5E-4460-96DC-079D69D4BF8C}">
      <dgm:prSet custT="1"/>
      <dgm:spPr/>
      <dgm:t>
        <a:bodyPr/>
        <a:lstStyle/>
        <a:p>
          <a:r>
            <a:rPr lang="en-US" sz="1600" i="1" u="sng"/>
            <a:t>Hypothèse 2(a</a:t>
          </a:r>
          <a:r>
            <a:rPr lang="en-US" sz="1600" i="1"/>
            <a:t>) </a:t>
          </a:r>
          <a:endParaRPr lang="en-GB" sz="1600"/>
        </a:p>
      </dgm:t>
    </dgm:pt>
    <dgm:pt modelId="{67C627E6-6596-49D6-956C-CE77FB839815}" type="parTrans" cxnId="{A9810D50-F74E-456D-BE02-5D5F225B4D78}">
      <dgm:prSet/>
      <dgm:spPr/>
      <dgm:t>
        <a:bodyPr/>
        <a:lstStyle/>
        <a:p>
          <a:endParaRPr lang="en-GB" sz="1600"/>
        </a:p>
      </dgm:t>
    </dgm:pt>
    <dgm:pt modelId="{0517553D-409B-4716-82D2-ED00F461017C}" type="sibTrans" cxnId="{A9810D50-F74E-456D-BE02-5D5F225B4D78}">
      <dgm:prSet/>
      <dgm:spPr/>
      <dgm:t>
        <a:bodyPr/>
        <a:lstStyle/>
        <a:p>
          <a:endParaRPr lang="en-GB" sz="1600"/>
        </a:p>
      </dgm:t>
    </dgm:pt>
    <dgm:pt modelId="{AC90AAF7-522B-4909-ADF0-32846A7598C2}">
      <dgm:prSet custT="1"/>
      <dgm:spPr>
        <a:solidFill>
          <a:srgbClr val="002060"/>
        </a:solidFill>
        <a:ln>
          <a:solidFill>
            <a:srgbClr val="002060"/>
          </a:solidFill>
        </a:ln>
      </dgm:spPr>
      <dgm:t>
        <a:bodyPr/>
        <a:lstStyle/>
        <a:p>
          <a:r>
            <a:rPr lang="en-US" sz="1600" i="1" dirty="0"/>
            <a:t>En période de crise, l'utilisation des technologies numériques par les PME au niveau organisationnel repose principalement sur la capacité de l'entreprise à saisir la dynamique.                                                          </a:t>
          </a:r>
          <a:endParaRPr lang="en-GB" sz="1600" dirty="0"/>
        </a:p>
      </dgm:t>
    </dgm:pt>
    <dgm:pt modelId="{61157BE5-64CA-4CC8-93B2-91BB14E498EF}" type="parTrans" cxnId="{FD1D4BA9-7A12-4DBC-9E9C-A97D144DBC59}">
      <dgm:prSet custT="1"/>
      <dgm:spPr/>
      <dgm:t>
        <a:bodyPr/>
        <a:lstStyle/>
        <a:p>
          <a:endParaRPr lang="en-GB" sz="1600"/>
        </a:p>
      </dgm:t>
    </dgm:pt>
    <dgm:pt modelId="{5036CE02-1178-41FE-A4D7-57212DC0FAFC}" type="sibTrans" cxnId="{FD1D4BA9-7A12-4DBC-9E9C-A97D144DBC59}">
      <dgm:prSet/>
      <dgm:spPr/>
      <dgm:t>
        <a:bodyPr/>
        <a:lstStyle/>
        <a:p>
          <a:endParaRPr lang="en-GB" sz="1600"/>
        </a:p>
      </dgm:t>
    </dgm:pt>
    <dgm:pt modelId="{18C76A88-30E5-4FE4-9FA5-F38DEEA70F6C}">
      <dgm:prSet custT="1"/>
      <dgm:spPr/>
      <dgm:t>
        <a:bodyPr/>
        <a:lstStyle/>
        <a:p>
          <a:r>
            <a:rPr lang="en-US" sz="1600" i="1" u="sng"/>
            <a:t>Hypothèse 2(b) </a:t>
          </a:r>
          <a:r>
            <a:rPr lang="en-US" sz="1600" i="1"/>
            <a:t>: </a:t>
          </a:r>
          <a:endParaRPr lang="en-GB" sz="1600"/>
        </a:p>
      </dgm:t>
    </dgm:pt>
    <dgm:pt modelId="{80FE9AD9-41AD-4355-ACAB-A2F046BE34E9}" type="parTrans" cxnId="{4C183AF0-A664-4FEA-B64D-AAEC9C0BE9CC}">
      <dgm:prSet/>
      <dgm:spPr/>
      <dgm:t>
        <a:bodyPr/>
        <a:lstStyle/>
        <a:p>
          <a:endParaRPr lang="en-GB" sz="1600"/>
        </a:p>
      </dgm:t>
    </dgm:pt>
    <dgm:pt modelId="{4E3EFFBE-8484-409A-93C0-B1C803428A41}" type="sibTrans" cxnId="{4C183AF0-A664-4FEA-B64D-AAEC9C0BE9CC}">
      <dgm:prSet/>
      <dgm:spPr/>
      <dgm:t>
        <a:bodyPr/>
        <a:lstStyle/>
        <a:p>
          <a:endParaRPr lang="en-GB" sz="1600"/>
        </a:p>
      </dgm:t>
    </dgm:pt>
    <dgm:pt modelId="{A097624C-1DAB-46AB-BC31-042D03C26748}">
      <dgm:prSet custT="1"/>
      <dgm:spPr>
        <a:solidFill>
          <a:srgbClr val="002060"/>
        </a:solidFill>
        <a:ln>
          <a:solidFill>
            <a:srgbClr val="002060"/>
          </a:solidFill>
        </a:ln>
      </dgm:spPr>
      <dgm:t>
        <a:bodyPr/>
        <a:lstStyle/>
        <a:p>
          <a:r>
            <a:rPr lang="en-US" sz="1600" i="1" dirty="0"/>
            <a:t>La capacité dynamique de résilience au niveau de l'organisation agit sur le cœur de l'entreprise. </a:t>
          </a:r>
          <a:endParaRPr lang="en-GB" sz="1600" dirty="0"/>
        </a:p>
      </dgm:t>
    </dgm:pt>
    <dgm:pt modelId="{12CB2427-F473-459B-B454-E46DEA07C28D}" type="parTrans" cxnId="{4F9F9C5D-82F3-4051-A02C-545543DB4A5C}">
      <dgm:prSet custT="1"/>
      <dgm:spPr/>
      <dgm:t>
        <a:bodyPr/>
        <a:lstStyle/>
        <a:p>
          <a:endParaRPr lang="en-GB" sz="1600"/>
        </a:p>
      </dgm:t>
    </dgm:pt>
    <dgm:pt modelId="{EE699D49-C501-4113-A67F-816BE9C6BAA0}" type="sibTrans" cxnId="{4F9F9C5D-82F3-4051-A02C-545543DB4A5C}">
      <dgm:prSet/>
      <dgm:spPr/>
      <dgm:t>
        <a:bodyPr/>
        <a:lstStyle/>
        <a:p>
          <a:endParaRPr lang="en-GB" sz="1600"/>
        </a:p>
      </dgm:t>
    </dgm:pt>
    <dgm:pt modelId="{4122B3EB-167F-4A66-A36C-80C2C7C4D65E}">
      <dgm:prSet custT="1"/>
      <dgm:spPr/>
      <dgm:t>
        <a:bodyPr/>
        <a:lstStyle/>
        <a:p>
          <a:r>
            <a:rPr lang="en-US" sz="1600" i="1" u="sng"/>
            <a:t>Hypothèse 2(c) </a:t>
          </a:r>
          <a:r>
            <a:rPr lang="en-US" sz="1600" i="1"/>
            <a:t>: </a:t>
          </a:r>
          <a:endParaRPr lang="en-GB" sz="1600"/>
        </a:p>
      </dgm:t>
    </dgm:pt>
    <dgm:pt modelId="{256D65DC-541E-4F9A-9307-B83B5D5622A1}" type="parTrans" cxnId="{06B4C166-9136-492C-9886-BB0DDE44582D}">
      <dgm:prSet/>
      <dgm:spPr/>
      <dgm:t>
        <a:bodyPr/>
        <a:lstStyle/>
        <a:p>
          <a:endParaRPr lang="en-GB" sz="1600"/>
        </a:p>
      </dgm:t>
    </dgm:pt>
    <dgm:pt modelId="{B12F6F00-F632-4DBA-A736-78EFB5693DEE}" type="sibTrans" cxnId="{06B4C166-9136-492C-9886-BB0DDE44582D}">
      <dgm:prSet/>
      <dgm:spPr/>
      <dgm:t>
        <a:bodyPr/>
        <a:lstStyle/>
        <a:p>
          <a:endParaRPr lang="en-GB" sz="1600"/>
        </a:p>
      </dgm:t>
    </dgm:pt>
    <dgm:pt modelId="{7E3BE719-0E25-48B1-AA1E-838D34D95A7C}">
      <dgm:prSet custT="1"/>
      <dgm:spPr>
        <a:solidFill>
          <a:srgbClr val="002060"/>
        </a:solidFill>
        <a:ln>
          <a:solidFill>
            <a:srgbClr val="002060"/>
          </a:solidFill>
        </a:ln>
      </dgm:spPr>
      <dgm:t>
        <a:bodyPr/>
        <a:lstStyle/>
        <a:p>
          <a:r>
            <a:rPr lang="en-US" sz="1600" i="1" dirty="0"/>
            <a:t>La capacité dynamique de résilience au niveau de l'organisation agit également à la périphérie de l'entreprise.</a:t>
          </a:r>
          <a:endParaRPr lang="en-GB" sz="1600" dirty="0"/>
        </a:p>
      </dgm:t>
    </dgm:pt>
    <dgm:pt modelId="{89D9AA71-27BC-4F01-9A81-CF0A6CB3A1D9}" type="parTrans" cxnId="{7F0318DB-0777-487E-9D1B-AF389D68D993}">
      <dgm:prSet custT="1"/>
      <dgm:spPr/>
      <dgm:t>
        <a:bodyPr/>
        <a:lstStyle/>
        <a:p>
          <a:endParaRPr lang="en-GB" sz="1600"/>
        </a:p>
      </dgm:t>
    </dgm:pt>
    <dgm:pt modelId="{55A52C11-1EF4-48A7-8A26-757DC02A68EB}" type="sibTrans" cxnId="{7F0318DB-0777-487E-9D1B-AF389D68D993}">
      <dgm:prSet/>
      <dgm:spPr/>
      <dgm:t>
        <a:bodyPr/>
        <a:lstStyle/>
        <a:p>
          <a:endParaRPr lang="en-GB" sz="1600"/>
        </a:p>
      </dgm:t>
    </dgm:pt>
    <dgm:pt modelId="{34444C6A-52EA-4899-A087-4F89D68A7077}" type="pres">
      <dgm:prSet presAssocID="{F2255A29-F52D-48DC-B421-27C71DDB8479}" presName="diagram" presStyleCnt="0">
        <dgm:presLayoutVars>
          <dgm:chPref val="1"/>
          <dgm:dir/>
          <dgm:animOne val="branch"/>
          <dgm:animLvl val="lvl"/>
          <dgm:resizeHandles val="exact"/>
        </dgm:presLayoutVars>
      </dgm:prSet>
      <dgm:spPr/>
    </dgm:pt>
    <dgm:pt modelId="{2ECC7546-CE3C-48A8-B98B-A5BB5F297B75}" type="pres">
      <dgm:prSet presAssocID="{47DEAD47-64B8-4583-B375-AB084AD55BD0}" presName="root1" presStyleCnt="0"/>
      <dgm:spPr/>
    </dgm:pt>
    <dgm:pt modelId="{635A71D4-0794-493E-BFA7-DA24C31C0478}" type="pres">
      <dgm:prSet presAssocID="{47DEAD47-64B8-4583-B375-AB084AD55BD0}" presName="LevelOneTextNode" presStyleLbl="node0" presStyleIdx="0" presStyleCnt="8">
        <dgm:presLayoutVars>
          <dgm:chPref val="3"/>
        </dgm:presLayoutVars>
      </dgm:prSet>
      <dgm:spPr/>
    </dgm:pt>
    <dgm:pt modelId="{D069F257-D192-470A-B8BB-EE77279A0AF4}" type="pres">
      <dgm:prSet presAssocID="{47DEAD47-64B8-4583-B375-AB084AD55BD0}" presName="level2hierChild" presStyleCnt="0"/>
      <dgm:spPr/>
    </dgm:pt>
    <dgm:pt modelId="{1CA7BE50-AA2C-40C8-9ED9-1E5CF75FBAFC}" type="pres">
      <dgm:prSet presAssocID="{8F2F1CBE-2D5B-46BA-B3BA-426D0C0DD2F5}" presName="conn2-1" presStyleLbl="parChTrans1D2" presStyleIdx="0" presStyleCnt="8"/>
      <dgm:spPr/>
    </dgm:pt>
    <dgm:pt modelId="{4941AD94-2D4D-4BE6-8FFF-618A39ED41C6}" type="pres">
      <dgm:prSet presAssocID="{8F2F1CBE-2D5B-46BA-B3BA-426D0C0DD2F5}" presName="connTx" presStyleLbl="parChTrans1D2" presStyleIdx="0" presStyleCnt="8"/>
      <dgm:spPr/>
    </dgm:pt>
    <dgm:pt modelId="{DBF8487D-F252-4021-A790-94B389680359}" type="pres">
      <dgm:prSet presAssocID="{1D5D6E2F-7187-4480-8F8B-64A95E0843C5}" presName="root2" presStyleCnt="0"/>
      <dgm:spPr/>
    </dgm:pt>
    <dgm:pt modelId="{217DD3A7-DA54-4636-A384-AE581FE573CD}" type="pres">
      <dgm:prSet presAssocID="{1D5D6E2F-7187-4480-8F8B-64A95E0843C5}" presName="LevelTwoTextNode" presStyleLbl="node2" presStyleIdx="0" presStyleCnt="8" custScaleX="902593">
        <dgm:presLayoutVars>
          <dgm:chPref val="3"/>
        </dgm:presLayoutVars>
      </dgm:prSet>
      <dgm:spPr/>
    </dgm:pt>
    <dgm:pt modelId="{1CB87856-BB06-4C1F-A13D-7FE4E5ED09E4}" type="pres">
      <dgm:prSet presAssocID="{1D5D6E2F-7187-4480-8F8B-64A95E0843C5}" presName="level3hierChild" presStyleCnt="0"/>
      <dgm:spPr/>
    </dgm:pt>
    <dgm:pt modelId="{244F19B0-A685-41D0-8958-69D7754BD677}" type="pres">
      <dgm:prSet presAssocID="{DED261B8-49E9-4EBC-8450-4E7C076E105C}" presName="root1" presStyleCnt="0"/>
      <dgm:spPr/>
    </dgm:pt>
    <dgm:pt modelId="{1195E747-1426-4A29-9B91-6F245DD71AE9}" type="pres">
      <dgm:prSet presAssocID="{DED261B8-49E9-4EBC-8450-4E7C076E105C}" presName="LevelOneTextNode" presStyleLbl="node0" presStyleIdx="1" presStyleCnt="8">
        <dgm:presLayoutVars>
          <dgm:chPref val="3"/>
        </dgm:presLayoutVars>
      </dgm:prSet>
      <dgm:spPr/>
    </dgm:pt>
    <dgm:pt modelId="{0AC8145F-3A7D-49ED-8217-EC3986EEA1C0}" type="pres">
      <dgm:prSet presAssocID="{DED261B8-49E9-4EBC-8450-4E7C076E105C}" presName="level2hierChild" presStyleCnt="0"/>
      <dgm:spPr/>
    </dgm:pt>
    <dgm:pt modelId="{1AD24FE1-1158-48F2-B124-451783ED6DC5}" type="pres">
      <dgm:prSet presAssocID="{2D701044-6F07-4F17-AA5E-81285C09309E}" presName="conn2-1" presStyleLbl="parChTrans1D2" presStyleIdx="1" presStyleCnt="8"/>
      <dgm:spPr/>
    </dgm:pt>
    <dgm:pt modelId="{F90AB82E-8AC8-412A-9449-1880123E403E}" type="pres">
      <dgm:prSet presAssocID="{2D701044-6F07-4F17-AA5E-81285C09309E}" presName="connTx" presStyleLbl="parChTrans1D2" presStyleIdx="1" presStyleCnt="8"/>
      <dgm:spPr/>
    </dgm:pt>
    <dgm:pt modelId="{E1E6A4A8-132A-4ABE-8A73-90B7D73BDC33}" type="pres">
      <dgm:prSet presAssocID="{716F155D-0069-4A76-86C0-99829B39B034}" presName="root2" presStyleCnt="0"/>
      <dgm:spPr/>
    </dgm:pt>
    <dgm:pt modelId="{28F5D7BD-508D-4440-9FE0-7D929BA4E4A0}" type="pres">
      <dgm:prSet presAssocID="{716F155D-0069-4A76-86C0-99829B39B034}" presName="LevelTwoTextNode" presStyleLbl="node2" presStyleIdx="1" presStyleCnt="8" custScaleX="902593">
        <dgm:presLayoutVars>
          <dgm:chPref val="3"/>
        </dgm:presLayoutVars>
      </dgm:prSet>
      <dgm:spPr/>
    </dgm:pt>
    <dgm:pt modelId="{D46D030D-EB4B-485C-9A4E-51E9CFB1115B}" type="pres">
      <dgm:prSet presAssocID="{716F155D-0069-4A76-86C0-99829B39B034}" presName="level3hierChild" presStyleCnt="0"/>
      <dgm:spPr/>
    </dgm:pt>
    <dgm:pt modelId="{4F8AB905-733B-4413-9D15-D6B4E6FBE94D}" type="pres">
      <dgm:prSet presAssocID="{17825AD9-C29B-4BEB-8D1C-7F8E517BAE4F}" presName="root1" presStyleCnt="0"/>
      <dgm:spPr/>
    </dgm:pt>
    <dgm:pt modelId="{7C14EF6F-724B-4722-9859-51FCF118A55B}" type="pres">
      <dgm:prSet presAssocID="{17825AD9-C29B-4BEB-8D1C-7F8E517BAE4F}" presName="LevelOneTextNode" presStyleLbl="node0" presStyleIdx="2" presStyleCnt="8">
        <dgm:presLayoutVars>
          <dgm:chPref val="3"/>
        </dgm:presLayoutVars>
      </dgm:prSet>
      <dgm:spPr/>
    </dgm:pt>
    <dgm:pt modelId="{FC067FE6-58BC-4959-B652-45CAD0827259}" type="pres">
      <dgm:prSet presAssocID="{17825AD9-C29B-4BEB-8D1C-7F8E517BAE4F}" presName="level2hierChild" presStyleCnt="0"/>
      <dgm:spPr/>
    </dgm:pt>
    <dgm:pt modelId="{62FE75F9-626F-43D6-A393-E34C7AFCB3B4}" type="pres">
      <dgm:prSet presAssocID="{676C0286-40A0-40C9-A0FA-CADDD3A1C8D9}" presName="conn2-1" presStyleLbl="parChTrans1D2" presStyleIdx="2" presStyleCnt="8"/>
      <dgm:spPr/>
    </dgm:pt>
    <dgm:pt modelId="{A460B585-7580-4098-A0E6-B952A837045E}" type="pres">
      <dgm:prSet presAssocID="{676C0286-40A0-40C9-A0FA-CADDD3A1C8D9}" presName="connTx" presStyleLbl="parChTrans1D2" presStyleIdx="2" presStyleCnt="8"/>
      <dgm:spPr/>
    </dgm:pt>
    <dgm:pt modelId="{D48F13C8-E63A-4CF5-AF5E-447BD598DD16}" type="pres">
      <dgm:prSet presAssocID="{6C32B7E6-6D63-4A76-9E50-2EAEF1D6F4B0}" presName="root2" presStyleCnt="0"/>
      <dgm:spPr/>
    </dgm:pt>
    <dgm:pt modelId="{A558146A-86C1-44C4-90A8-50DA6CCFBFCC}" type="pres">
      <dgm:prSet presAssocID="{6C32B7E6-6D63-4A76-9E50-2EAEF1D6F4B0}" presName="LevelTwoTextNode" presStyleLbl="node2" presStyleIdx="2" presStyleCnt="8" custScaleX="902593">
        <dgm:presLayoutVars>
          <dgm:chPref val="3"/>
        </dgm:presLayoutVars>
      </dgm:prSet>
      <dgm:spPr/>
    </dgm:pt>
    <dgm:pt modelId="{12620136-5FF0-4126-B1DC-3A5032E683A5}" type="pres">
      <dgm:prSet presAssocID="{6C32B7E6-6D63-4A76-9E50-2EAEF1D6F4B0}" presName="level3hierChild" presStyleCnt="0"/>
      <dgm:spPr/>
    </dgm:pt>
    <dgm:pt modelId="{4110E1EC-495A-4588-9A0A-AB1ED99BAB6B}" type="pres">
      <dgm:prSet presAssocID="{FFB93351-3A78-49EC-B1DE-37F74AB23AC8}" presName="root1" presStyleCnt="0"/>
      <dgm:spPr/>
    </dgm:pt>
    <dgm:pt modelId="{BC80A2A7-4EAC-4E0C-8CC5-E50054D1F3C4}" type="pres">
      <dgm:prSet presAssocID="{FFB93351-3A78-49EC-B1DE-37F74AB23AC8}" presName="LevelOneTextNode" presStyleLbl="node0" presStyleIdx="3" presStyleCnt="8">
        <dgm:presLayoutVars>
          <dgm:chPref val="3"/>
        </dgm:presLayoutVars>
      </dgm:prSet>
      <dgm:spPr/>
    </dgm:pt>
    <dgm:pt modelId="{94119E69-6646-4AAD-95A5-C77A2C511B01}" type="pres">
      <dgm:prSet presAssocID="{FFB93351-3A78-49EC-B1DE-37F74AB23AC8}" presName="level2hierChild" presStyleCnt="0"/>
      <dgm:spPr/>
    </dgm:pt>
    <dgm:pt modelId="{F871DC7F-786D-4EDB-8BF1-D288767262BD}" type="pres">
      <dgm:prSet presAssocID="{95F14D3F-4D08-48CE-8690-C556CB0C2D96}" presName="conn2-1" presStyleLbl="parChTrans1D2" presStyleIdx="3" presStyleCnt="8"/>
      <dgm:spPr/>
    </dgm:pt>
    <dgm:pt modelId="{A81C1101-28ED-4EB7-9413-0C6421750B68}" type="pres">
      <dgm:prSet presAssocID="{95F14D3F-4D08-48CE-8690-C556CB0C2D96}" presName="connTx" presStyleLbl="parChTrans1D2" presStyleIdx="3" presStyleCnt="8"/>
      <dgm:spPr/>
    </dgm:pt>
    <dgm:pt modelId="{C3504577-ED74-4870-ADC9-586F78078AAB}" type="pres">
      <dgm:prSet presAssocID="{B457BEA9-8414-40D0-9E25-A8B0A5A134EA}" presName="root2" presStyleCnt="0"/>
      <dgm:spPr/>
    </dgm:pt>
    <dgm:pt modelId="{D0535874-6695-4D83-80A4-B250C1BC188F}" type="pres">
      <dgm:prSet presAssocID="{B457BEA9-8414-40D0-9E25-A8B0A5A134EA}" presName="LevelTwoTextNode" presStyleLbl="node2" presStyleIdx="3" presStyleCnt="8" custScaleX="902593">
        <dgm:presLayoutVars>
          <dgm:chPref val="3"/>
        </dgm:presLayoutVars>
      </dgm:prSet>
      <dgm:spPr/>
    </dgm:pt>
    <dgm:pt modelId="{79B01A24-2EB3-4033-8050-FA1CF122FF7B}" type="pres">
      <dgm:prSet presAssocID="{B457BEA9-8414-40D0-9E25-A8B0A5A134EA}" presName="level3hierChild" presStyleCnt="0"/>
      <dgm:spPr/>
    </dgm:pt>
    <dgm:pt modelId="{82E29EFD-6713-4592-92E3-BA2BA301DDE2}" type="pres">
      <dgm:prSet presAssocID="{D3E95C0B-A78C-40AB-9FF5-D7B0AA6F4F19}" presName="root1" presStyleCnt="0"/>
      <dgm:spPr/>
    </dgm:pt>
    <dgm:pt modelId="{68CA9353-03E6-4B0F-A55D-845349FD411A}" type="pres">
      <dgm:prSet presAssocID="{D3E95C0B-A78C-40AB-9FF5-D7B0AA6F4F19}" presName="LevelOneTextNode" presStyleLbl="node0" presStyleIdx="4" presStyleCnt="8">
        <dgm:presLayoutVars>
          <dgm:chPref val="3"/>
        </dgm:presLayoutVars>
      </dgm:prSet>
      <dgm:spPr/>
    </dgm:pt>
    <dgm:pt modelId="{8B83C968-AF08-4066-A139-F8DDDB21C928}" type="pres">
      <dgm:prSet presAssocID="{D3E95C0B-A78C-40AB-9FF5-D7B0AA6F4F19}" presName="level2hierChild" presStyleCnt="0"/>
      <dgm:spPr/>
    </dgm:pt>
    <dgm:pt modelId="{B537C215-AB2D-4607-B3EC-CDF80F26CC75}" type="pres">
      <dgm:prSet presAssocID="{FC64A08C-1C79-4B9E-9C74-98789F129AA6}" presName="conn2-1" presStyleLbl="parChTrans1D2" presStyleIdx="4" presStyleCnt="8"/>
      <dgm:spPr/>
    </dgm:pt>
    <dgm:pt modelId="{7C297311-ACD4-4DEB-B456-6CB40744A599}" type="pres">
      <dgm:prSet presAssocID="{FC64A08C-1C79-4B9E-9C74-98789F129AA6}" presName="connTx" presStyleLbl="parChTrans1D2" presStyleIdx="4" presStyleCnt="8"/>
      <dgm:spPr/>
    </dgm:pt>
    <dgm:pt modelId="{A090CC48-D456-4B2F-A1F0-69990836F73C}" type="pres">
      <dgm:prSet presAssocID="{5C20B90B-B1D0-47DD-BF9D-3389AF5A774B}" presName="root2" presStyleCnt="0"/>
      <dgm:spPr/>
    </dgm:pt>
    <dgm:pt modelId="{29DA95D8-1E15-40E6-83E7-72FAC300BD1F}" type="pres">
      <dgm:prSet presAssocID="{5C20B90B-B1D0-47DD-BF9D-3389AF5A774B}" presName="LevelTwoTextNode" presStyleLbl="node2" presStyleIdx="4" presStyleCnt="8" custScaleX="902593">
        <dgm:presLayoutVars>
          <dgm:chPref val="3"/>
        </dgm:presLayoutVars>
      </dgm:prSet>
      <dgm:spPr/>
    </dgm:pt>
    <dgm:pt modelId="{399DF77A-DDBF-41EA-8CF9-C81947DED211}" type="pres">
      <dgm:prSet presAssocID="{5C20B90B-B1D0-47DD-BF9D-3389AF5A774B}" presName="level3hierChild" presStyleCnt="0"/>
      <dgm:spPr/>
    </dgm:pt>
    <dgm:pt modelId="{A3C012A5-7583-4DD1-A8FD-C0EE25C5DF09}" type="pres">
      <dgm:prSet presAssocID="{39C0D0FE-4E5E-4460-96DC-079D69D4BF8C}" presName="root1" presStyleCnt="0"/>
      <dgm:spPr/>
    </dgm:pt>
    <dgm:pt modelId="{059F8DB9-E338-4400-8AEB-7EBD428B8612}" type="pres">
      <dgm:prSet presAssocID="{39C0D0FE-4E5E-4460-96DC-079D69D4BF8C}" presName="LevelOneTextNode" presStyleLbl="node0" presStyleIdx="5" presStyleCnt="8">
        <dgm:presLayoutVars>
          <dgm:chPref val="3"/>
        </dgm:presLayoutVars>
      </dgm:prSet>
      <dgm:spPr/>
    </dgm:pt>
    <dgm:pt modelId="{CD5C0AAF-BAFA-4F8F-A90D-5F67CF3D4BD3}" type="pres">
      <dgm:prSet presAssocID="{39C0D0FE-4E5E-4460-96DC-079D69D4BF8C}" presName="level2hierChild" presStyleCnt="0"/>
      <dgm:spPr/>
    </dgm:pt>
    <dgm:pt modelId="{BA31E670-C6DA-4442-BCEA-BE41BE06F815}" type="pres">
      <dgm:prSet presAssocID="{61157BE5-64CA-4CC8-93B2-91BB14E498EF}" presName="conn2-1" presStyleLbl="parChTrans1D2" presStyleIdx="5" presStyleCnt="8"/>
      <dgm:spPr/>
    </dgm:pt>
    <dgm:pt modelId="{E729912C-D7E7-4D5D-AF16-116E886655A1}" type="pres">
      <dgm:prSet presAssocID="{61157BE5-64CA-4CC8-93B2-91BB14E498EF}" presName="connTx" presStyleLbl="parChTrans1D2" presStyleIdx="5" presStyleCnt="8"/>
      <dgm:spPr/>
    </dgm:pt>
    <dgm:pt modelId="{D3DC422F-5694-495E-968E-34971CC796C8}" type="pres">
      <dgm:prSet presAssocID="{AC90AAF7-522B-4909-ADF0-32846A7598C2}" presName="root2" presStyleCnt="0"/>
      <dgm:spPr/>
    </dgm:pt>
    <dgm:pt modelId="{B4198D6C-7B2D-4B52-8D62-C74A19CD3E08}" type="pres">
      <dgm:prSet presAssocID="{AC90AAF7-522B-4909-ADF0-32846A7598C2}" presName="LevelTwoTextNode" presStyleLbl="node2" presStyleIdx="5" presStyleCnt="8" custScaleX="902593">
        <dgm:presLayoutVars>
          <dgm:chPref val="3"/>
        </dgm:presLayoutVars>
      </dgm:prSet>
      <dgm:spPr/>
    </dgm:pt>
    <dgm:pt modelId="{33C78BE6-A8E8-4CA1-92D0-D1EF802FDA81}" type="pres">
      <dgm:prSet presAssocID="{AC90AAF7-522B-4909-ADF0-32846A7598C2}" presName="level3hierChild" presStyleCnt="0"/>
      <dgm:spPr/>
    </dgm:pt>
    <dgm:pt modelId="{50A01DA5-CCF3-4B49-B8C9-E4C17695561D}" type="pres">
      <dgm:prSet presAssocID="{18C76A88-30E5-4FE4-9FA5-F38DEEA70F6C}" presName="root1" presStyleCnt="0"/>
      <dgm:spPr/>
    </dgm:pt>
    <dgm:pt modelId="{E392A2FB-8CFF-4E90-B1DC-CCD59A385FB0}" type="pres">
      <dgm:prSet presAssocID="{18C76A88-30E5-4FE4-9FA5-F38DEEA70F6C}" presName="LevelOneTextNode" presStyleLbl="node0" presStyleIdx="6" presStyleCnt="8">
        <dgm:presLayoutVars>
          <dgm:chPref val="3"/>
        </dgm:presLayoutVars>
      </dgm:prSet>
      <dgm:spPr/>
    </dgm:pt>
    <dgm:pt modelId="{C1E24D67-5747-4953-ACC6-B56CA59CD38A}" type="pres">
      <dgm:prSet presAssocID="{18C76A88-30E5-4FE4-9FA5-F38DEEA70F6C}" presName="level2hierChild" presStyleCnt="0"/>
      <dgm:spPr/>
    </dgm:pt>
    <dgm:pt modelId="{61398E17-4E15-47F6-B441-5FDE98108F3D}" type="pres">
      <dgm:prSet presAssocID="{12CB2427-F473-459B-B454-E46DEA07C28D}" presName="conn2-1" presStyleLbl="parChTrans1D2" presStyleIdx="6" presStyleCnt="8"/>
      <dgm:spPr/>
    </dgm:pt>
    <dgm:pt modelId="{471EF356-0FD8-4A28-BC43-E796E3FD8B1F}" type="pres">
      <dgm:prSet presAssocID="{12CB2427-F473-459B-B454-E46DEA07C28D}" presName="connTx" presStyleLbl="parChTrans1D2" presStyleIdx="6" presStyleCnt="8"/>
      <dgm:spPr/>
    </dgm:pt>
    <dgm:pt modelId="{FB2B728B-473F-4C0A-91EE-5B5FDE289788}" type="pres">
      <dgm:prSet presAssocID="{A097624C-1DAB-46AB-BC31-042D03C26748}" presName="root2" presStyleCnt="0"/>
      <dgm:spPr/>
    </dgm:pt>
    <dgm:pt modelId="{3A10470F-9DDA-4B56-9972-EE76701D88CC}" type="pres">
      <dgm:prSet presAssocID="{A097624C-1DAB-46AB-BC31-042D03C26748}" presName="LevelTwoTextNode" presStyleLbl="node2" presStyleIdx="6" presStyleCnt="8" custScaleX="902593">
        <dgm:presLayoutVars>
          <dgm:chPref val="3"/>
        </dgm:presLayoutVars>
      </dgm:prSet>
      <dgm:spPr/>
    </dgm:pt>
    <dgm:pt modelId="{C570D32F-0BAD-4A4A-8BFC-E4B5B16A0A00}" type="pres">
      <dgm:prSet presAssocID="{A097624C-1DAB-46AB-BC31-042D03C26748}" presName="level3hierChild" presStyleCnt="0"/>
      <dgm:spPr/>
    </dgm:pt>
    <dgm:pt modelId="{AE4ECAA9-4314-471A-98D8-77938C3401BB}" type="pres">
      <dgm:prSet presAssocID="{4122B3EB-167F-4A66-A36C-80C2C7C4D65E}" presName="root1" presStyleCnt="0"/>
      <dgm:spPr/>
    </dgm:pt>
    <dgm:pt modelId="{92B958C6-2A03-4788-B6F1-8931B1B47CB7}" type="pres">
      <dgm:prSet presAssocID="{4122B3EB-167F-4A66-A36C-80C2C7C4D65E}" presName="LevelOneTextNode" presStyleLbl="node0" presStyleIdx="7" presStyleCnt="8">
        <dgm:presLayoutVars>
          <dgm:chPref val="3"/>
        </dgm:presLayoutVars>
      </dgm:prSet>
      <dgm:spPr/>
    </dgm:pt>
    <dgm:pt modelId="{5E22E83A-A7D6-41A7-974C-7490AA845877}" type="pres">
      <dgm:prSet presAssocID="{4122B3EB-167F-4A66-A36C-80C2C7C4D65E}" presName="level2hierChild" presStyleCnt="0"/>
      <dgm:spPr/>
    </dgm:pt>
    <dgm:pt modelId="{A1D7095C-7216-4DB8-B6BD-388BBE1179F8}" type="pres">
      <dgm:prSet presAssocID="{89D9AA71-27BC-4F01-9A81-CF0A6CB3A1D9}" presName="conn2-1" presStyleLbl="parChTrans1D2" presStyleIdx="7" presStyleCnt="8"/>
      <dgm:spPr/>
    </dgm:pt>
    <dgm:pt modelId="{53989C2F-9D41-4469-880B-E2A62C6FD2FB}" type="pres">
      <dgm:prSet presAssocID="{89D9AA71-27BC-4F01-9A81-CF0A6CB3A1D9}" presName="connTx" presStyleLbl="parChTrans1D2" presStyleIdx="7" presStyleCnt="8"/>
      <dgm:spPr/>
    </dgm:pt>
    <dgm:pt modelId="{55B9E29C-A1A5-4297-93C9-3F9B1D11760F}" type="pres">
      <dgm:prSet presAssocID="{7E3BE719-0E25-48B1-AA1E-838D34D95A7C}" presName="root2" presStyleCnt="0"/>
      <dgm:spPr/>
    </dgm:pt>
    <dgm:pt modelId="{EC8D4F1C-96AC-45F2-A661-A1A32272B13F}" type="pres">
      <dgm:prSet presAssocID="{7E3BE719-0E25-48B1-AA1E-838D34D95A7C}" presName="LevelTwoTextNode" presStyleLbl="node2" presStyleIdx="7" presStyleCnt="8" custScaleX="902593">
        <dgm:presLayoutVars>
          <dgm:chPref val="3"/>
        </dgm:presLayoutVars>
      </dgm:prSet>
      <dgm:spPr/>
    </dgm:pt>
    <dgm:pt modelId="{1FDA61C0-B42D-4A52-80F1-891F5BA6D9D8}" type="pres">
      <dgm:prSet presAssocID="{7E3BE719-0E25-48B1-AA1E-838D34D95A7C}" presName="level3hierChild" presStyleCnt="0"/>
      <dgm:spPr/>
    </dgm:pt>
  </dgm:ptLst>
  <dgm:cxnLst>
    <dgm:cxn modelId="{43F9560B-48FF-4C65-B7D3-E60A6EF57CCA}" type="presOf" srcId="{4122B3EB-167F-4A66-A36C-80C2C7C4D65E}" destId="{92B958C6-2A03-4788-B6F1-8931B1B47CB7}" srcOrd="0" destOrd="0" presId="urn:microsoft.com/office/officeart/2005/8/layout/hierarchy2"/>
    <dgm:cxn modelId="{7C4CDE11-BAF9-4EC6-B3F7-55D35FE25C2D}" type="presOf" srcId="{DED261B8-49E9-4EBC-8450-4E7C076E105C}" destId="{1195E747-1426-4A29-9B91-6F245DD71AE9}" srcOrd="0" destOrd="0" presId="urn:microsoft.com/office/officeart/2005/8/layout/hierarchy2"/>
    <dgm:cxn modelId="{78374C15-EA7E-45F6-919E-089B2D4CC879}" type="presOf" srcId="{A097624C-1DAB-46AB-BC31-042D03C26748}" destId="{3A10470F-9DDA-4B56-9972-EE76701D88CC}" srcOrd="0" destOrd="0" presId="urn:microsoft.com/office/officeart/2005/8/layout/hierarchy2"/>
    <dgm:cxn modelId="{D803AE1A-60BB-49F5-AA09-9AE393A750B3}" srcId="{FFB93351-3A78-49EC-B1DE-37F74AB23AC8}" destId="{B457BEA9-8414-40D0-9E25-A8B0A5A134EA}" srcOrd="0" destOrd="0" parTransId="{95F14D3F-4D08-48CE-8690-C556CB0C2D96}" sibTransId="{61386098-6A3F-49E6-B834-6550CF827A5E}"/>
    <dgm:cxn modelId="{B3976822-5B6A-43D2-BFAE-1116E137E5BE}" type="presOf" srcId="{5C20B90B-B1D0-47DD-BF9D-3389AF5A774B}" destId="{29DA95D8-1E15-40E6-83E7-72FAC300BD1F}" srcOrd="0" destOrd="0" presId="urn:microsoft.com/office/officeart/2005/8/layout/hierarchy2"/>
    <dgm:cxn modelId="{07889F28-3150-4952-B6F1-54DB1B43ECC3}" srcId="{F2255A29-F52D-48DC-B421-27C71DDB8479}" destId="{17825AD9-C29B-4BEB-8D1C-7F8E517BAE4F}" srcOrd="2" destOrd="0" parTransId="{903D9311-6833-4F99-9DF9-069F18DBC70A}" sibTransId="{005F0AD1-2A92-40CB-A10E-E4D6C054DE5E}"/>
    <dgm:cxn modelId="{3FEB032C-DABC-4F7E-B70F-A32C15080919}" type="presOf" srcId="{8F2F1CBE-2D5B-46BA-B3BA-426D0C0DD2F5}" destId="{4941AD94-2D4D-4BE6-8FFF-618A39ED41C6}" srcOrd="1" destOrd="0" presId="urn:microsoft.com/office/officeart/2005/8/layout/hierarchy2"/>
    <dgm:cxn modelId="{719B0E31-3DB9-42A4-BEC4-A9D8B6AB5221}" srcId="{F2255A29-F52D-48DC-B421-27C71DDB8479}" destId="{FFB93351-3A78-49EC-B1DE-37F74AB23AC8}" srcOrd="3" destOrd="0" parTransId="{16DC4DC7-F87B-46A4-B7E1-48CDB44E1EEC}" sibTransId="{C14E883D-D718-4091-89CC-4620B18A0E1C}"/>
    <dgm:cxn modelId="{9D82343B-A35C-43A4-A361-CAA0CF33D20B}" srcId="{47DEAD47-64B8-4583-B375-AB084AD55BD0}" destId="{1D5D6E2F-7187-4480-8F8B-64A95E0843C5}" srcOrd="0" destOrd="0" parTransId="{8F2F1CBE-2D5B-46BA-B3BA-426D0C0DD2F5}" sibTransId="{9C58C8EE-6D4F-4596-A141-019346781BD5}"/>
    <dgm:cxn modelId="{6865103E-B144-4DAB-B0DF-E1F11BB45423}" type="presOf" srcId="{12CB2427-F473-459B-B454-E46DEA07C28D}" destId="{61398E17-4E15-47F6-B441-5FDE98108F3D}" srcOrd="0" destOrd="0" presId="urn:microsoft.com/office/officeart/2005/8/layout/hierarchy2"/>
    <dgm:cxn modelId="{4F9F9C5D-82F3-4051-A02C-545543DB4A5C}" srcId="{18C76A88-30E5-4FE4-9FA5-F38DEEA70F6C}" destId="{A097624C-1DAB-46AB-BC31-042D03C26748}" srcOrd="0" destOrd="0" parTransId="{12CB2427-F473-459B-B454-E46DEA07C28D}" sibTransId="{EE699D49-C501-4113-A67F-816BE9C6BAA0}"/>
    <dgm:cxn modelId="{06B4C166-9136-492C-9886-BB0DDE44582D}" srcId="{F2255A29-F52D-48DC-B421-27C71DDB8479}" destId="{4122B3EB-167F-4A66-A36C-80C2C7C4D65E}" srcOrd="7" destOrd="0" parTransId="{256D65DC-541E-4F9A-9307-B83B5D5622A1}" sibTransId="{B12F6F00-F632-4DBA-A736-78EFB5693DEE}"/>
    <dgm:cxn modelId="{30A5F946-EE76-4C76-BEF9-8829C4EE6D5C}" type="presOf" srcId="{47DEAD47-64B8-4583-B375-AB084AD55BD0}" destId="{635A71D4-0794-493E-BFA7-DA24C31C0478}" srcOrd="0" destOrd="0" presId="urn:microsoft.com/office/officeart/2005/8/layout/hierarchy2"/>
    <dgm:cxn modelId="{301F284D-3DCC-4CEC-B9B2-BA6028CFD667}" type="presOf" srcId="{7E3BE719-0E25-48B1-AA1E-838D34D95A7C}" destId="{EC8D4F1C-96AC-45F2-A661-A1A32272B13F}" srcOrd="0" destOrd="0" presId="urn:microsoft.com/office/officeart/2005/8/layout/hierarchy2"/>
    <dgm:cxn modelId="{A9810D50-F74E-456D-BE02-5D5F225B4D78}" srcId="{F2255A29-F52D-48DC-B421-27C71DDB8479}" destId="{39C0D0FE-4E5E-4460-96DC-079D69D4BF8C}" srcOrd="5" destOrd="0" parTransId="{67C627E6-6596-49D6-956C-CE77FB839815}" sibTransId="{0517553D-409B-4716-82D2-ED00F461017C}"/>
    <dgm:cxn modelId="{F2EEE673-8055-4DD7-B148-ED1B0AC34EAF}" type="presOf" srcId="{61157BE5-64CA-4CC8-93B2-91BB14E498EF}" destId="{BA31E670-C6DA-4442-BCEA-BE41BE06F815}" srcOrd="0" destOrd="0" presId="urn:microsoft.com/office/officeart/2005/8/layout/hierarchy2"/>
    <dgm:cxn modelId="{A7EB0874-91DA-4D19-B4E5-E6AD1F40D37F}" type="presOf" srcId="{676C0286-40A0-40C9-A0FA-CADDD3A1C8D9}" destId="{A460B585-7580-4098-A0E6-B952A837045E}" srcOrd="1" destOrd="0" presId="urn:microsoft.com/office/officeart/2005/8/layout/hierarchy2"/>
    <dgm:cxn modelId="{FC550B55-16C5-4CF1-ADEE-9A0F0EFEB2CD}" type="presOf" srcId="{2D701044-6F07-4F17-AA5E-81285C09309E}" destId="{1AD24FE1-1158-48F2-B124-451783ED6DC5}" srcOrd="0" destOrd="0" presId="urn:microsoft.com/office/officeart/2005/8/layout/hierarchy2"/>
    <dgm:cxn modelId="{CD2CC17C-6CFB-417F-8C43-29329CE6AD47}" type="presOf" srcId="{B457BEA9-8414-40D0-9E25-A8B0A5A134EA}" destId="{D0535874-6695-4D83-80A4-B250C1BC188F}" srcOrd="0" destOrd="0" presId="urn:microsoft.com/office/officeart/2005/8/layout/hierarchy2"/>
    <dgm:cxn modelId="{72481581-B199-4CF5-82AE-A8684E153F70}" type="presOf" srcId="{18C76A88-30E5-4FE4-9FA5-F38DEEA70F6C}" destId="{E392A2FB-8CFF-4E90-B1DC-CCD59A385FB0}" srcOrd="0" destOrd="0" presId="urn:microsoft.com/office/officeart/2005/8/layout/hierarchy2"/>
    <dgm:cxn modelId="{A8C88081-1712-4212-9624-403447DA8E50}" type="presOf" srcId="{8F2F1CBE-2D5B-46BA-B3BA-426D0C0DD2F5}" destId="{1CA7BE50-AA2C-40C8-9ED9-1E5CF75FBAFC}" srcOrd="0" destOrd="0" presId="urn:microsoft.com/office/officeart/2005/8/layout/hierarchy2"/>
    <dgm:cxn modelId="{B4A35D82-19F8-4E5E-AEA3-51AB30408C7F}" type="presOf" srcId="{676C0286-40A0-40C9-A0FA-CADDD3A1C8D9}" destId="{62FE75F9-626F-43D6-A393-E34C7AFCB3B4}" srcOrd="0" destOrd="0" presId="urn:microsoft.com/office/officeart/2005/8/layout/hierarchy2"/>
    <dgm:cxn modelId="{ACD87387-EC47-4462-8968-1CB32C591081}" type="presOf" srcId="{F2255A29-F52D-48DC-B421-27C71DDB8479}" destId="{34444C6A-52EA-4899-A087-4F89D68A7077}" srcOrd="0" destOrd="0" presId="urn:microsoft.com/office/officeart/2005/8/layout/hierarchy2"/>
    <dgm:cxn modelId="{85B7A88A-ED56-49AE-83DF-BF546B1D4133}" srcId="{D3E95C0B-A78C-40AB-9FF5-D7B0AA6F4F19}" destId="{5C20B90B-B1D0-47DD-BF9D-3389AF5A774B}" srcOrd="0" destOrd="0" parTransId="{FC64A08C-1C79-4B9E-9C74-98789F129AA6}" sibTransId="{46F67605-6707-405F-A9FB-51368275C72E}"/>
    <dgm:cxn modelId="{91ECEA8B-1A01-453B-A4ED-BC4C4315A19C}" type="presOf" srcId="{89D9AA71-27BC-4F01-9A81-CF0A6CB3A1D9}" destId="{53989C2F-9D41-4469-880B-E2A62C6FD2FB}" srcOrd="1" destOrd="0" presId="urn:microsoft.com/office/officeart/2005/8/layout/hierarchy2"/>
    <dgm:cxn modelId="{65D86B94-DFDF-4313-8F21-7249C5811842}" type="presOf" srcId="{2D701044-6F07-4F17-AA5E-81285C09309E}" destId="{F90AB82E-8AC8-412A-9449-1880123E403E}" srcOrd="1" destOrd="0" presId="urn:microsoft.com/office/officeart/2005/8/layout/hierarchy2"/>
    <dgm:cxn modelId="{02A0DA96-1B23-4546-B310-71C1A5C08532}" srcId="{F2255A29-F52D-48DC-B421-27C71DDB8479}" destId="{DED261B8-49E9-4EBC-8450-4E7C076E105C}" srcOrd="1" destOrd="0" parTransId="{F74CEF18-7795-4191-982C-50769E3F5450}" sibTransId="{FF4E4270-DBC2-4B5F-822D-C743F10136B2}"/>
    <dgm:cxn modelId="{AC763397-0145-4479-B7E1-83CD7FF112FD}" type="presOf" srcId="{89D9AA71-27BC-4F01-9A81-CF0A6CB3A1D9}" destId="{A1D7095C-7216-4DB8-B6BD-388BBE1179F8}" srcOrd="0" destOrd="0" presId="urn:microsoft.com/office/officeart/2005/8/layout/hierarchy2"/>
    <dgm:cxn modelId="{F2FE0A99-268F-48F3-A84D-13F011F41759}" srcId="{F2255A29-F52D-48DC-B421-27C71DDB8479}" destId="{D3E95C0B-A78C-40AB-9FF5-D7B0AA6F4F19}" srcOrd="4" destOrd="0" parTransId="{FEE8DD6F-9539-4B2C-9DA9-AE3F622F9A18}" sibTransId="{144D63AE-852B-403A-B8A3-C7AC6C93120C}"/>
    <dgm:cxn modelId="{693F439D-F3AF-40ED-8237-4266D6E14676}" type="presOf" srcId="{FC64A08C-1C79-4B9E-9C74-98789F129AA6}" destId="{B537C215-AB2D-4607-B3EC-CDF80F26CC75}" srcOrd="0" destOrd="0" presId="urn:microsoft.com/office/officeart/2005/8/layout/hierarchy2"/>
    <dgm:cxn modelId="{E306CDA8-0992-4C95-B404-D7F570DA8DB2}" type="presOf" srcId="{FC64A08C-1C79-4B9E-9C74-98789F129AA6}" destId="{7C297311-ACD4-4DEB-B456-6CB40744A599}" srcOrd="1" destOrd="0" presId="urn:microsoft.com/office/officeart/2005/8/layout/hierarchy2"/>
    <dgm:cxn modelId="{FD1D4BA9-7A12-4DBC-9E9C-A97D144DBC59}" srcId="{39C0D0FE-4E5E-4460-96DC-079D69D4BF8C}" destId="{AC90AAF7-522B-4909-ADF0-32846A7598C2}" srcOrd="0" destOrd="0" parTransId="{61157BE5-64CA-4CC8-93B2-91BB14E498EF}" sibTransId="{5036CE02-1178-41FE-A4D7-57212DC0FAFC}"/>
    <dgm:cxn modelId="{7C3163B1-4BB4-443D-884C-214D41749060}" type="presOf" srcId="{95F14D3F-4D08-48CE-8690-C556CB0C2D96}" destId="{A81C1101-28ED-4EB7-9413-0C6421750B68}" srcOrd="1" destOrd="0" presId="urn:microsoft.com/office/officeart/2005/8/layout/hierarchy2"/>
    <dgm:cxn modelId="{32387EBF-803C-420B-BC3D-BDD65369E542}" srcId="{F2255A29-F52D-48DC-B421-27C71DDB8479}" destId="{47DEAD47-64B8-4583-B375-AB084AD55BD0}" srcOrd="0" destOrd="0" parTransId="{64D1E196-EA1C-4CF2-810D-52D4ECB298C2}" sibTransId="{74216D96-BFA4-4B99-B426-BA0F42D8BD19}"/>
    <dgm:cxn modelId="{79828DC3-9AC7-4A45-82D2-F65EF25D95DE}" type="presOf" srcId="{6C32B7E6-6D63-4A76-9E50-2EAEF1D6F4B0}" destId="{A558146A-86C1-44C4-90A8-50DA6CCFBFCC}" srcOrd="0" destOrd="0" presId="urn:microsoft.com/office/officeart/2005/8/layout/hierarchy2"/>
    <dgm:cxn modelId="{BF2EBBC5-6931-4006-ABB8-96FE86B56C21}" srcId="{17825AD9-C29B-4BEB-8D1C-7F8E517BAE4F}" destId="{6C32B7E6-6D63-4A76-9E50-2EAEF1D6F4B0}" srcOrd="0" destOrd="0" parTransId="{676C0286-40A0-40C9-A0FA-CADDD3A1C8D9}" sibTransId="{857695B3-305D-4F7E-A10F-DE2A57969C5B}"/>
    <dgm:cxn modelId="{EB3D5CC8-5B5E-433C-8919-36F5A1F73732}" type="presOf" srcId="{D3E95C0B-A78C-40AB-9FF5-D7B0AA6F4F19}" destId="{68CA9353-03E6-4B0F-A55D-845349FD411A}" srcOrd="0" destOrd="0" presId="urn:microsoft.com/office/officeart/2005/8/layout/hierarchy2"/>
    <dgm:cxn modelId="{6E13ADC8-9CAD-4F20-8956-F998F1929DF7}" type="presOf" srcId="{17825AD9-C29B-4BEB-8D1C-7F8E517BAE4F}" destId="{7C14EF6F-724B-4722-9859-51FCF118A55B}" srcOrd="0" destOrd="0" presId="urn:microsoft.com/office/officeart/2005/8/layout/hierarchy2"/>
    <dgm:cxn modelId="{7F0318DB-0777-487E-9D1B-AF389D68D993}" srcId="{4122B3EB-167F-4A66-A36C-80C2C7C4D65E}" destId="{7E3BE719-0E25-48B1-AA1E-838D34D95A7C}" srcOrd="0" destOrd="0" parTransId="{89D9AA71-27BC-4F01-9A81-CF0A6CB3A1D9}" sibTransId="{55A52C11-1EF4-48A7-8A26-757DC02A68EB}"/>
    <dgm:cxn modelId="{5BC15CDC-7194-439F-BC0B-C4BFCF2C7C07}" type="presOf" srcId="{61157BE5-64CA-4CC8-93B2-91BB14E498EF}" destId="{E729912C-D7E7-4D5D-AF16-116E886655A1}" srcOrd="1" destOrd="0" presId="urn:microsoft.com/office/officeart/2005/8/layout/hierarchy2"/>
    <dgm:cxn modelId="{A0152FE3-8892-4C69-A1CE-FCAB540FC7F3}" type="presOf" srcId="{716F155D-0069-4A76-86C0-99829B39B034}" destId="{28F5D7BD-508D-4440-9FE0-7D929BA4E4A0}" srcOrd="0" destOrd="0" presId="urn:microsoft.com/office/officeart/2005/8/layout/hierarchy2"/>
    <dgm:cxn modelId="{F2695EED-76D3-49F8-AEBE-27A65C26C227}" type="presOf" srcId="{95F14D3F-4D08-48CE-8690-C556CB0C2D96}" destId="{F871DC7F-786D-4EDB-8BF1-D288767262BD}" srcOrd="0" destOrd="0" presId="urn:microsoft.com/office/officeart/2005/8/layout/hierarchy2"/>
    <dgm:cxn modelId="{B06FDAEE-FF8D-4C93-905B-B683CB5EF725}" type="presOf" srcId="{39C0D0FE-4E5E-4460-96DC-079D69D4BF8C}" destId="{059F8DB9-E338-4400-8AEB-7EBD428B8612}" srcOrd="0" destOrd="0" presId="urn:microsoft.com/office/officeart/2005/8/layout/hierarchy2"/>
    <dgm:cxn modelId="{4C183AF0-A664-4FEA-B64D-AAEC9C0BE9CC}" srcId="{F2255A29-F52D-48DC-B421-27C71DDB8479}" destId="{18C76A88-30E5-4FE4-9FA5-F38DEEA70F6C}" srcOrd="6" destOrd="0" parTransId="{80FE9AD9-41AD-4355-ACAB-A2F046BE34E9}" sibTransId="{4E3EFFBE-8484-409A-93C0-B1C803428A41}"/>
    <dgm:cxn modelId="{FB282DF5-1039-480D-A028-F1AD80A16271}" type="presOf" srcId="{12CB2427-F473-459B-B454-E46DEA07C28D}" destId="{471EF356-0FD8-4A28-BC43-E796E3FD8B1F}" srcOrd="1" destOrd="0" presId="urn:microsoft.com/office/officeart/2005/8/layout/hierarchy2"/>
    <dgm:cxn modelId="{BEAF64F6-195D-4BF0-8DE2-431A59A496F4}" type="presOf" srcId="{1D5D6E2F-7187-4480-8F8B-64A95E0843C5}" destId="{217DD3A7-DA54-4636-A384-AE581FE573CD}" srcOrd="0" destOrd="0" presId="urn:microsoft.com/office/officeart/2005/8/layout/hierarchy2"/>
    <dgm:cxn modelId="{A9F72CF8-BE5B-44CA-92A0-763BA3636CF9}" type="presOf" srcId="{AC90AAF7-522B-4909-ADF0-32846A7598C2}" destId="{B4198D6C-7B2D-4B52-8D62-C74A19CD3E08}" srcOrd="0" destOrd="0" presId="urn:microsoft.com/office/officeart/2005/8/layout/hierarchy2"/>
    <dgm:cxn modelId="{880CB0F8-97C8-4229-BF52-6737FFC00970}" type="presOf" srcId="{FFB93351-3A78-49EC-B1DE-37F74AB23AC8}" destId="{BC80A2A7-4EAC-4E0C-8CC5-E50054D1F3C4}" srcOrd="0" destOrd="0" presId="urn:microsoft.com/office/officeart/2005/8/layout/hierarchy2"/>
    <dgm:cxn modelId="{CCC86DFA-9140-45D1-BFD3-B137624B945C}" srcId="{DED261B8-49E9-4EBC-8450-4E7C076E105C}" destId="{716F155D-0069-4A76-86C0-99829B39B034}" srcOrd="0" destOrd="0" parTransId="{2D701044-6F07-4F17-AA5E-81285C09309E}" sibTransId="{9A3A15E5-1F93-4DA5-8BE7-EE5566AE96AC}"/>
    <dgm:cxn modelId="{32790D69-8337-4E30-AE89-48309E819EB2}" type="presParOf" srcId="{34444C6A-52EA-4899-A087-4F89D68A7077}" destId="{2ECC7546-CE3C-48A8-B98B-A5BB5F297B75}" srcOrd="0" destOrd="0" presId="urn:microsoft.com/office/officeart/2005/8/layout/hierarchy2"/>
    <dgm:cxn modelId="{98508775-7B86-4608-9C92-7DC8001766AF}" type="presParOf" srcId="{2ECC7546-CE3C-48A8-B98B-A5BB5F297B75}" destId="{635A71D4-0794-493E-BFA7-DA24C31C0478}" srcOrd="0" destOrd="0" presId="urn:microsoft.com/office/officeart/2005/8/layout/hierarchy2"/>
    <dgm:cxn modelId="{96EAA606-8B35-4784-A3B6-DA1DB8A74E8C}" type="presParOf" srcId="{2ECC7546-CE3C-48A8-B98B-A5BB5F297B75}" destId="{D069F257-D192-470A-B8BB-EE77279A0AF4}" srcOrd="1" destOrd="0" presId="urn:microsoft.com/office/officeart/2005/8/layout/hierarchy2"/>
    <dgm:cxn modelId="{A0A9FA50-545A-4E70-86B1-1C587447B573}" type="presParOf" srcId="{D069F257-D192-470A-B8BB-EE77279A0AF4}" destId="{1CA7BE50-AA2C-40C8-9ED9-1E5CF75FBAFC}" srcOrd="0" destOrd="0" presId="urn:microsoft.com/office/officeart/2005/8/layout/hierarchy2"/>
    <dgm:cxn modelId="{4B54F434-D62A-40FF-A038-140C03A5D81E}" type="presParOf" srcId="{1CA7BE50-AA2C-40C8-9ED9-1E5CF75FBAFC}" destId="{4941AD94-2D4D-4BE6-8FFF-618A39ED41C6}" srcOrd="0" destOrd="0" presId="urn:microsoft.com/office/officeart/2005/8/layout/hierarchy2"/>
    <dgm:cxn modelId="{ECC425EF-5A38-4467-8700-6DC7DBDF0FF7}" type="presParOf" srcId="{D069F257-D192-470A-B8BB-EE77279A0AF4}" destId="{DBF8487D-F252-4021-A790-94B389680359}" srcOrd="1" destOrd="0" presId="urn:microsoft.com/office/officeart/2005/8/layout/hierarchy2"/>
    <dgm:cxn modelId="{8B90CE82-577D-431B-8F35-2AFCCCC3B0E7}" type="presParOf" srcId="{DBF8487D-F252-4021-A790-94B389680359}" destId="{217DD3A7-DA54-4636-A384-AE581FE573CD}" srcOrd="0" destOrd="0" presId="urn:microsoft.com/office/officeart/2005/8/layout/hierarchy2"/>
    <dgm:cxn modelId="{DD2DD69B-B86B-48B6-88A3-A90E79B2EAC8}" type="presParOf" srcId="{DBF8487D-F252-4021-A790-94B389680359}" destId="{1CB87856-BB06-4C1F-A13D-7FE4E5ED09E4}" srcOrd="1" destOrd="0" presId="urn:microsoft.com/office/officeart/2005/8/layout/hierarchy2"/>
    <dgm:cxn modelId="{F7237C5A-4EF0-4F02-A3A0-86CDD7108BEC}" type="presParOf" srcId="{34444C6A-52EA-4899-A087-4F89D68A7077}" destId="{244F19B0-A685-41D0-8958-69D7754BD677}" srcOrd="1" destOrd="0" presId="urn:microsoft.com/office/officeart/2005/8/layout/hierarchy2"/>
    <dgm:cxn modelId="{565CB2E3-9337-40C5-BD61-A1EEA4EA34F9}" type="presParOf" srcId="{244F19B0-A685-41D0-8958-69D7754BD677}" destId="{1195E747-1426-4A29-9B91-6F245DD71AE9}" srcOrd="0" destOrd="0" presId="urn:microsoft.com/office/officeart/2005/8/layout/hierarchy2"/>
    <dgm:cxn modelId="{576EABFE-5176-4979-993E-88977EC6A096}" type="presParOf" srcId="{244F19B0-A685-41D0-8958-69D7754BD677}" destId="{0AC8145F-3A7D-49ED-8217-EC3986EEA1C0}" srcOrd="1" destOrd="0" presId="urn:microsoft.com/office/officeart/2005/8/layout/hierarchy2"/>
    <dgm:cxn modelId="{FD1CB61E-2541-427D-A963-0C9E1830D6F0}" type="presParOf" srcId="{0AC8145F-3A7D-49ED-8217-EC3986EEA1C0}" destId="{1AD24FE1-1158-48F2-B124-451783ED6DC5}" srcOrd="0" destOrd="0" presId="urn:microsoft.com/office/officeart/2005/8/layout/hierarchy2"/>
    <dgm:cxn modelId="{8BF762AD-F03D-48B7-B609-57AEC2A314FD}" type="presParOf" srcId="{1AD24FE1-1158-48F2-B124-451783ED6DC5}" destId="{F90AB82E-8AC8-412A-9449-1880123E403E}" srcOrd="0" destOrd="0" presId="urn:microsoft.com/office/officeart/2005/8/layout/hierarchy2"/>
    <dgm:cxn modelId="{40EA4934-845C-4F05-8967-E2FF9743A555}" type="presParOf" srcId="{0AC8145F-3A7D-49ED-8217-EC3986EEA1C0}" destId="{E1E6A4A8-132A-4ABE-8A73-90B7D73BDC33}" srcOrd="1" destOrd="0" presId="urn:microsoft.com/office/officeart/2005/8/layout/hierarchy2"/>
    <dgm:cxn modelId="{36B25574-9885-4E29-92F9-06DF175147BE}" type="presParOf" srcId="{E1E6A4A8-132A-4ABE-8A73-90B7D73BDC33}" destId="{28F5D7BD-508D-4440-9FE0-7D929BA4E4A0}" srcOrd="0" destOrd="0" presId="urn:microsoft.com/office/officeart/2005/8/layout/hierarchy2"/>
    <dgm:cxn modelId="{488EF28B-1A3E-424B-89E7-E4B8D1241482}" type="presParOf" srcId="{E1E6A4A8-132A-4ABE-8A73-90B7D73BDC33}" destId="{D46D030D-EB4B-485C-9A4E-51E9CFB1115B}" srcOrd="1" destOrd="0" presId="urn:microsoft.com/office/officeart/2005/8/layout/hierarchy2"/>
    <dgm:cxn modelId="{F758358B-3333-40B8-81F4-0B1642B15DED}" type="presParOf" srcId="{34444C6A-52EA-4899-A087-4F89D68A7077}" destId="{4F8AB905-733B-4413-9D15-D6B4E6FBE94D}" srcOrd="2" destOrd="0" presId="urn:microsoft.com/office/officeart/2005/8/layout/hierarchy2"/>
    <dgm:cxn modelId="{E3E6DF13-FAEF-4CE3-8C2A-B8343F15E470}" type="presParOf" srcId="{4F8AB905-733B-4413-9D15-D6B4E6FBE94D}" destId="{7C14EF6F-724B-4722-9859-51FCF118A55B}" srcOrd="0" destOrd="0" presId="urn:microsoft.com/office/officeart/2005/8/layout/hierarchy2"/>
    <dgm:cxn modelId="{ABD5B32A-58C1-4FBD-8A27-2133674B2EC7}" type="presParOf" srcId="{4F8AB905-733B-4413-9D15-D6B4E6FBE94D}" destId="{FC067FE6-58BC-4959-B652-45CAD0827259}" srcOrd="1" destOrd="0" presId="urn:microsoft.com/office/officeart/2005/8/layout/hierarchy2"/>
    <dgm:cxn modelId="{659B4AD2-8CD7-400B-B0E7-3997CC201CDC}" type="presParOf" srcId="{FC067FE6-58BC-4959-B652-45CAD0827259}" destId="{62FE75F9-626F-43D6-A393-E34C7AFCB3B4}" srcOrd="0" destOrd="0" presId="urn:microsoft.com/office/officeart/2005/8/layout/hierarchy2"/>
    <dgm:cxn modelId="{44D4A052-83C4-4038-AE51-8056C3AF2F5F}" type="presParOf" srcId="{62FE75F9-626F-43D6-A393-E34C7AFCB3B4}" destId="{A460B585-7580-4098-A0E6-B952A837045E}" srcOrd="0" destOrd="0" presId="urn:microsoft.com/office/officeart/2005/8/layout/hierarchy2"/>
    <dgm:cxn modelId="{8A350E9C-BC1E-4C42-B144-5CF472AB2345}" type="presParOf" srcId="{FC067FE6-58BC-4959-B652-45CAD0827259}" destId="{D48F13C8-E63A-4CF5-AF5E-447BD598DD16}" srcOrd="1" destOrd="0" presId="urn:microsoft.com/office/officeart/2005/8/layout/hierarchy2"/>
    <dgm:cxn modelId="{16A5B010-A6CD-45F1-B051-B715A1D9D24C}" type="presParOf" srcId="{D48F13C8-E63A-4CF5-AF5E-447BD598DD16}" destId="{A558146A-86C1-44C4-90A8-50DA6CCFBFCC}" srcOrd="0" destOrd="0" presId="urn:microsoft.com/office/officeart/2005/8/layout/hierarchy2"/>
    <dgm:cxn modelId="{CA67EC42-B7A1-403E-853A-2B0CAA88E20F}" type="presParOf" srcId="{D48F13C8-E63A-4CF5-AF5E-447BD598DD16}" destId="{12620136-5FF0-4126-B1DC-3A5032E683A5}" srcOrd="1" destOrd="0" presId="urn:microsoft.com/office/officeart/2005/8/layout/hierarchy2"/>
    <dgm:cxn modelId="{3626F5D0-0081-4523-A16A-84E8097F4D28}" type="presParOf" srcId="{34444C6A-52EA-4899-A087-4F89D68A7077}" destId="{4110E1EC-495A-4588-9A0A-AB1ED99BAB6B}" srcOrd="3" destOrd="0" presId="urn:microsoft.com/office/officeart/2005/8/layout/hierarchy2"/>
    <dgm:cxn modelId="{CAC7CFAE-506B-40DA-BF44-7F298A008962}" type="presParOf" srcId="{4110E1EC-495A-4588-9A0A-AB1ED99BAB6B}" destId="{BC80A2A7-4EAC-4E0C-8CC5-E50054D1F3C4}" srcOrd="0" destOrd="0" presId="urn:microsoft.com/office/officeart/2005/8/layout/hierarchy2"/>
    <dgm:cxn modelId="{F907323A-E569-464E-B799-D52F03002710}" type="presParOf" srcId="{4110E1EC-495A-4588-9A0A-AB1ED99BAB6B}" destId="{94119E69-6646-4AAD-95A5-C77A2C511B01}" srcOrd="1" destOrd="0" presId="urn:microsoft.com/office/officeart/2005/8/layout/hierarchy2"/>
    <dgm:cxn modelId="{BB852EFB-A742-4E09-8BE1-E28FC4DD22CB}" type="presParOf" srcId="{94119E69-6646-4AAD-95A5-C77A2C511B01}" destId="{F871DC7F-786D-4EDB-8BF1-D288767262BD}" srcOrd="0" destOrd="0" presId="urn:microsoft.com/office/officeart/2005/8/layout/hierarchy2"/>
    <dgm:cxn modelId="{A4175E8E-CC10-4591-BF79-FA827A7CE43D}" type="presParOf" srcId="{F871DC7F-786D-4EDB-8BF1-D288767262BD}" destId="{A81C1101-28ED-4EB7-9413-0C6421750B68}" srcOrd="0" destOrd="0" presId="urn:microsoft.com/office/officeart/2005/8/layout/hierarchy2"/>
    <dgm:cxn modelId="{71BB541B-EEC6-4C5D-AD60-910414FB5410}" type="presParOf" srcId="{94119E69-6646-4AAD-95A5-C77A2C511B01}" destId="{C3504577-ED74-4870-ADC9-586F78078AAB}" srcOrd="1" destOrd="0" presId="urn:microsoft.com/office/officeart/2005/8/layout/hierarchy2"/>
    <dgm:cxn modelId="{AB2FB448-CAAC-429B-A6EA-F1E302C3F852}" type="presParOf" srcId="{C3504577-ED74-4870-ADC9-586F78078AAB}" destId="{D0535874-6695-4D83-80A4-B250C1BC188F}" srcOrd="0" destOrd="0" presId="urn:microsoft.com/office/officeart/2005/8/layout/hierarchy2"/>
    <dgm:cxn modelId="{3643FDBD-86B7-4C23-8807-D86C4E398C4B}" type="presParOf" srcId="{C3504577-ED74-4870-ADC9-586F78078AAB}" destId="{79B01A24-2EB3-4033-8050-FA1CF122FF7B}" srcOrd="1" destOrd="0" presId="urn:microsoft.com/office/officeart/2005/8/layout/hierarchy2"/>
    <dgm:cxn modelId="{E660ED49-34A9-4360-81C6-27294EBE5C60}" type="presParOf" srcId="{34444C6A-52EA-4899-A087-4F89D68A7077}" destId="{82E29EFD-6713-4592-92E3-BA2BA301DDE2}" srcOrd="4" destOrd="0" presId="urn:microsoft.com/office/officeart/2005/8/layout/hierarchy2"/>
    <dgm:cxn modelId="{72893ECB-E42F-454B-88AA-23E4723C3CAB}" type="presParOf" srcId="{82E29EFD-6713-4592-92E3-BA2BA301DDE2}" destId="{68CA9353-03E6-4B0F-A55D-845349FD411A}" srcOrd="0" destOrd="0" presId="urn:microsoft.com/office/officeart/2005/8/layout/hierarchy2"/>
    <dgm:cxn modelId="{F8E8CDB2-ECCA-4E07-A613-02B100EA2EC8}" type="presParOf" srcId="{82E29EFD-6713-4592-92E3-BA2BA301DDE2}" destId="{8B83C968-AF08-4066-A139-F8DDDB21C928}" srcOrd="1" destOrd="0" presId="urn:microsoft.com/office/officeart/2005/8/layout/hierarchy2"/>
    <dgm:cxn modelId="{E07B427B-6F85-45EE-957B-3397FBBD4BA8}" type="presParOf" srcId="{8B83C968-AF08-4066-A139-F8DDDB21C928}" destId="{B537C215-AB2D-4607-B3EC-CDF80F26CC75}" srcOrd="0" destOrd="0" presId="urn:microsoft.com/office/officeart/2005/8/layout/hierarchy2"/>
    <dgm:cxn modelId="{274C0EFC-BDF6-460B-8570-71D02A20BC28}" type="presParOf" srcId="{B537C215-AB2D-4607-B3EC-CDF80F26CC75}" destId="{7C297311-ACD4-4DEB-B456-6CB40744A599}" srcOrd="0" destOrd="0" presId="urn:microsoft.com/office/officeart/2005/8/layout/hierarchy2"/>
    <dgm:cxn modelId="{F0CE57DC-4599-4455-BDD6-C74D77EA0FDF}" type="presParOf" srcId="{8B83C968-AF08-4066-A139-F8DDDB21C928}" destId="{A090CC48-D456-4B2F-A1F0-69990836F73C}" srcOrd="1" destOrd="0" presId="urn:microsoft.com/office/officeart/2005/8/layout/hierarchy2"/>
    <dgm:cxn modelId="{E4E5FD4F-D938-4B6D-9211-C53DA365B170}" type="presParOf" srcId="{A090CC48-D456-4B2F-A1F0-69990836F73C}" destId="{29DA95D8-1E15-40E6-83E7-72FAC300BD1F}" srcOrd="0" destOrd="0" presId="urn:microsoft.com/office/officeart/2005/8/layout/hierarchy2"/>
    <dgm:cxn modelId="{0271D526-E226-4A38-9B6F-7D581B341C8C}" type="presParOf" srcId="{A090CC48-D456-4B2F-A1F0-69990836F73C}" destId="{399DF77A-DDBF-41EA-8CF9-C81947DED211}" srcOrd="1" destOrd="0" presId="urn:microsoft.com/office/officeart/2005/8/layout/hierarchy2"/>
    <dgm:cxn modelId="{B08D3145-BD68-431C-8663-3698ABB6B5E0}" type="presParOf" srcId="{34444C6A-52EA-4899-A087-4F89D68A7077}" destId="{A3C012A5-7583-4DD1-A8FD-C0EE25C5DF09}" srcOrd="5" destOrd="0" presId="urn:microsoft.com/office/officeart/2005/8/layout/hierarchy2"/>
    <dgm:cxn modelId="{FCBFDD86-5A0A-4D7B-BE6E-C4456D3D8608}" type="presParOf" srcId="{A3C012A5-7583-4DD1-A8FD-C0EE25C5DF09}" destId="{059F8DB9-E338-4400-8AEB-7EBD428B8612}" srcOrd="0" destOrd="0" presId="urn:microsoft.com/office/officeart/2005/8/layout/hierarchy2"/>
    <dgm:cxn modelId="{16AC14DC-E2A7-4B66-94CD-BA27CD7DB887}" type="presParOf" srcId="{A3C012A5-7583-4DD1-A8FD-C0EE25C5DF09}" destId="{CD5C0AAF-BAFA-4F8F-A90D-5F67CF3D4BD3}" srcOrd="1" destOrd="0" presId="urn:microsoft.com/office/officeart/2005/8/layout/hierarchy2"/>
    <dgm:cxn modelId="{9382FA0A-956C-4F0B-9CCE-5B444AFA3E47}" type="presParOf" srcId="{CD5C0AAF-BAFA-4F8F-A90D-5F67CF3D4BD3}" destId="{BA31E670-C6DA-4442-BCEA-BE41BE06F815}" srcOrd="0" destOrd="0" presId="urn:microsoft.com/office/officeart/2005/8/layout/hierarchy2"/>
    <dgm:cxn modelId="{5F60F24C-BBBC-4C33-80E3-33C513227998}" type="presParOf" srcId="{BA31E670-C6DA-4442-BCEA-BE41BE06F815}" destId="{E729912C-D7E7-4D5D-AF16-116E886655A1}" srcOrd="0" destOrd="0" presId="urn:microsoft.com/office/officeart/2005/8/layout/hierarchy2"/>
    <dgm:cxn modelId="{0AB78D85-E201-4AD3-9C31-72AC4CA1E0CA}" type="presParOf" srcId="{CD5C0AAF-BAFA-4F8F-A90D-5F67CF3D4BD3}" destId="{D3DC422F-5694-495E-968E-34971CC796C8}" srcOrd="1" destOrd="0" presId="urn:microsoft.com/office/officeart/2005/8/layout/hierarchy2"/>
    <dgm:cxn modelId="{EE234D63-5F91-4C84-B568-649184D29B81}" type="presParOf" srcId="{D3DC422F-5694-495E-968E-34971CC796C8}" destId="{B4198D6C-7B2D-4B52-8D62-C74A19CD3E08}" srcOrd="0" destOrd="0" presId="urn:microsoft.com/office/officeart/2005/8/layout/hierarchy2"/>
    <dgm:cxn modelId="{BBB99E22-C0C2-4719-8F93-2B468CF129A3}" type="presParOf" srcId="{D3DC422F-5694-495E-968E-34971CC796C8}" destId="{33C78BE6-A8E8-4CA1-92D0-D1EF802FDA81}" srcOrd="1" destOrd="0" presId="urn:microsoft.com/office/officeart/2005/8/layout/hierarchy2"/>
    <dgm:cxn modelId="{18EF9BAB-15C8-4746-8E5B-B3C80F2E83EC}" type="presParOf" srcId="{34444C6A-52EA-4899-A087-4F89D68A7077}" destId="{50A01DA5-CCF3-4B49-B8C9-E4C17695561D}" srcOrd="6" destOrd="0" presId="urn:microsoft.com/office/officeart/2005/8/layout/hierarchy2"/>
    <dgm:cxn modelId="{89BD337A-D62F-4F66-BBBB-BC8226329867}" type="presParOf" srcId="{50A01DA5-CCF3-4B49-B8C9-E4C17695561D}" destId="{E392A2FB-8CFF-4E90-B1DC-CCD59A385FB0}" srcOrd="0" destOrd="0" presId="urn:microsoft.com/office/officeart/2005/8/layout/hierarchy2"/>
    <dgm:cxn modelId="{79FA54F3-9B07-4D34-BF24-031286619425}" type="presParOf" srcId="{50A01DA5-CCF3-4B49-B8C9-E4C17695561D}" destId="{C1E24D67-5747-4953-ACC6-B56CA59CD38A}" srcOrd="1" destOrd="0" presId="urn:microsoft.com/office/officeart/2005/8/layout/hierarchy2"/>
    <dgm:cxn modelId="{00809799-5449-4C2D-8631-0286A914B76F}" type="presParOf" srcId="{C1E24D67-5747-4953-ACC6-B56CA59CD38A}" destId="{61398E17-4E15-47F6-B441-5FDE98108F3D}" srcOrd="0" destOrd="0" presId="urn:microsoft.com/office/officeart/2005/8/layout/hierarchy2"/>
    <dgm:cxn modelId="{F3D00605-2F99-4F71-BCE9-17D423545CE2}" type="presParOf" srcId="{61398E17-4E15-47F6-B441-5FDE98108F3D}" destId="{471EF356-0FD8-4A28-BC43-E796E3FD8B1F}" srcOrd="0" destOrd="0" presId="urn:microsoft.com/office/officeart/2005/8/layout/hierarchy2"/>
    <dgm:cxn modelId="{4B545453-AF64-460B-9166-C749E17ABE9B}" type="presParOf" srcId="{C1E24D67-5747-4953-ACC6-B56CA59CD38A}" destId="{FB2B728B-473F-4C0A-91EE-5B5FDE289788}" srcOrd="1" destOrd="0" presId="urn:microsoft.com/office/officeart/2005/8/layout/hierarchy2"/>
    <dgm:cxn modelId="{084CAF15-49AB-4431-A383-37E295333506}" type="presParOf" srcId="{FB2B728B-473F-4C0A-91EE-5B5FDE289788}" destId="{3A10470F-9DDA-4B56-9972-EE76701D88CC}" srcOrd="0" destOrd="0" presId="urn:microsoft.com/office/officeart/2005/8/layout/hierarchy2"/>
    <dgm:cxn modelId="{E676C032-3346-4E10-8003-5BA0A2C1C69F}" type="presParOf" srcId="{FB2B728B-473F-4C0A-91EE-5B5FDE289788}" destId="{C570D32F-0BAD-4A4A-8BFC-E4B5B16A0A00}" srcOrd="1" destOrd="0" presId="urn:microsoft.com/office/officeart/2005/8/layout/hierarchy2"/>
    <dgm:cxn modelId="{DA736229-19DF-4F64-B3C2-1DE25E518021}" type="presParOf" srcId="{34444C6A-52EA-4899-A087-4F89D68A7077}" destId="{AE4ECAA9-4314-471A-98D8-77938C3401BB}" srcOrd="7" destOrd="0" presId="urn:microsoft.com/office/officeart/2005/8/layout/hierarchy2"/>
    <dgm:cxn modelId="{94F271EE-D841-4553-8083-B6257F36ED76}" type="presParOf" srcId="{AE4ECAA9-4314-471A-98D8-77938C3401BB}" destId="{92B958C6-2A03-4788-B6F1-8931B1B47CB7}" srcOrd="0" destOrd="0" presId="urn:microsoft.com/office/officeart/2005/8/layout/hierarchy2"/>
    <dgm:cxn modelId="{391A9EB2-18B6-4DAC-B05A-D4F342083D09}" type="presParOf" srcId="{AE4ECAA9-4314-471A-98D8-77938C3401BB}" destId="{5E22E83A-A7D6-41A7-974C-7490AA845877}" srcOrd="1" destOrd="0" presId="urn:microsoft.com/office/officeart/2005/8/layout/hierarchy2"/>
    <dgm:cxn modelId="{94B21A03-55AA-474E-9D5A-66B24903737E}" type="presParOf" srcId="{5E22E83A-A7D6-41A7-974C-7490AA845877}" destId="{A1D7095C-7216-4DB8-B6BD-388BBE1179F8}" srcOrd="0" destOrd="0" presId="urn:microsoft.com/office/officeart/2005/8/layout/hierarchy2"/>
    <dgm:cxn modelId="{E745EDAD-03FE-4ED4-BE32-97D0F33465F8}" type="presParOf" srcId="{A1D7095C-7216-4DB8-B6BD-388BBE1179F8}" destId="{53989C2F-9D41-4469-880B-E2A62C6FD2FB}" srcOrd="0" destOrd="0" presId="urn:microsoft.com/office/officeart/2005/8/layout/hierarchy2"/>
    <dgm:cxn modelId="{A07CFEAF-586F-4341-88D3-27C768E9F1F3}" type="presParOf" srcId="{5E22E83A-A7D6-41A7-974C-7490AA845877}" destId="{55B9E29C-A1A5-4297-93C9-3F9B1D11760F}" srcOrd="1" destOrd="0" presId="urn:microsoft.com/office/officeart/2005/8/layout/hierarchy2"/>
    <dgm:cxn modelId="{61263AA2-85A2-4DCE-8446-D42957FC1DE6}" type="presParOf" srcId="{55B9E29C-A1A5-4297-93C9-3F9B1D11760F}" destId="{EC8D4F1C-96AC-45F2-A661-A1A32272B13F}" srcOrd="0" destOrd="0" presId="urn:microsoft.com/office/officeart/2005/8/layout/hierarchy2"/>
    <dgm:cxn modelId="{1D3ACAE9-8EB0-4426-88BD-017CF8E99C4E}" type="presParOf" srcId="{55B9E29C-A1A5-4297-93C9-3F9B1D11760F}" destId="{1FDA61C0-B42D-4A52-80F1-891F5BA6D9D8}"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graphics/data15.xml><?xml version="1.0" encoding="utf-8"?>
<dgm:dataModel xmlns:dgm="http://schemas.openxmlformats.org/drawingml/2006/diagram" xmlns:a="http://schemas.openxmlformats.org/drawingml/2006/main">
  <dgm:ptLst>
    <dgm:pt modelId="{525D3A0E-CB45-48C1-80DA-8175D025FBC6}" type="doc">
      <dgm:prSet loTypeId="urn:microsoft.com/office/officeart/2005/8/layout/lProcess3" loCatId="process" qsTypeId="urn:microsoft.com/office/officeart/2005/8/quickstyle/simple1" qsCatId="simple" csTypeId="urn:microsoft.com/office/officeart/2005/8/colors/accent1_2" csCatId="accent1" phldr="1"/>
      <dgm:spPr/>
      <dgm:t>
        <a:bodyPr/>
        <a:lstStyle/>
        <a:p>
          <a:endParaRPr lang="en-GB"/>
        </a:p>
      </dgm:t>
    </dgm:pt>
    <dgm:pt modelId="{4D2CDF28-DA98-4F3D-9E2E-13C399A9A6B5}">
      <dgm:prSet/>
      <dgm:spPr>
        <a:solidFill>
          <a:srgbClr val="002060"/>
        </a:solidFill>
      </dgm:spPr>
      <dgm:t>
        <a:bodyPr/>
        <a:lstStyle/>
        <a:p>
          <a:r>
            <a:rPr lang="en-GB" i="0" u="none"/>
            <a:t>Hypothèse 3 : </a:t>
          </a:r>
        </a:p>
      </dgm:t>
    </dgm:pt>
    <dgm:pt modelId="{02A292A9-B1A2-4801-8BF9-4636E142B2E8}" type="parTrans" cxnId="{935D9937-F3C6-47AE-8A81-403548C3AD54}">
      <dgm:prSet/>
      <dgm:spPr/>
      <dgm:t>
        <a:bodyPr/>
        <a:lstStyle/>
        <a:p>
          <a:endParaRPr lang="en-GB"/>
        </a:p>
      </dgm:t>
    </dgm:pt>
    <dgm:pt modelId="{F97EB707-6B59-4819-B6FC-A7E59D2E4B66}" type="sibTrans" cxnId="{935D9937-F3C6-47AE-8A81-403548C3AD54}">
      <dgm:prSet/>
      <dgm:spPr/>
      <dgm:t>
        <a:bodyPr/>
        <a:lstStyle/>
        <a:p>
          <a:endParaRPr lang="en-GB"/>
        </a:p>
      </dgm:t>
    </dgm:pt>
    <dgm:pt modelId="{F7207006-B326-4E6A-9EC8-8BD6100D3E94}">
      <dgm:prSet/>
      <dgm:spPr/>
      <dgm:t>
        <a:bodyPr/>
        <a:lstStyle/>
        <a:p>
          <a:r>
            <a:rPr lang="en-GB" i="1" dirty="0"/>
            <a:t>La résilience, en tant que capacité dynamique, contribue à la transformation numérique au niveau de l'écosystème.</a:t>
          </a:r>
          <a:endParaRPr lang="en-GB" dirty="0"/>
        </a:p>
      </dgm:t>
    </dgm:pt>
    <dgm:pt modelId="{69E03C2A-0C2F-4A10-A32C-CC96880B6128}" type="parTrans" cxnId="{BA8888D2-708D-4166-A017-97147D39FB85}">
      <dgm:prSet/>
      <dgm:spPr/>
      <dgm:t>
        <a:bodyPr/>
        <a:lstStyle/>
        <a:p>
          <a:endParaRPr lang="en-GB"/>
        </a:p>
      </dgm:t>
    </dgm:pt>
    <dgm:pt modelId="{F016457C-90C8-4A4B-998B-0B482BFFFC98}" type="sibTrans" cxnId="{BA8888D2-708D-4166-A017-97147D39FB85}">
      <dgm:prSet/>
      <dgm:spPr/>
      <dgm:t>
        <a:bodyPr/>
        <a:lstStyle/>
        <a:p>
          <a:endParaRPr lang="en-GB"/>
        </a:p>
      </dgm:t>
    </dgm:pt>
    <dgm:pt modelId="{857D6840-FC86-48BA-A5A8-44BA3D8E1BB4}">
      <dgm:prSet/>
      <dgm:spPr>
        <a:solidFill>
          <a:srgbClr val="002060"/>
        </a:solidFill>
      </dgm:spPr>
      <dgm:t>
        <a:bodyPr/>
        <a:lstStyle/>
        <a:p>
          <a:r>
            <a:rPr lang="en-US" i="0" u="none"/>
            <a:t>Hypothèse 3 (a) </a:t>
          </a:r>
          <a:endParaRPr lang="en-GB" i="0" u="none"/>
        </a:p>
      </dgm:t>
    </dgm:pt>
    <dgm:pt modelId="{C3E2886F-8B90-47F5-9A00-89BD12A2398A}" type="parTrans" cxnId="{D00311EA-CD34-4835-87EC-1D86D24E97AE}">
      <dgm:prSet/>
      <dgm:spPr/>
      <dgm:t>
        <a:bodyPr/>
        <a:lstStyle/>
        <a:p>
          <a:endParaRPr lang="en-GB"/>
        </a:p>
      </dgm:t>
    </dgm:pt>
    <dgm:pt modelId="{E79CDF0A-D1D0-4389-A612-FCF6A6B28AE1}" type="sibTrans" cxnId="{D00311EA-CD34-4835-87EC-1D86D24E97AE}">
      <dgm:prSet/>
      <dgm:spPr/>
      <dgm:t>
        <a:bodyPr/>
        <a:lstStyle/>
        <a:p>
          <a:endParaRPr lang="en-GB"/>
        </a:p>
      </dgm:t>
    </dgm:pt>
    <dgm:pt modelId="{A8628FF9-293B-4169-8319-6C5AFAF76156}">
      <dgm:prSet/>
      <dgm:spPr/>
      <dgm:t>
        <a:bodyPr/>
        <a:lstStyle/>
        <a:p>
          <a:r>
            <a:rPr lang="en-US" i="1" dirty="0"/>
            <a:t>Lors d'une crise, l'utilisation des technologies numériques par les PME conduit à l'émergence de la résilience en tant que capacité dynamique au niveau macro ou écosystémique, principalement basée sur la capacité dynamique de transformation de l'écosystème. </a:t>
          </a:r>
          <a:endParaRPr lang="en-GB" dirty="0"/>
        </a:p>
      </dgm:t>
    </dgm:pt>
    <dgm:pt modelId="{D3319A69-B5AD-4978-A077-164599A21B13}" type="parTrans" cxnId="{668D013E-A94E-4938-912F-A396F98EF33C}">
      <dgm:prSet/>
      <dgm:spPr/>
      <dgm:t>
        <a:bodyPr/>
        <a:lstStyle/>
        <a:p>
          <a:endParaRPr lang="en-GB"/>
        </a:p>
      </dgm:t>
    </dgm:pt>
    <dgm:pt modelId="{56439DAF-D5F5-4E65-A24D-8674A104BC7A}" type="sibTrans" cxnId="{668D013E-A94E-4938-912F-A396F98EF33C}">
      <dgm:prSet/>
      <dgm:spPr/>
      <dgm:t>
        <a:bodyPr/>
        <a:lstStyle/>
        <a:p>
          <a:endParaRPr lang="en-GB"/>
        </a:p>
      </dgm:t>
    </dgm:pt>
    <dgm:pt modelId="{C978549A-FF17-400E-A216-C0DA6D19616E}">
      <dgm:prSet/>
      <dgm:spPr>
        <a:solidFill>
          <a:srgbClr val="002060"/>
        </a:solidFill>
      </dgm:spPr>
      <dgm:t>
        <a:bodyPr/>
        <a:lstStyle/>
        <a:p>
          <a:r>
            <a:rPr lang="en-US" i="0" u="none"/>
            <a:t>Hypothèse 3b : </a:t>
          </a:r>
          <a:endParaRPr lang="en-GB" i="0" u="none"/>
        </a:p>
      </dgm:t>
    </dgm:pt>
    <dgm:pt modelId="{DEB00703-6364-40FC-93C3-7D149828C18B}" type="parTrans" cxnId="{D3EBEE8D-87BB-4721-B4AD-9B9DBA582B5F}">
      <dgm:prSet/>
      <dgm:spPr/>
      <dgm:t>
        <a:bodyPr/>
        <a:lstStyle/>
        <a:p>
          <a:endParaRPr lang="en-GB"/>
        </a:p>
      </dgm:t>
    </dgm:pt>
    <dgm:pt modelId="{14FE4FC0-6E1A-42F8-8248-487324DFB320}" type="sibTrans" cxnId="{D3EBEE8D-87BB-4721-B4AD-9B9DBA582B5F}">
      <dgm:prSet/>
      <dgm:spPr/>
      <dgm:t>
        <a:bodyPr/>
        <a:lstStyle/>
        <a:p>
          <a:endParaRPr lang="en-GB"/>
        </a:p>
      </dgm:t>
    </dgm:pt>
    <dgm:pt modelId="{9B1A0211-730D-4ED2-824C-5457772BBCFE}">
      <dgm:prSet/>
      <dgm:spPr/>
      <dgm:t>
        <a:bodyPr/>
        <a:lstStyle/>
        <a:p>
          <a:r>
            <a:rPr lang="en-US" i="1"/>
            <a:t>La capacité dynamique de résilience au niveau de l'écosystème agit principalement à la périphérie de l'entreprise. </a:t>
          </a:r>
          <a:endParaRPr lang="en-GB"/>
        </a:p>
      </dgm:t>
    </dgm:pt>
    <dgm:pt modelId="{C9F68AE0-DB5F-4CF9-9A6A-E2BCA93DB977}" type="parTrans" cxnId="{7A7FED23-B722-41DC-B2EE-8FA463764035}">
      <dgm:prSet/>
      <dgm:spPr/>
      <dgm:t>
        <a:bodyPr/>
        <a:lstStyle/>
        <a:p>
          <a:endParaRPr lang="en-GB"/>
        </a:p>
      </dgm:t>
    </dgm:pt>
    <dgm:pt modelId="{43509DE8-4FA6-4090-8C97-1EA863E20C18}" type="sibTrans" cxnId="{7A7FED23-B722-41DC-B2EE-8FA463764035}">
      <dgm:prSet/>
      <dgm:spPr/>
      <dgm:t>
        <a:bodyPr/>
        <a:lstStyle/>
        <a:p>
          <a:endParaRPr lang="en-GB"/>
        </a:p>
      </dgm:t>
    </dgm:pt>
    <dgm:pt modelId="{24B5AB4C-C06E-4E58-B1B3-5EF46A9B2EAF}">
      <dgm:prSet/>
      <dgm:spPr>
        <a:solidFill>
          <a:srgbClr val="002060"/>
        </a:solidFill>
      </dgm:spPr>
      <dgm:t>
        <a:bodyPr/>
        <a:lstStyle/>
        <a:p>
          <a:r>
            <a:rPr lang="en-US" i="0" u="none"/>
            <a:t>Hypothèse 3c : </a:t>
          </a:r>
          <a:endParaRPr lang="en-GB" i="0" u="none"/>
        </a:p>
      </dgm:t>
    </dgm:pt>
    <dgm:pt modelId="{BA4431BE-C190-4BAB-9A77-A22F599739DD}" type="parTrans" cxnId="{124AF4DC-72EB-4FD3-8C0A-388EDED0EEBC}">
      <dgm:prSet/>
      <dgm:spPr/>
      <dgm:t>
        <a:bodyPr/>
        <a:lstStyle/>
        <a:p>
          <a:endParaRPr lang="en-GB"/>
        </a:p>
      </dgm:t>
    </dgm:pt>
    <dgm:pt modelId="{5EDBA816-89FD-4DA8-B516-151BFF7F6628}" type="sibTrans" cxnId="{124AF4DC-72EB-4FD3-8C0A-388EDED0EEBC}">
      <dgm:prSet/>
      <dgm:spPr/>
      <dgm:t>
        <a:bodyPr/>
        <a:lstStyle/>
        <a:p>
          <a:endParaRPr lang="en-GB"/>
        </a:p>
      </dgm:t>
    </dgm:pt>
    <dgm:pt modelId="{481E8CF8-F039-4930-B1C6-EE8EFDB94736}">
      <dgm:prSet/>
      <dgm:spPr/>
      <dgm:t>
        <a:bodyPr/>
        <a:lstStyle/>
        <a:p>
          <a:r>
            <a:rPr lang="en-US" i="1"/>
            <a:t>La capacité dynamique de résilience au niveau de l'écosystème agit en second lieu sur le cœur de l'entreprise.</a:t>
          </a:r>
          <a:endParaRPr lang="en-GB"/>
        </a:p>
      </dgm:t>
    </dgm:pt>
    <dgm:pt modelId="{9FC7C880-232A-4F49-B1FD-56EBBCA257F8}" type="parTrans" cxnId="{657BAE50-E984-4A9B-8B5B-063E6F825D9F}">
      <dgm:prSet/>
      <dgm:spPr/>
      <dgm:t>
        <a:bodyPr/>
        <a:lstStyle/>
        <a:p>
          <a:endParaRPr lang="en-GB"/>
        </a:p>
      </dgm:t>
    </dgm:pt>
    <dgm:pt modelId="{2BCFA4EE-187C-4D84-A991-1B3DEF660468}" type="sibTrans" cxnId="{657BAE50-E984-4A9B-8B5B-063E6F825D9F}">
      <dgm:prSet/>
      <dgm:spPr/>
      <dgm:t>
        <a:bodyPr/>
        <a:lstStyle/>
        <a:p>
          <a:endParaRPr lang="en-GB"/>
        </a:p>
      </dgm:t>
    </dgm:pt>
    <dgm:pt modelId="{040BA150-CAF9-47D7-99FF-5250717B3FB3}" type="pres">
      <dgm:prSet presAssocID="{525D3A0E-CB45-48C1-80DA-8175D025FBC6}" presName="Name0" presStyleCnt="0">
        <dgm:presLayoutVars>
          <dgm:chPref val="3"/>
          <dgm:dir/>
          <dgm:animLvl val="lvl"/>
          <dgm:resizeHandles/>
        </dgm:presLayoutVars>
      </dgm:prSet>
      <dgm:spPr/>
    </dgm:pt>
    <dgm:pt modelId="{DCF41AEB-98FA-480F-98C8-4341FE86D371}" type="pres">
      <dgm:prSet presAssocID="{4D2CDF28-DA98-4F3D-9E2E-13C399A9A6B5}" presName="horFlow" presStyleCnt="0"/>
      <dgm:spPr/>
    </dgm:pt>
    <dgm:pt modelId="{B60B93CD-BC9C-48E1-8D52-C1D57941383E}" type="pres">
      <dgm:prSet presAssocID="{4D2CDF28-DA98-4F3D-9E2E-13C399A9A6B5}" presName="bigChev" presStyleLbl="node1" presStyleIdx="0" presStyleCnt="4"/>
      <dgm:spPr/>
    </dgm:pt>
    <dgm:pt modelId="{37066723-C6A1-4DF7-B515-1D362AB718BA}" type="pres">
      <dgm:prSet presAssocID="{69E03C2A-0C2F-4A10-A32C-CC96880B6128}" presName="parTrans" presStyleCnt="0"/>
      <dgm:spPr/>
    </dgm:pt>
    <dgm:pt modelId="{1AF04133-7005-4075-9FDA-B03C7BF7F0F0}" type="pres">
      <dgm:prSet presAssocID="{F7207006-B326-4E6A-9EC8-8BD6100D3E94}" presName="node" presStyleLbl="alignAccFollowNode1" presStyleIdx="0" presStyleCnt="4" custScaleX="462415">
        <dgm:presLayoutVars>
          <dgm:bulletEnabled val="1"/>
        </dgm:presLayoutVars>
      </dgm:prSet>
      <dgm:spPr/>
    </dgm:pt>
    <dgm:pt modelId="{1667262E-066B-42B9-87C1-DAF9DD149DF2}" type="pres">
      <dgm:prSet presAssocID="{4D2CDF28-DA98-4F3D-9E2E-13C399A9A6B5}" presName="vSp" presStyleCnt="0"/>
      <dgm:spPr/>
    </dgm:pt>
    <dgm:pt modelId="{E4D1AC81-3D5D-44FB-B255-0947E249865C}" type="pres">
      <dgm:prSet presAssocID="{857D6840-FC86-48BA-A5A8-44BA3D8E1BB4}" presName="horFlow" presStyleCnt="0"/>
      <dgm:spPr/>
    </dgm:pt>
    <dgm:pt modelId="{0D24CFA6-975D-4368-AB43-19F022D1CF9F}" type="pres">
      <dgm:prSet presAssocID="{857D6840-FC86-48BA-A5A8-44BA3D8E1BB4}" presName="bigChev" presStyleLbl="node1" presStyleIdx="1" presStyleCnt="4"/>
      <dgm:spPr/>
    </dgm:pt>
    <dgm:pt modelId="{B0E0EFA8-8FA4-4D1D-A73E-B9D6C9E6EC88}" type="pres">
      <dgm:prSet presAssocID="{D3319A69-B5AD-4978-A077-164599A21B13}" presName="parTrans" presStyleCnt="0"/>
      <dgm:spPr/>
    </dgm:pt>
    <dgm:pt modelId="{E68D0F6C-A4AF-4E41-B885-DFFADDBF222C}" type="pres">
      <dgm:prSet presAssocID="{A8628FF9-293B-4169-8319-6C5AFAF76156}" presName="node" presStyleLbl="alignAccFollowNode1" presStyleIdx="1" presStyleCnt="4" custScaleX="462415">
        <dgm:presLayoutVars>
          <dgm:bulletEnabled val="1"/>
        </dgm:presLayoutVars>
      </dgm:prSet>
      <dgm:spPr/>
    </dgm:pt>
    <dgm:pt modelId="{6A13E837-0925-45C7-B3B6-08D527265DE4}" type="pres">
      <dgm:prSet presAssocID="{857D6840-FC86-48BA-A5A8-44BA3D8E1BB4}" presName="vSp" presStyleCnt="0"/>
      <dgm:spPr/>
    </dgm:pt>
    <dgm:pt modelId="{6850A760-22C4-4F58-ABFC-99A864D0B352}" type="pres">
      <dgm:prSet presAssocID="{C978549A-FF17-400E-A216-C0DA6D19616E}" presName="horFlow" presStyleCnt="0"/>
      <dgm:spPr/>
    </dgm:pt>
    <dgm:pt modelId="{7FA021B8-1F3E-40FB-BEA6-AEADCE181DBB}" type="pres">
      <dgm:prSet presAssocID="{C978549A-FF17-400E-A216-C0DA6D19616E}" presName="bigChev" presStyleLbl="node1" presStyleIdx="2" presStyleCnt="4"/>
      <dgm:spPr/>
    </dgm:pt>
    <dgm:pt modelId="{6B38860E-58BA-44DF-99D8-4BC4C158DF35}" type="pres">
      <dgm:prSet presAssocID="{C9F68AE0-DB5F-4CF9-9A6A-E2BCA93DB977}" presName="parTrans" presStyleCnt="0"/>
      <dgm:spPr/>
    </dgm:pt>
    <dgm:pt modelId="{755799C0-2CE4-41A2-A505-BB98163A154F}" type="pres">
      <dgm:prSet presAssocID="{9B1A0211-730D-4ED2-824C-5457772BBCFE}" presName="node" presStyleLbl="alignAccFollowNode1" presStyleIdx="2" presStyleCnt="4" custScaleX="462415">
        <dgm:presLayoutVars>
          <dgm:bulletEnabled val="1"/>
        </dgm:presLayoutVars>
      </dgm:prSet>
      <dgm:spPr/>
    </dgm:pt>
    <dgm:pt modelId="{F27DD8D6-E24B-4F6B-8F03-8D96E9F9F7AB}" type="pres">
      <dgm:prSet presAssocID="{C978549A-FF17-400E-A216-C0DA6D19616E}" presName="vSp" presStyleCnt="0"/>
      <dgm:spPr/>
    </dgm:pt>
    <dgm:pt modelId="{5FEAB21E-1A0B-45C5-BD2C-CD4CA7F7C061}" type="pres">
      <dgm:prSet presAssocID="{24B5AB4C-C06E-4E58-B1B3-5EF46A9B2EAF}" presName="horFlow" presStyleCnt="0"/>
      <dgm:spPr/>
    </dgm:pt>
    <dgm:pt modelId="{E45E1078-5944-4BDE-87E8-F4533DBDBBF8}" type="pres">
      <dgm:prSet presAssocID="{24B5AB4C-C06E-4E58-B1B3-5EF46A9B2EAF}" presName="bigChev" presStyleLbl="node1" presStyleIdx="3" presStyleCnt="4"/>
      <dgm:spPr/>
    </dgm:pt>
    <dgm:pt modelId="{5F417B13-BAA6-4EA7-B019-D0408AA4F93C}" type="pres">
      <dgm:prSet presAssocID="{9FC7C880-232A-4F49-B1FD-56EBBCA257F8}" presName="parTrans" presStyleCnt="0"/>
      <dgm:spPr/>
    </dgm:pt>
    <dgm:pt modelId="{C39897BC-3F22-43C1-9A26-2C4ED7EAEAA3}" type="pres">
      <dgm:prSet presAssocID="{481E8CF8-F039-4930-B1C6-EE8EFDB94736}" presName="node" presStyleLbl="alignAccFollowNode1" presStyleIdx="3" presStyleCnt="4" custScaleX="462415">
        <dgm:presLayoutVars>
          <dgm:bulletEnabled val="1"/>
        </dgm:presLayoutVars>
      </dgm:prSet>
      <dgm:spPr/>
    </dgm:pt>
  </dgm:ptLst>
  <dgm:cxnLst>
    <dgm:cxn modelId="{7A7FED23-B722-41DC-B2EE-8FA463764035}" srcId="{C978549A-FF17-400E-A216-C0DA6D19616E}" destId="{9B1A0211-730D-4ED2-824C-5457772BBCFE}" srcOrd="0" destOrd="0" parTransId="{C9F68AE0-DB5F-4CF9-9A6A-E2BCA93DB977}" sibTransId="{43509DE8-4FA6-4090-8C97-1EA863E20C18}"/>
    <dgm:cxn modelId="{935D9937-F3C6-47AE-8A81-403548C3AD54}" srcId="{525D3A0E-CB45-48C1-80DA-8175D025FBC6}" destId="{4D2CDF28-DA98-4F3D-9E2E-13C399A9A6B5}" srcOrd="0" destOrd="0" parTransId="{02A292A9-B1A2-4801-8BF9-4636E142B2E8}" sibTransId="{F97EB707-6B59-4819-B6FC-A7E59D2E4B66}"/>
    <dgm:cxn modelId="{668D013E-A94E-4938-912F-A396F98EF33C}" srcId="{857D6840-FC86-48BA-A5A8-44BA3D8E1BB4}" destId="{A8628FF9-293B-4169-8319-6C5AFAF76156}" srcOrd="0" destOrd="0" parTransId="{D3319A69-B5AD-4978-A077-164599A21B13}" sibTransId="{56439DAF-D5F5-4E65-A24D-8674A104BC7A}"/>
    <dgm:cxn modelId="{417DF45B-87D2-4637-B02B-EC63EE9DFC8C}" type="presOf" srcId="{857D6840-FC86-48BA-A5A8-44BA3D8E1BB4}" destId="{0D24CFA6-975D-4368-AB43-19F022D1CF9F}" srcOrd="0" destOrd="0" presId="urn:microsoft.com/office/officeart/2005/8/layout/lProcess3"/>
    <dgm:cxn modelId="{657BAE50-E984-4A9B-8B5B-063E6F825D9F}" srcId="{24B5AB4C-C06E-4E58-B1B3-5EF46A9B2EAF}" destId="{481E8CF8-F039-4930-B1C6-EE8EFDB94736}" srcOrd="0" destOrd="0" parTransId="{9FC7C880-232A-4F49-B1FD-56EBBCA257F8}" sibTransId="{2BCFA4EE-187C-4D84-A991-1B3DEF660468}"/>
    <dgm:cxn modelId="{3271D057-8ACC-4395-915E-6AF5ECA6F409}" type="presOf" srcId="{481E8CF8-F039-4930-B1C6-EE8EFDB94736}" destId="{C39897BC-3F22-43C1-9A26-2C4ED7EAEAA3}" srcOrd="0" destOrd="0" presId="urn:microsoft.com/office/officeart/2005/8/layout/lProcess3"/>
    <dgm:cxn modelId="{BB79D357-EF6C-46A1-AC02-D234BCF66020}" type="presOf" srcId="{C978549A-FF17-400E-A216-C0DA6D19616E}" destId="{7FA021B8-1F3E-40FB-BEA6-AEADCE181DBB}" srcOrd="0" destOrd="0" presId="urn:microsoft.com/office/officeart/2005/8/layout/lProcess3"/>
    <dgm:cxn modelId="{CF83FD7C-4B0C-42AE-B50F-A9DE7041A8AF}" type="presOf" srcId="{F7207006-B326-4E6A-9EC8-8BD6100D3E94}" destId="{1AF04133-7005-4075-9FDA-B03C7BF7F0F0}" srcOrd="0" destOrd="0" presId="urn:microsoft.com/office/officeart/2005/8/layout/lProcess3"/>
    <dgm:cxn modelId="{C0BB3C85-E0B6-4823-AA26-AAB3D0659E7A}" type="presOf" srcId="{525D3A0E-CB45-48C1-80DA-8175D025FBC6}" destId="{040BA150-CAF9-47D7-99FF-5250717B3FB3}" srcOrd="0" destOrd="0" presId="urn:microsoft.com/office/officeart/2005/8/layout/lProcess3"/>
    <dgm:cxn modelId="{D3EBEE8D-87BB-4721-B4AD-9B9DBA582B5F}" srcId="{525D3A0E-CB45-48C1-80DA-8175D025FBC6}" destId="{C978549A-FF17-400E-A216-C0DA6D19616E}" srcOrd="2" destOrd="0" parTransId="{DEB00703-6364-40FC-93C3-7D149828C18B}" sibTransId="{14FE4FC0-6E1A-42F8-8248-487324DFB320}"/>
    <dgm:cxn modelId="{4F6A2BBA-CF85-4C57-B31F-5F26B96468E7}" type="presOf" srcId="{4D2CDF28-DA98-4F3D-9E2E-13C399A9A6B5}" destId="{B60B93CD-BC9C-48E1-8D52-C1D57941383E}" srcOrd="0" destOrd="0" presId="urn:microsoft.com/office/officeart/2005/8/layout/lProcess3"/>
    <dgm:cxn modelId="{82BB28C6-25CE-4941-AF1A-7A49C5D0DAAD}" type="presOf" srcId="{24B5AB4C-C06E-4E58-B1B3-5EF46A9B2EAF}" destId="{E45E1078-5944-4BDE-87E8-F4533DBDBBF8}" srcOrd="0" destOrd="0" presId="urn:microsoft.com/office/officeart/2005/8/layout/lProcess3"/>
    <dgm:cxn modelId="{BA8888D2-708D-4166-A017-97147D39FB85}" srcId="{4D2CDF28-DA98-4F3D-9E2E-13C399A9A6B5}" destId="{F7207006-B326-4E6A-9EC8-8BD6100D3E94}" srcOrd="0" destOrd="0" parTransId="{69E03C2A-0C2F-4A10-A32C-CC96880B6128}" sibTransId="{F016457C-90C8-4A4B-998B-0B482BFFFC98}"/>
    <dgm:cxn modelId="{124AF4DC-72EB-4FD3-8C0A-388EDED0EEBC}" srcId="{525D3A0E-CB45-48C1-80DA-8175D025FBC6}" destId="{24B5AB4C-C06E-4E58-B1B3-5EF46A9B2EAF}" srcOrd="3" destOrd="0" parTransId="{BA4431BE-C190-4BAB-9A77-A22F599739DD}" sibTransId="{5EDBA816-89FD-4DA8-B516-151BFF7F6628}"/>
    <dgm:cxn modelId="{03603AE1-5A59-470A-B969-AC6AA89130AE}" type="presOf" srcId="{9B1A0211-730D-4ED2-824C-5457772BBCFE}" destId="{755799C0-2CE4-41A2-A505-BB98163A154F}" srcOrd="0" destOrd="0" presId="urn:microsoft.com/office/officeart/2005/8/layout/lProcess3"/>
    <dgm:cxn modelId="{D00311EA-CD34-4835-87EC-1D86D24E97AE}" srcId="{525D3A0E-CB45-48C1-80DA-8175D025FBC6}" destId="{857D6840-FC86-48BA-A5A8-44BA3D8E1BB4}" srcOrd="1" destOrd="0" parTransId="{C3E2886F-8B90-47F5-9A00-89BD12A2398A}" sibTransId="{E79CDF0A-D1D0-4389-A612-FCF6A6B28AE1}"/>
    <dgm:cxn modelId="{508FAAEA-CF5C-41C8-B8F3-20786594D680}" type="presOf" srcId="{A8628FF9-293B-4169-8319-6C5AFAF76156}" destId="{E68D0F6C-A4AF-4E41-B885-DFFADDBF222C}" srcOrd="0" destOrd="0" presId="urn:microsoft.com/office/officeart/2005/8/layout/lProcess3"/>
    <dgm:cxn modelId="{3A51E19D-1586-4D5E-BF1E-6CB5CA92394A}" type="presParOf" srcId="{040BA150-CAF9-47D7-99FF-5250717B3FB3}" destId="{DCF41AEB-98FA-480F-98C8-4341FE86D371}" srcOrd="0" destOrd="0" presId="urn:microsoft.com/office/officeart/2005/8/layout/lProcess3"/>
    <dgm:cxn modelId="{B0580C80-FA76-42F3-9C75-16E3037196D4}" type="presParOf" srcId="{DCF41AEB-98FA-480F-98C8-4341FE86D371}" destId="{B60B93CD-BC9C-48E1-8D52-C1D57941383E}" srcOrd="0" destOrd="0" presId="urn:microsoft.com/office/officeart/2005/8/layout/lProcess3"/>
    <dgm:cxn modelId="{C81DABEF-A38D-4E56-B97E-C17A14E864CE}" type="presParOf" srcId="{DCF41AEB-98FA-480F-98C8-4341FE86D371}" destId="{37066723-C6A1-4DF7-B515-1D362AB718BA}" srcOrd="1" destOrd="0" presId="urn:microsoft.com/office/officeart/2005/8/layout/lProcess3"/>
    <dgm:cxn modelId="{B1F8574A-2E1E-49D0-B009-0EB5CFD95676}" type="presParOf" srcId="{DCF41AEB-98FA-480F-98C8-4341FE86D371}" destId="{1AF04133-7005-4075-9FDA-B03C7BF7F0F0}" srcOrd="2" destOrd="0" presId="urn:microsoft.com/office/officeart/2005/8/layout/lProcess3"/>
    <dgm:cxn modelId="{D68222CF-2EC9-4ED7-9B07-DF57B8569FAA}" type="presParOf" srcId="{040BA150-CAF9-47D7-99FF-5250717B3FB3}" destId="{1667262E-066B-42B9-87C1-DAF9DD149DF2}" srcOrd="1" destOrd="0" presId="urn:microsoft.com/office/officeart/2005/8/layout/lProcess3"/>
    <dgm:cxn modelId="{9CEE88DF-5EF5-493A-8E0D-BBC70939D421}" type="presParOf" srcId="{040BA150-CAF9-47D7-99FF-5250717B3FB3}" destId="{E4D1AC81-3D5D-44FB-B255-0947E249865C}" srcOrd="2" destOrd="0" presId="urn:microsoft.com/office/officeart/2005/8/layout/lProcess3"/>
    <dgm:cxn modelId="{60FC6063-CB5D-488E-9199-981B4CB41DC5}" type="presParOf" srcId="{E4D1AC81-3D5D-44FB-B255-0947E249865C}" destId="{0D24CFA6-975D-4368-AB43-19F022D1CF9F}" srcOrd="0" destOrd="0" presId="urn:microsoft.com/office/officeart/2005/8/layout/lProcess3"/>
    <dgm:cxn modelId="{295AB609-74E2-496D-9742-0FF00E2C7BE8}" type="presParOf" srcId="{E4D1AC81-3D5D-44FB-B255-0947E249865C}" destId="{B0E0EFA8-8FA4-4D1D-A73E-B9D6C9E6EC88}" srcOrd="1" destOrd="0" presId="urn:microsoft.com/office/officeart/2005/8/layout/lProcess3"/>
    <dgm:cxn modelId="{8640F082-11D3-45EE-8AD0-4CE305A9BB9E}" type="presParOf" srcId="{E4D1AC81-3D5D-44FB-B255-0947E249865C}" destId="{E68D0F6C-A4AF-4E41-B885-DFFADDBF222C}" srcOrd="2" destOrd="0" presId="urn:microsoft.com/office/officeart/2005/8/layout/lProcess3"/>
    <dgm:cxn modelId="{3C5152B3-3DDE-431F-8CF8-F6044ACB50F1}" type="presParOf" srcId="{040BA150-CAF9-47D7-99FF-5250717B3FB3}" destId="{6A13E837-0925-45C7-B3B6-08D527265DE4}" srcOrd="3" destOrd="0" presId="urn:microsoft.com/office/officeart/2005/8/layout/lProcess3"/>
    <dgm:cxn modelId="{68B7DADA-BAF0-4B49-8FDA-E22717CC2FE8}" type="presParOf" srcId="{040BA150-CAF9-47D7-99FF-5250717B3FB3}" destId="{6850A760-22C4-4F58-ABFC-99A864D0B352}" srcOrd="4" destOrd="0" presId="urn:microsoft.com/office/officeart/2005/8/layout/lProcess3"/>
    <dgm:cxn modelId="{9B7C36F4-1DF2-43E2-8675-D5AD56CB9D3C}" type="presParOf" srcId="{6850A760-22C4-4F58-ABFC-99A864D0B352}" destId="{7FA021B8-1F3E-40FB-BEA6-AEADCE181DBB}" srcOrd="0" destOrd="0" presId="urn:microsoft.com/office/officeart/2005/8/layout/lProcess3"/>
    <dgm:cxn modelId="{F785909F-2B05-4FDC-BD12-5BDE86BA0D26}" type="presParOf" srcId="{6850A760-22C4-4F58-ABFC-99A864D0B352}" destId="{6B38860E-58BA-44DF-99D8-4BC4C158DF35}" srcOrd="1" destOrd="0" presId="urn:microsoft.com/office/officeart/2005/8/layout/lProcess3"/>
    <dgm:cxn modelId="{D54C4206-63F8-49C9-A662-740DB37679E6}" type="presParOf" srcId="{6850A760-22C4-4F58-ABFC-99A864D0B352}" destId="{755799C0-2CE4-41A2-A505-BB98163A154F}" srcOrd="2" destOrd="0" presId="urn:microsoft.com/office/officeart/2005/8/layout/lProcess3"/>
    <dgm:cxn modelId="{767A0549-BAB2-4B5F-9E2F-2489A132BF5B}" type="presParOf" srcId="{040BA150-CAF9-47D7-99FF-5250717B3FB3}" destId="{F27DD8D6-E24B-4F6B-8F03-8D96E9F9F7AB}" srcOrd="5" destOrd="0" presId="urn:microsoft.com/office/officeart/2005/8/layout/lProcess3"/>
    <dgm:cxn modelId="{2E222990-034D-4310-B250-34A97F0EBE73}" type="presParOf" srcId="{040BA150-CAF9-47D7-99FF-5250717B3FB3}" destId="{5FEAB21E-1A0B-45C5-BD2C-CD4CA7F7C061}" srcOrd="6" destOrd="0" presId="urn:microsoft.com/office/officeart/2005/8/layout/lProcess3"/>
    <dgm:cxn modelId="{3693D49C-AF57-4085-A92E-6AEF20070164}" type="presParOf" srcId="{5FEAB21E-1A0B-45C5-BD2C-CD4CA7F7C061}" destId="{E45E1078-5944-4BDE-87E8-F4533DBDBBF8}" srcOrd="0" destOrd="0" presId="urn:microsoft.com/office/officeart/2005/8/layout/lProcess3"/>
    <dgm:cxn modelId="{76803F01-F66C-4379-98CD-350C6D7241E2}" type="presParOf" srcId="{5FEAB21E-1A0B-45C5-BD2C-CD4CA7F7C061}" destId="{5F417B13-BAA6-4EA7-B019-D0408AA4F93C}" srcOrd="1" destOrd="0" presId="urn:microsoft.com/office/officeart/2005/8/layout/lProcess3"/>
    <dgm:cxn modelId="{4A86CB9B-275D-43E9-8EA3-FB94EFCF7F42}" type="presParOf" srcId="{5FEAB21E-1A0B-45C5-BD2C-CD4CA7F7C061}" destId="{C39897BC-3F22-43C1-9A26-2C4ED7EAEAA3}" srcOrd="2" destOrd="0" presId="urn:microsoft.com/office/officeart/2005/8/layout/l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graphics/data16.xml><?xml version="1.0" encoding="utf-8"?>
<dgm:dataModel xmlns:dgm="http://schemas.openxmlformats.org/drawingml/2006/diagram" xmlns:a="http://schemas.openxmlformats.org/drawingml/2006/main">
  <dgm:ptLst>
    <dgm:pt modelId="{019E54D9-CA83-423E-9D5A-52A2D4D64157}" type="doc">
      <dgm:prSet loTypeId="urn:microsoft.com/office/officeart/2005/8/layout/hierarchy4#3" loCatId="list" qsTypeId="urn:microsoft.com/office/officeart/2005/8/quickstyle/simple1" qsCatId="simple" csTypeId="urn:microsoft.com/office/officeart/2005/8/colors/accent1_2" csCatId="accent1" phldr="1"/>
      <dgm:spPr/>
      <dgm:t>
        <a:bodyPr/>
        <a:lstStyle/>
        <a:p>
          <a:endParaRPr lang="en-GB"/>
        </a:p>
      </dgm:t>
    </dgm:pt>
    <dgm:pt modelId="{3DB963A5-3E4F-4E83-BADD-DAC6B57412D0}">
      <dgm:prSet/>
      <dgm:spPr>
        <a:solidFill>
          <a:srgbClr val="7030A0"/>
        </a:solidFill>
      </dgm:spPr>
      <dgm:t>
        <a:bodyPr/>
        <a:lstStyle/>
        <a:p>
          <a:r>
            <a:rPr lang="en-GB"/>
            <a:t>Hypothèses 4</a:t>
          </a:r>
        </a:p>
      </dgm:t>
    </dgm:pt>
    <dgm:pt modelId="{F326EDF7-E693-484F-B15A-5A4F353A88C0}" type="parTrans" cxnId="{DD7AD8EB-AE16-4FDD-849C-C03CC524F062}">
      <dgm:prSet/>
      <dgm:spPr/>
      <dgm:t>
        <a:bodyPr/>
        <a:lstStyle/>
        <a:p>
          <a:endParaRPr lang="en-GB"/>
        </a:p>
      </dgm:t>
    </dgm:pt>
    <dgm:pt modelId="{C6031098-8154-4D81-9F54-890B084FDE0B}" type="sibTrans" cxnId="{DD7AD8EB-AE16-4FDD-849C-C03CC524F062}">
      <dgm:prSet/>
      <dgm:spPr/>
      <dgm:t>
        <a:bodyPr/>
        <a:lstStyle/>
        <a:p>
          <a:endParaRPr lang="en-GB"/>
        </a:p>
      </dgm:t>
    </dgm:pt>
    <dgm:pt modelId="{51F11C6D-F09F-4B4D-9C80-20C5C9ABF6E1}">
      <dgm:prSet/>
      <dgm:spPr>
        <a:solidFill>
          <a:srgbClr val="002060"/>
        </a:solidFill>
      </dgm:spPr>
      <dgm:t>
        <a:bodyPr/>
        <a:lstStyle/>
        <a:p>
          <a:r>
            <a:rPr lang="en-GB" dirty="0" err="1"/>
            <a:t>L'innovation</a:t>
          </a:r>
          <a:r>
            <a:rPr lang="en-GB" dirty="0"/>
            <a:t> et la transformation </a:t>
          </a:r>
          <a:r>
            <a:rPr lang="en-GB" dirty="0" err="1"/>
            <a:t>numérique</a:t>
          </a:r>
          <a:r>
            <a:rPr lang="en-GB" dirty="0"/>
            <a:t> au </a:t>
          </a:r>
          <a:r>
            <a:rPr lang="en-GB" dirty="0" err="1"/>
            <a:t>sein</a:t>
          </a:r>
          <a:r>
            <a:rPr lang="en-GB" dirty="0"/>
            <a:t> des PME </a:t>
          </a:r>
          <a:r>
            <a:rPr lang="en-GB" dirty="0" err="1"/>
            <a:t>sont</a:t>
          </a:r>
          <a:r>
            <a:rPr lang="en-GB" dirty="0"/>
            <a:t> </a:t>
          </a:r>
          <a:r>
            <a:rPr lang="en-GB" dirty="0" err="1"/>
            <a:t>positivement</a:t>
          </a:r>
          <a:r>
            <a:rPr lang="en-GB" dirty="0"/>
            <a:t> </a:t>
          </a:r>
          <a:r>
            <a:rPr lang="en-GB" dirty="0" err="1"/>
            <a:t>liées</a:t>
          </a:r>
          <a:r>
            <a:rPr lang="en-GB" dirty="0"/>
            <a:t> aux </a:t>
          </a:r>
          <a:r>
            <a:rPr lang="en-GB" dirty="0" err="1"/>
            <a:t>nouvelles</a:t>
          </a:r>
          <a:r>
            <a:rPr lang="en-GB" dirty="0"/>
            <a:t> </a:t>
          </a:r>
          <a:r>
            <a:rPr lang="en-GB" dirty="0" err="1"/>
            <a:t>compétences</a:t>
          </a:r>
          <a:r>
            <a:rPr lang="en-GB" dirty="0"/>
            <a:t> et </a:t>
          </a:r>
          <a:r>
            <a:rPr lang="en-GB" dirty="0" err="1"/>
            <a:t>capacités</a:t>
          </a:r>
          <a:r>
            <a:rPr lang="en-GB" dirty="0"/>
            <a:t> </a:t>
          </a:r>
          <a:r>
            <a:rPr lang="en-GB" dirty="0" err="1"/>
            <a:t>numériques</a:t>
          </a:r>
          <a:r>
            <a:rPr lang="en-GB" dirty="0"/>
            <a:t>, à la transformation des </a:t>
          </a:r>
          <a:r>
            <a:rPr lang="en-GB" dirty="0" err="1"/>
            <a:t>modèles</a:t>
          </a:r>
          <a:r>
            <a:rPr lang="en-GB" dirty="0"/>
            <a:t> </a:t>
          </a:r>
          <a:r>
            <a:rPr lang="en-GB" dirty="0" err="1"/>
            <a:t>d'entreprise</a:t>
          </a:r>
          <a:r>
            <a:rPr lang="en-GB" dirty="0"/>
            <a:t> et aux nouveaux </a:t>
          </a:r>
          <a:r>
            <a:rPr lang="en-GB" dirty="0" err="1"/>
            <a:t>rôles</a:t>
          </a:r>
          <a:r>
            <a:rPr lang="en-GB" dirty="0"/>
            <a:t> et </a:t>
          </a:r>
          <a:r>
            <a:rPr lang="en-GB" dirty="0" err="1"/>
            <a:t>comportements</a:t>
          </a:r>
          <a:r>
            <a:rPr lang="en-GB" dirty="0"/>
            <a:t> des </a:t>
          </a:r>
          <a:r>
            <a:rPr lang="en-GB" dirty="0" err="1"/>
            <a:t>consommateurs</a:t>
          </a:r>
          <a:r>
            <a:rPr lang="en-GB" dirty="0"/>
            <a:t> </a:t>
          </a:r>
          <a:r>
            <a:rPr lang="en-GB" dirty="0" err="1"/>
            <a:t>dans</a:t>
          </a:r>
          <a:r>
            <a:rPr lang="en-GB" dirty="0"/>
            <a:t> </a:t>
          </a:r>
          <a:r>
            <a:rPr lang="en-GB" dirty="0" err="1"/>
            <a:t>l'ère</a:t>
          </a:r>
          <a:r>
            <a:rPr lang="en-GB" dirty="0"/>
            <a:t> post-</a:t>
          </a:r>
          <a:r>
            <a:rPr lang="en-GB" dirty="0" err="1"/>
            <a:t>COVID</a:t>
          </a:r>
          <a:r>
            <a:rPr lang="en-GB" dirty="0"/>
            <a:t>.</a:t>
          </a:r>
        </a:p>
      </dgm:t>
    </dgm:pt>
    <dgm:pt modelId="{E58E0323-1C25-4D2B-A957-A9B7B4C36F9C}" type="parTrans" cxnId="{DA0E3A2B-D716-4BC0-A0D8-768180889CEF}">
      <dgm:prSet/>
      <dgm:spPr/>
      <dgm:t>
        <a:bodyPr/>
        <a:lstStyle/>
        <a:p>
          <a:endParaRPr lang="en-GB"/>
        </a:p>
      </dgm:t>
    </dgm:pt>
    <dgm:pt modelId="{EA0FDE9E-A04E-408A-8C84-295EC2A65B87}" type="sibTrans" cxnId="{DA0E3A2B-D716-4BC0-A0D8-768180889CEF}">
      <dgm:prSet/>
      <dgm:spPr/>
      <dgm:t>
        <a:bodyPr/>
        <a:lstStyle/>
        <a:p>
          <a:endParaRPr lang="en-GB"/>
        </a:p>
      </dgm:t>
    </dgm:pt>
    <dgm:pt modelId="{DEF5936E-9BDF-45C4-BE58-D738A9565EBB}">
      <dgm:prSet/>
      <dgm:spPr>
        <a:solidFill>
          <a:srgbClr val="7030A0"/>
        </a:solidFill>
      </dgm:spPr>
      <dgm:t>
        <a:bodyPr/>
        <a:lstStyle/>
        <a:p>
          <a:r>
            <a:rPr lang="en-GB"/>
            <a:t>Hypothèses 4 (a) </a:t>
          </a:r>
        </a:p>
      </dgm:t>
    </dgm:pt>
    <dgm:pt modelId="{D01530AF-B710-4504-ADF1-A76369405887}" type="parTrans" cxnId="{718D1F6D-6481-4D73-B98C-6328393B8E74}">
      <dgm:prSet/>
      <dgm:spPr/>
      <dgm:t>
        <a:bodyPr/>
        <a:lstStyle/>
        <a:p>
          <a:endParaRPr lang="en-GB"/>
        </a:p>
      </dgm:t>
    </dgm:pt>
    <dgm:pt modelId="{485BF60F-C7A7-410F-80BC-22B4A8661599}" type="sibTrans" cxnId="{718D1F6D-6481-4D73-B98C-6328393B8E74}">
      <dgm:prSet/>
      <dgm:spPr/>
      <dgm:t>
        <a:bodyPr/>
        <a:lstStyle/>
        <a:p>
          <a:endParaRPr lang="en-GB"/>
        </a:p>
      </dgm:t>
    </dgm:pt>
    <dgm:pt modelId="{6A8FD359-3252-45E5-99E9-20C12DC100A8}">
      <dgm:prSet/>
      <dgm:spPr>
        <a:solidFill>
          <a:srgbClr val="002060"/>
        </a:solidFill>
      </dgm:spPr>
      <dgm:t>
        <a:bodyPr/>
        <a:lstStyle/>
        <a:p>
          <a:r>
            <a:rPr lang="en-GB" dirty="0" err="1"/>
            <a:t>L'innovation</a:t>
          </a:r>
          <a:r>
            <a:rPr lang="en-GB" dirty="0"/>
            <a:t> et la transformation </a:t>
          </a:r>
          <a:r>
            <a:rPr lang="en-GB" dirty="0" err="1"/>
            <a:t>numérique</a:t>
          </a:r>
          <a:r>
            <a:rPr lang="en-GB" dirty="0"/>
            <a:t> au </a:t>
          </a:r>
          <a:r>
            <a:rPr lang="en-GB" dirty="0" err="1"/>
            <a:t>sein</a:t>
          </a:r>
          <a:r>
            <a:rPr lang="en-GB" dirty="0"/>
            <a:t> des PME </a:t>
          </a:r>
          <a:r>
            <a:rPr lang="en-GB" dirty="0" err="1"/>
            <a:t>sont</a:t>
          </a:r>
          <a:r>
            <a:rPr lang="en-GB" dirty="0"/>
            <a:t> </a:t>
          </a:r>
          <a:r>
            <a:rPr lang="en-GB" dirty="0" err="1"/>
            <a:t>positivement</a:t>
          </a:r>
          <a:r>
            <a:rPr lang="en-GB" dirty="0"/>
            <a:t> </a:t>
          </a:r>
          <a:r>
            <a:rPr lang="en-GB" dirty="0" err="1"/>
            <a:t>liées</a:t>
          </a:r>
          <a:r>
            <a:rPr lang="en-GB" dirty="0"/>
            <a:t> à de </a:t>
          </a:r>
          <a:r>
            <a:rPr lang="en-GB" dirty="0" err="1"/>
            <a:t>nouvelles</a:t>
          </a:r>
          <a:r>
            <a:rPr lang="en-GB" dirty="0"/>
            <a:t> </a:t>
          </a:r>
          <a:r>
            <a:rPr lang="en-GB" dirty="0" err="1"/>
            <a:t>compétences</a:t>
          </a:r>
          <a:r>
            <a:rPr lang="en-GB" dirty="0"/>
            <a:t> et </a:t>
          </a:r>
          <a:r>
            <a:rPr lang="en-GB" dirty="0" err="1"/>
            <a:t>capacités</a:t>
          </a:r>
          <a:r>
            <a:rPr lang="en-GB" dirty="0"/>
            <a:t>.</a:t>
          </a:r>
        </a:p>
      </dgm:t>
    </dgm:pt>
    <dgm:pt modelId="{B2459EA3-2E20-452B-823F-EEEEF645425F}" type="parTrans" cxnId="{F9AF90DB-75AE-4B32-BD6F-0C733612DB92}">
      <dgm:prSet/>
      <dgm:spPr/>
      <dgm:t>
        <a:bodyPr/>
        <a:lstStyle/>
        <a:p>
          <a:endParaRPr lang="en-GB"/>
        </a:p>
      </dgm:t>
    </dgm:pt>
    <dgm:pt modelId="{AD291EB2-5D8C-4A5C-963E-74654F098300}" type="sibTrans" cxnId="{F9AF90DB-75AE-4B32-BD6F-0C733612DB92}">
      <dgm:prSet/>
      <dgm:spPr/>
      <dgm:t>
        <a:bodyPr/>
        <a:lstStyle/>
        <a:p>
          <a:endParaRPr lang="en-GB"/>
        </a:p>
      </dgm:t>
    </dgm:pt>
    <dgm:pt modelId="{61AE9887-3BDD-415A-8C87-24C9B3ECAF81}">
      <dgm:prSet/>
      <dgm:spPr>
        <a:solidFill>
          <a:srgbClr val="7030A0"/>
        </a:solidFill>
      </dgm:spPr>
      <dgm:t>
        <a:bodyPr/>
        <a:lstStyle/>
        <a:p>
          <a:r>
            <a:rPr lang="en-GB"/>
            <a:t>Hypothèses 4(b) : </a:t>
          </a:r>
        </a:p>
      </dgm:t>
    </dgm:pt>
    <dgm:pt modelId="{FA23ED70-0C02-43BA-A88A-FC974B51DDDC}" type="parTrans" cxnId="{7A33FDF9-62E3-42F6-994D-0FB7DFE363F9}">
      <dgm:prSet/>
      <dgm:spPr/>
      <dgm:t>
        <a:bodyPr/>
        <a:lstStyle/>
        <a:p>
          <a:endParaRPr lang="en-GB"/>
        </a:p>
      </dgm:t>
    </dgm:pt>
    <dgm:pt modelId="{AF7A7341-53A9-48C4-BA63-D477134D2B57}" type="sibTrans" cxnId="{7A33FDF9-62E3-42F6-994D-0FB7DFE363F9}">
      <dgm:prSet/>
      <dgm:spPr/>
      <dgm:t>
        <a:bodyPr/>
        <a:lstStyle/>
        <a:p>
          <a:endParaRPr lang="en-GB"/>
        </a:p>
      </dgm:t>
    </dgm:pt>
    <dgm:pt modelId="{4F574818-42BD-4EF0-B20C-7863E50E103B}">
      <dgm:prSet/>
      <dgm:spPr>
        <a:solidFill>
          <a:srgbClr val="002060"/>
        </a:solidFill>
      </dgm:spPr>
      <dgm:t>
        <a:bodyPr/>
        <a:lstStyle/>
        <a:p>
          <a:r>
            <a:rPr lang="en-GB" dirty="0" err="1"/>
            <a:t>L'innovation</a:t>
          </a:r>
          <a:r>
            <a:rPr lang="en-GB" dirty="0"/>
            <a:t> et la transformation </a:t>
          </a:r>
          <a:r>
            <a:rPr lang="en-GB" dirty="0" err="1"/>
            <a:t>numérique</a:t>
          </a:r>
          <a:r>
            <a:rPr lang="en-GB" dirty="0"/>
            <a:t> </a:t>
          </a:r>
          <a:r>
            <a:rPr lang="en-GB" dirty="0" err="1"/>
            <a:t>parmi</a:t>
          </a:r>
          <a:r>
            <a:rPr lang="en-GB" dirty="0"/>
            <a:t> les PME </a:t>
          </a:r>
          <a:r>
            <a:rPr lang="en-GB" dirty="0" err="1"/>
            <a:t>sont</a:t>
          </a:r>
          <a:r>
            <a:rPr lang="en-GB" dirty="0"/>
            <a:t> </a:t>
          </a:r>
          <a:r>
            <a:rPr lang="en-GB" dirty="0" err="1"/>
            <a:t>positivement</a:t>
          </a:r>
          <a:r>
            <a:rPr lang="en-GB" dirty="0"/>
            <a:t> </a:t>
          </a:r>
          <a:r>
            <a:rPr lang="en-GB" dirty="0" err="1"/>
            <a:t>liées</a:t>
          </a:r>
          <a:r>
            <a:rPr lang="en-GB" dirty="0"/>
            <a:t> par la transformation du </a:t>
          </a:r>
          <a:r>
            <a:rPr lang="en-GB" dirty="0" err="1"/>
            <a:t>modèle</a:t>
          </a:r>
          <a:r>
            <a:rPr lang="en-GB" dirty="0"/>
            <a:t> </a:t>
          </a:r>
          <a:r>
            <a:rPr lang="en-GB" dirty="0" err="1"/>
            <a:t>d'entreprise</a:t>
          </a:r>
          <a:r>
            <a:rPr lang="en-GB" dirty="0"/>
            <a:t>.</a:t>
          </a:r>
        </a:p>
      </dgm:t>
    </dgm:pt>
    <dgm:pt modelId="{A25C81EA-4D7A-4FFF-8481-D51E2D2A6DE7}" type="parTrans" cxnId="{44A9661D-4654-4B8E-843A-825E39F56020}">
      <dgm:prSet/>
      <dgm:spPr/>
      <dgm:t>
        <a:bodyPr/>
        <a:lstStyle/>
        <a:p>
          <a:endParaRPr lang="en-GB"/>
        </a:p>
      </dgm:t>
    </dgm:pt>
    <dgm:pt modelId="{EB3C3ADD-D182-4786-8150-E6FDB1636A7F}" type="sibTrans" cxnId="{44A9661D-4654-4B8E-843A-825E39F56020}">
      <dgm:prSet/>
      <dgm:spPr/>
      <dgm:t>
        <a:bodyPr/>
        <a:lstStyle/>
        <a:p>
          <a:endParaRPr lang="en-GB"/>
        </a:p>
      </dgm:t>
    </dgm:pt>
    <dgm:pt modelId="{C5E65722-C75F-4E07-87F6-ADFE4FFC65E8}">
      <dgm:prSet/>
      <dgm:spPr>
        <a:solidFill>
          <a:srgbClr val="7030A0"/>
        </a:solidFill>
      </dgm:spPr>
      <dgm:t>
        <a:bodyPr/>
        <a:lstStyle/>
        <a:p>
          <a:r>
            <a:rPr lang="en-GB"/>
            <a:t>Hypothèses 4(c) : </a:t>
          </a:r>
        </a:p>
      </dgm:t>
    </dgm:pt>
    <dgm:pt modelId="{07265B06-86CE-47D1-9911-D79E052B11E2}" type="parTrans" cxnId="{DCB53E6A-02C5-4EBF-BDB7-8BE11869A7BC}">
      <dgm:prSet/>
      <dgm:spPr/>
      <dgm:t>
        <a:bodyPr/>
        <a:lstStyle/>
        <a:p>
          <a:endParaRPr lang="en-GB"/>
        </a:p>
      </dgm:t>
    </dgm:pt>
    <dgm:pt modelId="{6702524F-996E-4BA6-ADB3-BCE5470A8334}" type="sibTrans" cxnId="{DCB53E6A-02C5-4EBF-BDB7-8BE11869A7BC}">
      <dgm:prSet/>
      <dgm:spPr/>
      <dgm:t>
        <a:bodyPr/>
        <a:lstStyle/>
        <a:p>
          <a:endParaRPr lang="en-GB"/>
        </a:p>
      </dgm:t>
    </dgm:pt>
    <dgm:pt modelId="{0B4E8400-5F40-4218-8A40-6F49A6212A3A}">
      <dgm:prSet/>
      <dgm:spPr>
        <a:solidFill>
          <a:srgbClr val="002060"/>
        </a:solidFill>
      </dgm:spPr>
      <dgm:t>
        <a:bodyPr/>
        <a:lstStyle/>
        <a:p>
          <a:r>
            <a:rPr lang="en-GB" dirty="0" err="1"/>
            <a:t>L'innovation</a:t>
          </a:r>
          <a:r>
            <a:rPr lang="en-GB" dirty="0"/>
            <a:t> et la transformation </a:t>
          </a:r>
          <a:r>
            <a:rPr lang="en-GB" dirty="0" err="1"/>
            <a:t>numérique</a:t>
          </a:r>
          <a:r>
            <a:rPr lang="en-GB" dirty="0"/>
            <a:t> au </a:t>
          </a:r>
          <a:r>
            <a:rPr lang="en-GB" dirty="0" err="1"/>
            <a:t>sein</a:t>
          </a:r>
          <a:r>
            <a:rPr lang="en-GB" dirty="0"/>
            <a:t> des PME </a:t>
          </a:r>
          <a:r>
            <a:rPr lang="en-GB" dirty="0" err="1"/>
            <a:t>sont</a:t>
          </a:r>
          <a:r>
            <a:rPr lang="en-GB" dirty="0"/>
            <a:t> </a:t>
          </a:r>
          <a:r>
            <a:rPr lang="en-GB" dirty="0" err="1"/>
            <a:t>positivement</a:t>
          </a:r>
          <a:r>
            <a:rPr lang="en-GB" dirty="0"/>
            <a:t> </a:t>
          </a:r>
          <a:r>
            <a:rPr lang="en-GB" dirty="0" err="1"/>
            <a:t>liées</a:t>
          </a:r>
          <a:r>
            <a:rPr lang="en-GB" dirty="0"/>
            <a:t> au nouveau </a:t>
          </a:r>
          <a:r>
            <a:rPr lang="en-GB" dirty="0" err="1"/>
            <a:t>rôle</a:t>
          </a:r>
          <a:r>
            <a:rPr lang="en-GB" dirty="0"/>
            <a:t> et aux nouveaux </a:t>
          </a:r>
          <a:r>
            <a:rPr lang="en-GB" dirty="0" err="1"/>
            <a:t>comportements</a:t>
          </a:r>
          <a:r>
            <a:rPr lang="en-GB" dirty="0"/>
            <a:t> des </a:t>
          </a:r>
          <a:r>
            <a:rPr lang="en-GB" dirty="0" err="1"/>
            <a:t>consommateurs</a:t>
          </a:r>
          <a:r>
            <a:rPr lang="en-GB" dirty="0"/>
            <a:t>.</a:t>
          </a:r>
        </a:p>
      </dgm:t>
    </dgm:pt>
    <dgm:pt modelId="{92FAF689-1932-425F-91C0-564B7140030D}" type="parTrans" cxnId="{714F0DEE-982D-4C5A-8255-541CEE3F488C}">
      <dgm:prSet/>
      <dgm:spPr/>
      <dgm:t>
        <a:bodyPr/>
        <a:lstStyle/>
        <a:p>
          <a:endParaRPr lang="en-GB"/>
        </a:p>
      </dgm:t>
    </dgm:pt>
    <dgm:pt modelId="{F0035F42-BCE9-4889-84AA-050B24C5C592}" type="sibTrans" cxnId="{714F0DEE-982D-4C5A-8255-541CEE3F488C}">
      <dgm:prSet/>
      <dgm:spPr/>
      <dgm:t>
        <a:bodyPr/>
        <a:lstStyle/>
        <a:p>
          <a:endParaRPr lang="en-GB"/>
        </a:p>
      </dgm:t>
    </dgm:pt>
    <dgm:pt modelId="{67052725-0D99-4D52-A078-22140D278B4F}" type="pres">
      <dgm:prSet presAssocID="{019E54D9-CA83-423E-9D5A-52A2D4D64157}" presName="Name0" presStyleCnt="0">
        <dgm:presLayoutVars>
          <dgm:chPref val="1"/>
          <dgm:dir/>
          <dgm:animOne val="branch"/>
          <dgm:animLvl val="lvl"/>
          <dgm:resizeHandles/>
        </dgm:presLayoutVars>
      </dgm:prSet>
      <dgm:spPr/>
    </dgm:pt>
    <dgm:pt modelId="{CEBBA1F7-9F83-470A-9098-2E301491B3D9}" type="pres">
      <dgm:prSet presAssocID="{3DB963A5-3E4F-4E83-BADD-DAC6B57412D0}" presName="vertOne" presStyleCnt="0"/>
      <dgm:spPr/>
    </dgm:pt>
    <dgm:pt modelId="{5C418B02-13AF-439C-A6CE-7736C885442B}" type="pres">
      <dgm:prSet presAssocID="{3DB963A5-3E4F-4E83-BADD-DAC6B57412D0}" presName="txOne" presStyleLbl="node0" presStyleIdx="0" presStyleCnt="4" custScaleY="31940">
        <dgm:presLayoutVars>
          <dgm:chPref val="3"/>
        </dgm:presLayoutVars>
      </dgm:prSet>
      <dgm:spPr/>
    </dgm:pt>
    <dgm:pt modelId="{6AAC06BF-C285-4FA6-8725-EF9B8FDDED03}" type="pres">
      <dgm:prSet presAssocID="{3DB963A5-3E4F-4E83-BADD-DAC6B57412D0}" presName="parTransOne" presStyleCnt="0"/>
      <dgm:spPr/>
    </dgm:pt>
    <dgm:pt modelId="{F2DDC560-6BD0-4803-BF4A-3AE81C62DA47}" type="pres">
      <dgm:prSet presAssocID="{3DB963A5-3E4F-4E83-BADD-DAC6B57412D0}" presName="horzOne" presStyleCnt="0"/>
      <dgm:spPr/>
    </dgm:pt>
    <dgm:pt modelId="{97047AF2-A597-48BC-9215-E2431022E81F}" type="pres">
      <dgm:prSet presAssocID="{51F11C6D-F09F-4B4D-9C80-20C5C9ABF6E1}" presName="vertTwo" presStyleCnt="0"/>
      <dgm:spPr/>
    </dgm:pt>
    <dgm:pt modelId="{FD0E161D-6ADE-4582-B832-11DF5C20325B}" type="pres">
      <dgm:prSet presAssocID="{51F11C6D-F09F-4B4D-9C80-20C5C9ABF6E1}" presName="txTwo" presStyleLbl="node2" presStyleIdx="0" presStyleCnt="4">
        <dgm:presLayoutVars>
          <dgm:chPref val="3"/>
        </dgm:presLayoutVars>
      </dgm:prSet>
      <dgm:spPr/>
    </dgm:pt>
    <dgm:pt modelId="{F6464143-4212-44BB-A570-425FCE8A3003}" type="pres">
      <dgm:prSet presAssocID="{51F11C6D-F09F-4B4D-9C80-20C5C9ABF6E1}" presName="horzTwo" presStyleCnt="0"/>
      <dgm:spPr/>
    </dgm:pt>
    <dgm:pt modelId="{A5DF6B41-CB20-4A9B-9C79-C80962D432B6}" type="pres">
      <dgm:prSet presAssocID="{C6031098-8154-4D81-9F54-890B084FDE0B}" presName="sibSpaceOne" presStyleCnt="0"/>
      <dgm:spPr/>
    </dgm:pt>
    <dgm:pt modelId="{0073BEBE-D504-4199-832F-3BC9C22F1BC0}" type="pres">
      <dgm:prSet presAssocID="{DEF5936E-9BDF-45C4-BE58-D738A9565EBB}" presName="vertOne" presStyleCnt="0"/>
      <dgm:spPr/>
    </dgm:pt>
    <dgm:pt modelId="{5C6ED979-B437-4CE8-BD95-0A75069FCFC4}" type="pres">
      <dgm:prSet presAssocID="{DEF5936E-9BDF-45C4-BE58-D738A9565EBB}" presName="txOne" presStyleLbl="node0" presStyleIdx="1" presStyleCnt="4" custScaleY="31940">
        <dgm:presLayoutVars>
          <dgm:chPref val="3"/>
        </dgm:presLayoutVars>
      </dgm:prSet>
      <dgm:spPr/>
    </dgm:pt>
    <dgm:pt modelId="{4F3C11F6-99AE-40CB-9467-70F10B9D9E9B}" type="pres">
      <dgm:prSet presAssocID="{DEF5936E-9BDF-45C4-BE58-D738A9565EBB}" presName="parTransOne" presStyleCnt="0"/>
      <dgm:spPr/>
    </dgm:pt>
    <dgm:pt modelId="{B6D4C1AC-589D-4F00-BFF6-EAAC33A1AD07}" type="pres">
      <dgm:prSet presAssocID="{DEF5936E-9BDF-45C4-BE58-D738A9565EBB}" presName="horzOne" presStyleCnt="0"/>
      <dgm:spPr/>
    </dgm:pt>
    <dgm:pt modelId="{53C07545-467C-4B5D-88CC-3DA3CF153719}" type="pres">
      <dgm:prSet presAssocID="{6A8FD359-3252-45E5-99E9-20C12DC100A8}" presName="vertTwo" presStyleCnt="0"/>
      <dgm:spPr/>
    </dgm:pt>
    <dgm:pt modelId="{D95B3862-0DE5-4149-8AC9-9F229E063BDF}" type="pres">
      <dgm:prSet presAssocID="{6A8FD359-3252-45E5-99E9-20C12DC100A8}" presName="txTwo" presStyleLbl="node2" presStyleIdx="1" presStyleCnt="4">
        <dgm:presLayoutVars>
          <dgm:chPref val="3"/>
        </dgm:presLayoutVars>
      </dgm:prSet>
      <dgm:spPr/>
    </dgm:pt>
    <dgm:pt modelId="{E8BF666A-8AC7-425A-8B07-93C8CCA39A32}" type="pres">
      <dgm:prSet presAssocID="{6A8FD359-3252-45E5-99E9-20C12DC100A8}" presName="horzTwo" presStyleCnt="0"/>
      <dgm:spPr/>
    </dgm:pt>
    <dgm:pt modelId="{6546CC6F-900A-4760-BFEB-8089CD55821E}" type="pres">
      <dgm:prSet presAssocID="{485BF60F-C7A7-410F-80BC-22B4A8661599}" presName="sibSpaceOne" presStyleCnt="0"/>
      <dgm:spPr/>
    </dgm:pt>
    <dgm:pt modelId="{9F09F2AC-F2D2-4688-A34F-8EF24C372AE7}" type="pres">
      <dgm:prSet presAssocID="{61AE9887-3BDD-415A-8C87-24C9B3ECAF81}" presName="vertOne" presStyleCnt="0"/>
      <dgm:spPr/>
    </dgm:pt>
    <dgm:pt modelId="{74C7D9A6-D05C-4909-AA23-93D685008D51}" type="pres">
      <dgm:prSet presAssocID="{61AE9887-3BDD-415A-8C87-24C9B3ECAF81}" presName="txOne" presStyleLbl="node0" presStyleIdx="2" presStyleCnt="4" custScaleY="31940">
        <dgm:presLayoutVars>
          <dgm:chPref val="3"/>
        </dgm:presLayoutVars>
      </dgm:prSet>
      <dgm:spPr/>
    </dgm:pt>
    <dgm:pt modelId="{800A9A18-EB37-4DD7-865F-B67ED36400B3}" type="pres">
      <dgm:prSet presAssocID="{61AE9887-3BDD-415A-8C87-24C9B3ECAF81}" presName="parTransOne" presStyleCnt="0"/>
      <dgm:spPr/>
    </dgm:pt>
    <dgm:pt modelId="{B0CEDDDE-34F5-4102-A96A-279F317EE981}" type="pres">
      <dgm:prSet presAssocID="{61AE9887-3BDD-415A-8C87-24C9B3ECAF81}" presName="horzOne" presStyleCnt="0"/>
      <dgm:spPr/>
    </dgm:pt>
    <dgm:pt modelId="{C24013DC-50E7-486C-962B-0F6331FFD1B6}" type="pres">
      <dgm:prSet presAssocID="{4F574818-42BD-4EF0-B20C-7863E50E103B}" presName="vertTwo" presStyleCnt="0"/>
      <dgm:spPr/>
    </dgm:pt>
    <dgm:pt modelId="{C7059F63-DD48-4284-A7CD-6E176B5382A5}" type="pres">
      <dgm:prSet presAssocID="{4F574818-42BD-4EF0-B20C-7863E50E103B}" presName="txTwo" presStyleLbl="node2" presStyleIdx="2" presStyleCnt="4">
        <dgm:presLayoutVars>
          <dgm:chPref val="3"/>
        </dgm:presLayoutVars>
      </dgm:prSet>
      <dgm:spPr/>
    </dgm:pt>
    <dgm:pt modelId="{7F33C339-35BA-4B68-AE67-1324DE4B9DAF}" type="pres">
      <dgm:prSet presAssocID="{4F574818-42BD-4EF0-B20C-7863E50E103B}" presName="horzTwo" presStyleCnt="0"/>
      <dgm:spPr/>
    </dgm:pt>
    <dgm:pt modelId="{E83C225E-AF49-4E71-84A9-E6B82ED220AC}" type="pres">
      <dgm:prSet presAssocID="{AF7A7341-53A9-48C4-BA63-D477134D2B57}" presName="sibSpaceOne" presStyleCnt="0"/>
      <dgm:spPr/>
    </dgm:pt>
    <dgm:pt modelId="{41431C60-976F-4FB5-95FD-ACD89FE39149}" type="pres">
      <dgm:prSet presAssocID="{C5E65722-C75F-4E07-87F6-ADFE4FFC65E8}" presName="vertOne" presStyleCnt="0"/>
      <dgm:spPr/>
    </dgm:pt>
    <dgm:pt modelId="{5858EB97-4C25-4FA3-9802-237700BD9580}" type="pres">
      <dgm:prSet presAssocID="{C5E65722-C75F-4E07-87F6-ADFE4FFC65E8}" presName="txOne" presStyleLbl="node0" presStyleIdx="3" presStyleCnt="4" custScaleY="31940">
        <dgm:presLayoutVars>
          <dgm:chPref val="3"/>
        </dgm:presLayoutVars>
      </dgm:prSet>
      <dgm:spPr/>
    </dgm:pt>
    <dgm:pt modelId="{63A73B14-A46C-46EA-832C-EB734FB6FA25}" type="pres">
      <dgm:prSet presAssocID="{C5E65722-C75F-4E07-87F6-ADFE4FFC65E8}" presName="parTransOne" presStyleCnt="0"/>
      <dgm:spPr/>
    </dgm:pt>
    <dgm:pt modelId="{8DBD0F5A-9825-433C-AA74-28CD57DA5523}" type="pres">
      <dgm:prSet presAssocID="{C5E65722-C75F-4E07-87F6-ADFE4FFC65E8}" presName="horzOne" presStyleCnt="0"/>
      <dgm:spPr/>
    </dgm:pt>
    <dgm:pt modelId="{8CBA0415-A6D2-4641-8927-377FA72A6421}" type="pres">
      <dgm:prSet presAssocID="{0B4E8400-5F40-4218-8A40-6F49A6212A3A}" presName="vertTwo" presStyleCnt="0"/>
      <dgm:spPr/>
    </dgm:pt>
    <dgm:pt modelId="{FFDF1BF3-DC7F-4D31-BC45-5DF976CAAC77}" type="pres">
      <dgm:prSet presAssocID="{0B4E8400-5F40-4218-8A40-6F49A6212A3A}" presName="txTwo" presStyleLbl="node2" presStyleIdx="3" presStyleCnt="4">
        <dgm:presLayoutVars>
          <dgm:chPref val="3"/>
        </dgm:presLayoutVars>
      </dgm:prSet>
      <dgm:spPr/>
    </dgm:pt>
    <dgm:pt modelId="{24F355C1-C5B9-45AD-A964-968012BE2BFC}" type="pres">
      <dgm:prSet presAssocID="{0B4E8400-5F40-4218-8A40-6F49A6212A3A}" presName="horzTwo" presStyleCnt="0"/>
      <dgm:spPr/>
    </dgm:pt>
  </dgm:ptLst>
  <dgm:cxnLst>
    <dgm:cxn modelId="{A9101110-220B-499D-8903-2028D6835776}" type="presOf" srcId="{DEF5936E-9BDF-45C4-BE58-D738A9565EBB}" destId="{5C6ED979-B437-4CE8-BD95-0A75069FCFC4}" srcOrd="0" destOrd="0" presId="urn:microsoft.com/office/officeart/2005/8/layout/hierarchy4#3"/>
    <dgm:cxn modelId="{44A9661D-4654-4B8E-843A-825E39F56020}" srcId="{61AE9887-3BDD-415A-8C87-24C9B3ECAF81}" destId="{4F574818-42BD-4EF0-B20C-7863E50E103B}" srcOrd="0" destOrd="0" parTransId="{A25C81EA-4D7A-4FFF-8481-D51E2D2A6DE7}" sibTransId="{EB3C3ADD-D182-4786-8150-E6FDB1636A7F}"/>
    <dgm:cxn modelId="{DA0E3A2B-D716-4BC0-A0D8-768180889CEF}" srcId="{3DB963A5-3E4F-4E83-BADD-DAC6B57412D0}" destId="{51F11C6D-F09F-4B4D-9C80-20C5C9ABF6E1}" srcOrd="0" destOrd="0" parTransId="{E58E0323-1C25-4D2B-A957-A9B7B4C36F9C}" sibTransId="{EA0FDE9E-A04E-408A-8C84-295EC2A65B87}"/>
    <dgm:cxn modelId="{DCB53E6A-02C5-4EBF-BDB7-8BE11869A7BC}" srcId="{019E54D9-CA83-423E-9D5A-52A2D4D64157}" destId="{C5E65722-C75F-4E07-87F6-ADFE4FFC65E8}" srcOrd="3" destOrd="0" parTransId="{07265B06-86CE-47D1-9911-D79E052B11E2}" sibTransId="{6702524F-996E-4BA6-ADB3-BCE5470A8334}"/>
    <dgm:cxn modelId="{718D1F6D-6481-4D73-B98C-6328393B8E74}" srcId="{019E54D9-CA83-423E-9D5A-52A2D4D64157}" destId="{DEF5936E-9BDF-45C4-BE58-D738A9565EBB}" srcOrd="1" destOrd="0" parTransId="{D01530AF-B710-4504-ADF1-A76369405887}" sibTransId="{485BF60F-C7A7-410F-80BC-22B4A8661599}"/>
    <dgm:cxn modelId="{AA949E51-7949-4391-B717-4FDF0BA71B4B}" type="presOf" srcId="{6A8FD359-3252-45E5-99E9-20C12DC100A8}" destId="{D95B3862-0DE5-4149-8AC9-9F229E063BDF}" srcOrd="0" destOrd="0" presId="urn:microsoft.com/office/officeart/2005/8/layout/hierarchy4#3"/>
    <dgm:cxn modelId="{BB787D58-41EC-4D70-96DE-E820D8CA186B}" type="presOf" srcId="{019E54D9-CA83-423E-9D5A-52A2D4D64157}" destId="{67052725-0D99-4D52-A078-22140D278B4F}" srcOrd="0" destOrd="0" presId="urn:microsoft.com/office/officeart/2005/8/layout/hierarchy4#3"/>
    <dgm:cxn modelId="{1D82A37B-029D-4DA5-AB85-426C45E8A6DA}" type="presOf" srcId="{4F574818-42BD-4EF0-B20C-7863E50E103B}" destId="{C7059F63-DD48-4284-A7CD-6E176B5382A5}" srcOrd="0" destOrd="0" presId="urn:microsoft.com/office/officeart/2005/8/layout/hierarchy4#3"/>
    <dgm:cxn modelId="{06999FC2-03E1-4F4A-9E36-580B54634CDE}" type="presOf" srcId="{3DB963A5-3E4F-4E83-BADD-DAC6B57412D0}" destId="{5C418B02-13AF-439C-A6CE-7736C885442B}" srcOrd="0" destOrd="0" presId="urn:microsoft.com/office/officeart/2005/8/layout/hierarchy4#3"/>
    <dgm:cxn modelId="{5B99A2CF-CE5E-4327-843A-DA675D7B9F38}" type="presOf" srcId="{C5E65722-C75F-4E07-87F6-ADFE4FFC65E8}" destId="{5858EB97-4C25-4FA3-9802-237700BD9580}" srcOrd="0" destOrd="0" presId="urn:microsoft.com/office/officeart/2005/8/layout/hierarchy4#3"/>
    <dgm:cxn modelId="{F9AF90DB-75AE-4B32-BD6F-0C733612DB92}" srcId="{DEF5936E-9BDF-45C4-BE58-D738A9565EBB}" destId="{6A8FD359-3252-45E5-99E9-20C12DC100A8}" srcOrd="0" destOrd="0" parTransId="{B2459EA3-2E20-452B-823F-EEEEF645425F}" sibTransId="{AD291EB2-5D8C-4A5C-963E-74654F098300}"/>
    <dgm:cxn modelId="{772992E4-E94D-49D6-BD23-CDC8003950A6}" type="presOf" srcId="{0B4E8400-5F40-4218-8A40-6F49A6212A3A}" destId="{FFDF1BF3-DC7F-4D31-BC45-5DF976CAAC77}" srcOrd="0" destOrd="0" presId="urn:microsoft.com/office/officeart/2005/8/layout/hierarchy4#3"/>
    <dgm:cxn modelId="{DD7AD8EB-AE16-4FDD-849C-C03CC524F062}" srcId="{019E54D9-CA83-423E-9D5A-52A2D4D64157}" destId="{3DB963A5-3E4F-4E83-BADD-DAC6B57412D0}" srcOrd="0" destOrd="0" parTransId="{F326EDF7-E693-484F-B15A-5A4F353A88C0}" sibTransId="{C6031098-8154-4D81-9F54-890B084FDE0B}"/>
    <dgm:cxn modelId="{714F0DEE-982D-4C5A-8255-541CEE3F488C}" srcId="{C5E65722-C75F-4E07-87F6-ADFE4FFC65E8}" destId="{0B4E8400-5F40-4218-8A40-6F49A6212A3A}" srcOrd="0" destOrd="0" parTransId="{92FAF689-1932-425F-91C0-564B7140030D}" sibTransId="{F0035F42-BCE9-4889-84AA-050B24C5C592}"/>
    <dgm:cxn modelId="{84C1AFF1-03FD-483C-8FEF-E3349CF183D4}" type="presOf" srcId="{61AE9887-3BDD-415A-8C87-24C9B3ECAF81}" destId="{74C7D9A6-D05C-4909-AA23-93D685008D51}" srcOrd="0" destOrd="0" presId="urn:microsoft.com/office/officeart/2005/8/layout/hierarchy4#3"/>
    <dgm:cxn modelId="{1ED6F8F6-D89A-4D88-A4BB-38B87F0A48D9}" type="presOf" srcId="{51F11C6D-F09F-4B4D-9C80-20C5C9ABF6E1}" destId="{FD0E161D-6ADE-4582-B832-11DF5C20325B}" srcOrd="0" destOrd="0" presId="urn:microsoft.com/office/officeart/2005/8/layout/hierarchy4#3"/>
    <dgm:cxn modelId="{7A33FDF9-62E3-42F6-994D-0FB7DFE363F9}" srcId="{019E54D9-CA83-423E-9D5A-52A2D4D64157}" destId="{61AE9887-3BDD-415A-8C87-24C9B3ECAF81}" srcOrd="2" destOrd="0" parTransId="{FA23ED70-0C02-43BA-A88A-FC974B51DDDC}" sibTransId="{AF7A7341-53A9-48C4-BA63-D477134D2B57}"/>
    <dgm:cxn modelId="{096DA948-B5DF-46EC-B046-E40E5F0E0065}" type="presParOf" srcId="{67052725-0D99-4D52-A078-22140D278B4F}" destId="{CEBBA1F7-9F83-470A-9098-2E301491B3D9}" srcOrd="0" destOrd="0" presId="urn:microsoft.com/office/officeart/2005/8/layout/hierarchy4#3"/>
    <dgm:cxn modelId="{37B674E2-793F-4826-AD60-8688801579F0}" type="presParOf" srcId="{CEBBA1F7-9F83-470A-9098-2E301491B3D9}" destId="{5C418B02-13AF-439C-A6CE-7736C885442B}" srcOrd="0" destOrd="0" presId="urn:microsoft.com/office/officeart/2005/8/layout/hierarchy4#3"/>
    <dgm:cxn modelId="{0DB10C44-6BF6-4E71-9F98-17E1F8AF6B7D}" type="presParOf" srcId="{CEBBA1F7-9F83-470A-9098-2E301491B3D9}" destId="{6AAC06BF-C285-4FA6-8725-EF9B8FDDED03}" srcOrd="1" destOrd="0" presId="urn:microsoft.com/office/officeart/2005/8/layout/hierarchy4#3"/>
    <dgm:cxn modelId="{8635134F-C6AA-495E-8DF2-8A3D599CB053}" type="presParOf" srcId="{CEBBA1F7-9F83-470A-9098-2E301491B3D9}" destId="{F2DDC560-6BD0-4803-BF4A-3AE81C62DA47}" srcOrd="2" destOrd="0" presId="urn:microsoft.com/office/officeart/2005/8/layout/hierarchy4#3"/>
    <dgm:cxn modelId="{D2BFC527-5F20-4D83-965F-FA2D01EB4ECB}" type="presParOf" srcId="{F2DDC560-6BD0-4803-BF4A-3AE81C62DA47}" destId="{97047AF2-A597-48BC-9215-E2431022E81F}" srcOrd="0" destOrd="0" presId="urn:microsoft.com/office/officeart/2005/8/layout/hierarchy4#3"/>
    <dgm:cxn modelId="{403AA64D-D016-4FDE-8CB3-F41083A8240B}" type="presParOf" srcId="{97047AF2-A597-48BC-9215-E2431022E81F}" destId="{FD0E161D-6ADE-4582-B832-11DF5C20325B}" srcOrd="0" destOrd="0" presId="urn:microsoft.com/office/officeart/2005/8/layout/hierarchy4#3"/>
    <dgm:cxn modelId="{56FAD83E-5954-4E0D-9104-454D5AC7FF10}" type="presParOf" srcId="{97047AF2-A597-48BC-9215-E2431022E81F}" destId="{F6464143-4212-44BB-A570-425FCE8A3003}" srcOrd="1" destOrd="0" presId="urn:microsoft.com/office/officeart/2005/8/layout/hierarchy4#3"/>
    <dgm:cxn modelId="{F018C197-7DD2-4744-B685-83DAE08B5315}" type="presParOf" srcId="{67052725-0D99-4D52-A078-22140D278B4F}" destId="{A5DF6B41-CB20-4A9B-9C79-C80962D432B6}" srcOrd="1" destOrd="0" presId="urn:microsoft.com/office/officeart/2005/8/layout/hierarchy4#3"/>
    <dgm:cxn modelId="{3753185C-9C1A-4026-9339-D0B48E759C9D}" type="presParOf" srcId="{67052725-0D99-4D52-A078-22140D278B4F}" destId="{0073BEBE-D504-4199-832F-3BC9C22F1BC0}" srcOrd="2" destOrd="0" presId="urn:microsoft.com/office/officeart/2005/8/layout/hierarchy4#3"/>
    <dgm:cxn modelId="{8D92353A-2244-4B35-8559-60BE55B2A406}" type="presParOf" srcId="{0073BEBE-D504-4199-832F-3BC9C22F1BC0}" destId="{5C6ED979-B437-4CE8-BD95-0A75069FCFC4}" srcOrd="0" destOrd="0" presId="urn:microsoft.com/office/officeart/2005/8/layout/hierarchy4#3"/>
    <dgm:cxn modelId="{D3C3DA6B-5BC0-4941-BB2F-1646F30136D5}" type="presParOf" srcId="{0073BEBE-D504-4199-832F-3BC9C22F1BC0}" destId="{4F3C11F6-99AE-40CB-9467-70F10B9D9E9B}" srcOrd="1" destOrd="0" presId="urn:microsoft.com/office/officeart/2005/8/layout/hierarchy4#3"/>
    <dgm:cxn modelId="{F7676B7B-A4D9-44E7-949A-35A93281BA52}" type="presParOf" srcId="{0073BEBE-D504-4199-832F-3BC9C22F1BC0}" destId="{B6D4C1AC-589D-4F00-BFF6-EAAC33A1AD07}" srcOrd="2" destOrd="0" presId="urn:microsoft.com/office/officeart/2005/8/layout/hierarchy4#3"/>
    <dgm:cxn modelId="{2A0E608A-21AA-4ED1-9908-9A6A2B47880E}" type="presParOf" srcId="{B6D4C1AC-589D-4F00-BFF6-EAAC33A1AD07}" destId="{53C07545-467C-4B5D-88CC-3DA3CF153719}" srcOrd="0" destOrd="0" presId="urn:microsoft.com/office/officeart/2005/8/layout/hierarchy4#3"/>
    <dgm:cxn modelId="{1D91865D-8EA4-4804-9839-57BF3370AF87}" type="presParOf" srcId="{53C07545-467C-4B5D-88CC-3DA3CF153719}" destId="{D95B3862-0DE5-4149-8AC9-9F229E063BDF}" srcOrd="0" destOrd="0" presId="urn:microsoft.com/office/officeart/2005/8/layout/hierarchy4#3"/>
    <dgm:cxn modelId="{3AD5E4AA-C048-45AA-9A9A-7C7084FD05BD}" type="presParOf" srcId="{53C07545-467C-4B5D-88CC-3DA3CF153719}" destId="{E8BF666A-8AC7-425A-8B07-93C8CCA39A32}" srcOrd="1" destOrd="0" presId="urn:microsoft.com/office/officeart/2005/8/layout/hierarchy4#3"/>
    <dgm:cxn modelId="{DA9C38CE-2E74-4AAE-88A5-2285EFF81515}" type="presParOf" srcId="{67052725-0D99-4D52-A078-22140D278B4F}" destId="{6546CC6F-900A-4760-BFEB-8089CD55821E}" srcOrd="3" destOrd="0" presId="urn:microsoft.com/office/officeart/2005/8/layout/hierarchy4#3"/>
    <dgm:cxn modelId="{E1505284-C1AC-4C5F-BF3F-7ED092485345}" type="presParOf" srcId="{67052725-0D99-4D52-A078-22140D278B4F}" destId="{9F09F2AC-F2D2-4688-A34F-8EF24C372AE7}" srcOrd="4" destOrd="0" presId="urn:microsoft.com/office/officeart/2005/8/layout/hierarchy4#3"/>
    <dgm:cxn modelId="{05C109AF-6FA6-4502-B0F0-2D110CEDABDB}" type="presParOf" srcId="{9F09F2AC-F2D2-4688-A34F-8EF24C372AE7}" destId="{74C7D9A6-D05C-4909-AA23-93D685008D51}" srcOrd="0" destOrd="0" presId="urn:microsoft.com/office/officeart/2005/8/layout/hierarchy4#3"/>
    <dgm:cxn modelId="{D7A117BA-3249-4C6A-949D-3985754A969A}" type="presParOf" srcId="{9F09F2AC-F2D2-4688-A34F-8EF24C372AE7}" destId="{800A9A18-EB37-4DD7-865F-B67ED36400B3}" srcOrd="1" destOrd="0" presId="urn:microsoft.com/office/officeart/2005/8/layout/hierarchy4#3"/>
    <dgm:cxn modelId="{FF5FC2E9-7C0B-48B5-B558-73354D7B8704}" type="presParOf" srcId="{9F09F2AC-F2D2-4688-A34F-8EF24C372AE7}" destId="{B0CEDDDE-34F5-4102-A96A-279F317EE981}" srcOrd="2" destOrd="0" presId="urn:microsoft.com/office/officeart/2005/8/layout/hierarchy4#3"/>
    <dgm:cxn modelId="{2D3450B7-5EAC-458E-9AED-461C998F7597}" type="presParOf" srcId="{B0CEDDDE-34F5-4102-A96A-279F317EE981}" destId="{C24013DC-50E7-486C-962B-0F6331FFD1B6}" srcOrd="0" destOrd="0" presId="urn:microsoft.com/office/officeart/2005/8/layout/hierarchy4#3"/>
    <dgm:cxn modelId="{2BBF0D71-654B-4B29-9FCC-2BB19DD6E880}" type="presParOf" srcId="{C24013DC-50E7-486C-962B-0F6331FFD1B6}" destId="{C7059F63-DD48-4284-A7CD-6E176B5382A5}" srcOrd="0" destOrd="0" presId="urn:microsoft.com/office/officeart/2005/8/layout/hierarchy4#3"/>
    <dgm:cxn modelId="{325DB96F-D551-4BFE-8072-3740A814EF25}" type="presParOf" srcId="{C24013DC-50E7-486C-962B-0F6331FFD1B6}" destId="{7F33C339-35BA-4B68-AE67-1324DE4B9DAF}" srcOrd="1" destOrd="0" presId="urn:microsoft.com/office/officeart/2005/8/layout/hierarchy4#3"/>
    <dgm:cxn modelId="{BA0F1396-AC9D-4F2C-8154-F72B9F65BE98}" type="presParOf" srcId="{67052725-0D99-4D52-A078-22140D278B4F}" destId="{E83C225E-AF49-4E71-84A9-E6B82ED220AC}" srcOrd="5" destOrd="0" presId="urn:microsoft.com/office/officeart/2005/8/layout/hierarchy4#3"/>
    <dgm:cxn modelId="{1775F507-64DA-48DD-81EF-83E8587DD6C8}" type="presParOf" srcId="{67052725-0D99-4D52-A078-22140D278B4F}" destId="{41431C60-976F-4FB5-95FD-ACD89FE39149}" srcOrd="6" destOrd="0" presId="urn:microsoft.com/office/officeart/2005/8/layout/hierarchy4#3"/>
    <dgm:cxn modelId="{138D9F7D-EFD1-4770-9741-ED2B3BC4080B}" type="presParOf" srcId="{41431C60-976F-4FB5-95FD-ACD89FE39149}" destId="{5858EB97-4C25-4FA3-9802-237700BD9580}" srcOrd="0" destOrd="0" presId="urn:microsoft.com/office/officeart/2005/8/layout/hierarchy4#3"/>
    <dgm:cxn modelId="{C6F04B12-1AD7-49E0-A082-A708F2E9777A}" type="presParOf" srcId="{41431C60-976F-4FB5-95FD-ACD89FE39149}" destId="{63A73B14-A46C-46EA-832C-EB734FB6FA25}" srcOrd="1" destOrd="0" presId="urn:microsoft.com/office/officeart/2005/8/layout/hierarchy4#3"/>
    <dgm:cxn modelId="{1D4C7F69-C360-4EC3-B2DF-F3151F108EC5}" type="presParOf" srcId="{41431C60-976F-4FB5-95FD-ACD89FE39149}" destId="{8DBD0F5A-9825-433C-AA74-28CD57DA5523}" srcOrd="2" destOrd="0" presId="urn:microsoft.com/office/officeart/2005/8/layout/hierarchy4#3"/>
    <dgm:cxn modelId="{7635F5FD-C97D-4513-823C-753514BFABD2}" type="presParOf" srcId="{8DBD0F5A-9825-433C-AA74-28CD57DA5523}" destId="{8CBA0415-A6D2-4641-8927-377FA72A6421}" srcOrd="0" destOrd="0" presId="urn:microsoft.com/office/officeart/2005/8/layout/hierarchy4#3"/>
    <dgm:cxn modelId="{3CF0FDC2-5386-4FCB-9C82-FDA1D208CA18}" type="presParOf" srcId="{8CBA0415-A6D2-4641-8927-377FA72A6421}" destId="{FFDF1BF3-DC7F-4D31-BC45-5DF976CAAC77}" srcOrd="0" destOrd="0" presId="urn:microsoft.com/office/officeart/2005/8/layout/hierarchy4#3"/>
    <dgm:cxn modelId="{6A39BB29-B36C-4B8E-A5FC-D2CB623C112C}" type="presParOf" srcId="{8CBA0415-A6D2-4641-8927-377FA72A6421}" destId="{24F355C1-C5B9-45AD-A964-968012BE2BFC}" srcOrd="1" destOrd="0" presId="urn:microsoft.com/office/officeart/2005/8/layout/hierarchy4#3"/>
  </dgm:cxnLst>
  <dgm:bg/>
  <dgm:whole/>
  <dgm:extLst>
    <a:ext uri="http://schemas.microsoft.com/office/drawing/2008/diagram">
      <dsp:dataModelExt xmlns:dsp="http://schemas.microsoft.com/office/drawing/2008/diagram" relId="rId6" minVer="http://schemas.openxmlformats.org/drawingml/2006/diagram"/>
    </a:ext>
  </dgm:extLst>
</dgm:dataModel>
</file>

<file path=ppt/graphics/data17.xml><?xml version="1.0" encoding="utf-8"?>
<dgm:dataModel xmlns:dgm="http://schemas.openxmlformats.org/drawingml/2006/diagram" xmlns:a="http://schemas.openxmlformats.org/drawingml/2006/main">
  <dgm:ptLst>
    <dgm:pt modelId="{2F1DBA0C-92AE-4F89-9073-C8DD14BE971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8915FF99-3D6E-4389-A26E-D3779153EFB5}">
      <dgm:prSet custT="1"/>
      <dgm:spPr>
        <a:solidFill>
          <a:srgbClr val="7030A0"/>
        </a:solidFill>
      </dgm:spPr>
      <dgm:t>
        <a:bodyPr/>
        <a:lstStyle/>
        <a:p>
          <a:r>
            <a:rPr lang="en-GB" sz="2400" dirty="0"/>
            <a:t>Point de vue des PME </a:t>
          </a:r>
          <a:r>
            <a:rPr lang="en-GB" sz="2400" dirty="0" err="1"/>
            <a:t>sur</a:t>
          </a:r>
          <a:r>
            <a:rPr lang="en-GB" sz="2400" dirty="0"/>
            <a:t> leur </a:t>
          </a:r>
          <a:r>
            <a:rPr lang="en-GB" sz="2400" dirty="0" err="1"/>
            <a:t>approche</a:t>
          </a:r>
          <a:r>
            <a:rPr lang="en-GB" sz="2400" dirty="0"/>
            <a:t> de </a:t>
          </a:r>
          <a:r>
            <a:rPr lang="en-GB" sz="2400" dirty="0" err="1"/>
            <a:t>l'innovation</a:t>
          </a:r>
          <a:endParaRPr lang="en-GB" sz="2400" dirty="0"/>
        </a:p>
      </dgm:t>
    </dgm:pt>
    <dgm:pt modelId="{B7CAF74B-C3B0-42B3-8001-8F788F786B62}" type="parTrans" cxnId="{B8222783-4C4A-45A5-915A-4E99720494D2}">
      <dgm:prSet/>
      <dgm:spPr/>
      <dgm:t>
        <a:bodyPr/>
        <a:lstStyle/>
        <a:p>
          <a:endParaRPr lang="en-GB"/>
        </a:p>
      </dgm:t>
    </dgm:pt>
    <dgm:pt modelId="{CEFD8280-E66F-4CC2-BB06-CC570CF7ED50}" type="sibTrans" cxnId="{B8222783-4C4A-45A5-915A-4E99720494D2}">
      <dgm:prSet/>
      <dgm:spPr/>
      <dgm:t>
        <a:bodyPr/>
        <a:lstStyle/>
        <a:p>
          <a:endParaRPr lang="en-GB"/>
        </a:p>
      </dgm:t>
    </dgm:pt>
    <dgm:pt modelId="{C5CF26C2-86C9-4797-99EC-98E3B9D9D144}">
      <dgm:prSet/>
      <dgm:spPr>
        <a:ln>
          <a:solidFill>
            <a:srgbClr val="7030A0"/>
          </a:solidFill>
        </a:ln>
      </dgm:spPr>
      <dgm:t>
        <a:bodyPr/>
        <a:lstStyle/>
        <a:p>
          <a:r>
            <a:rPr lang="en-GB" i="0" dirty="0"/>
            <a:t>Mon entreprise a mis en place une nouvelle structure pour gérer les innovations technologiques et faciliter les innovations de </a:t>
          </a:r>
          <a:r>
            <a:rPr lang="en-GB" i="0" dirty="0" err="1"/>
            <a:t>processus</a:t>
          </a:r>
          <a:r>
            <a:rPr lang="en-GB" i="0" dirty="0"/>
            <a:t> et de </a:t>
          </a:r>
          <a:r>
            <a:rPr lang="en-GB" i="0" dirty="0" err="1"/>
            <a:t>produits</a:t>
          </a:r>
          <a:r>
            <a:rPr lang="en-GB" i="0" dirty="0"/>
            <a:t> pendant la </a:t>
          </a:r>
          <a:r>
            <a:rPr lang="en-GB" i="0" dirty="0" err="1"/>
            <a:t>période</a:t>
          </a:r>
          <a:r>
            <a:rPr lang="en-GB" i="0" dirty="0"/>
            <a:t> COVID-19 et post-</a:t>
          </a:r>
          <a:r>
            <a:rPr lang="en-GB" i="0" dirty="0" err="1"/>
            <a:t>COVID</a:t>
          </a:r>
          <a:r>
            <a:rPr lang="en-GB" i="0" dirty="0"/>
            <a:t>.</a:t>
          </a:r>
          <a:endParaRPr lang="en-GB" dirty="0"/>
        </a:p>
      </dgm:t>
    </dgm:pt>
    <dgm:pt modelId="{661C71FF-3BC1-438F-B739-B8284DF7BD12}" type="parTrans" cxnId="{F30AF55A-7AD9-45EE-982D-7C5DC1D9FBAB}">
      <dgm:prSet/>
      <dgm:spPr/>
      <dgm:t>
        <a:bodyPr/>
        <a:lstStyle/>
        <a:p>
          <a:endParaRPr lang="en-GB"/>
        </a:p>
      </dgm:t>
    </dgm:pt>
    <dgm:pt modelId="{9AE31D80-4C8F-444E-9382-6661F60D924B}" type="sibTrans" cxnId="{F30AF55A-7AD9-45EE-982D-7C5DC1D9FBAB}">
      <dgm:prSet/>
      <dgm:spPr/>
      <dgm:t>
        <a:bodyPr/>
        <a:lstStyle/>
        <a:p>
          <a:endParaRPr lang="en-GB"/>
        </a:p>
      </dgm:t>
    </dgm:pt>
    <dgm:pt modelId="{4D8F065D-9242-4954-B963-10ED864A6C4A}">
      <dgm:prSet/>
      <dgm:spPr>
        <a:ln>
          <a:solidFill>
            <a:srgbClr val="7030A0"/>
          </a:solidFill>
        </a:ln>
      </dgm:spPr>
      <dgm:t>
        <a:bodyPr/>
        <a:lstStyle/>
        <a:p>
          <a:r>
            <a:rPr lang="en-GB" i="0" dirty="0"/>
            <a:t>Mon entreprise a mis en place une nouvelle structure permettant le lancement de produits complexes et innovants au cours de la période COVID-19 et post-COVID ?</a:t>
          </a:r>
          <a:endParaRPr lang="en-GB" dirty="0"/>
        </a:p>
      </dgm:t>
    </dgm:pt>
    <dgm:pt modelId="{F0EEA611-18CD-4B39-8B1B-8FD5B7E13306}" type="parTrans" cxnId="{04F1E4ED-78A9-42EB-9263-B148EBCD0A2B}">
      <dgm:prSet/>
      <dgm:spPr/>
      <dgm:t>
        <a:bodyPr/>
        <a:lstStyle/>
        <a:p>
          <a:endParaRPr lang="en-GB"/>
        </a:p>
      </dgm:t>
    </dgm:pt>
    <dgm:pt modelId="{9F494AE7-78A1-4FCD-BA2C-B259B1B550F0}" type="sibTrans" cxnId="{04F1E4ED-78A9-42EB-9263-B148EBCD0A2B}">
      <dgm:prSet/>
      <dgm:spPr/>
      <dgm:t>
        <a:bodyPr/>
        <a:lstStyle/>
        <a:p>
          <a:endParaRPr lang="en-GB"/>
        </a:p>
      </dgm:t>
    </dgm:pt>
    <dgm:pt modelId="{A123C6A0-42FC-4E60-8E00-074604AF2F1F}">
      <dgm:prSet/>
      <dgm:spPr>
        <a:ln>
          <a:solidFill>
            <a:srgbClr val="7030A0"/>
          </a:solidFill>
        </a:ln>
      </dgm:spPr>
      <dgm:t>
        <a:bodyPr/>
        <a:lstStyle/>
        <a:p>
          <a:r>
            <a:rPr lang="en-GB" i="0" dirty="0"/>
            <a:t>Mon entreprise a mis en place une nouvelle structure permettant aux employés de résoudre les problèmes pendant la période COVID-19 et après la période COVID ?</a:t>
          </a:r>
          <a:endParaRPr lang="en-GB" dirty="0"/>
        </a:p>
      </dgm:t>
    </dgm:pt>
    <dgm:pt modelId="{57685D9E-FDFA-4456-BB6E-4EB0EA5D0304}" type="parTrans" cxnId="{EA901535-8756-43DE-854C-9C2658125526}">
      <dgm:prSet/>
      <dgm:spPr/>
      <dgm:t>
        <a:bodyPr/>
        <a:lstStyle/>
        <a:p>
          <a:endParaRPr lang="en-GB"/>
        </a:p>
      </dgm:t>
    </dgm:pt>
    <dgm:pt modelId="{0F8E2245-C77A-4C5B-A29D-4A84828F458A}" type="sibTrans" cxnId="{EA901535-8756-43DE-854C-9C2658125526}">
      <dgm:prSet/>
      <dgm:spPr/>
      <dgm:t>
        <a:bodyPr/>
        <a:lstStyle/>
        <a:p>
          <a:endParaRPr lang="en-GB"/>
        </a:p>
      </dgm:t>
    </dgm:pt>
    <dgm:pt modelId="{16A49AE2-2A53-4A0A-9338-5B373B0B0C0F}">
      <dgm:prSet/>
      <dgm:spPr>
        <a:ln>
          <a:solidFill>
            <a:srgbClr val="7030A0"/>
          </a:solidFill>
        </a:ln>
      </dgm:spPr>
      <dgm:t>
        <a:bodyPr/>
        <a:lstStyle/>
        <a:p>
          <a:r>
            <a:rPr lang="en-GB" i="0" dirty="0"/>
            <a:t>Depuis Covid-19, mon entreprise crée souvent de nouvelles idées d'amélioration pour des questions complexes.</a:t>
          </a:r>
          <a:endParaRPr lang="en-GB" dirty="0"/>
        </a:p>
      </dgm:t>
    </dgm:pt>
    <dgm:pt modelId="{92A56D1F-AF55-41C7-B6BD-ED0E6624AADA}" type="parTrans" cxnId="{94945DFF-D0AB-444B-9EAF-F7D530D902EF}">
      <dgm:prSet/>
      <dgm:spPr/>
      <dgm:t>
        <a:bodyPr/>
        <a:lstStyle/>
        <a:p>
          <a:endParaRPr lang="en-GB"/>
        </a:p>
      </dgm:t>
    </dgm:pt>
    <dgm:pt modelId="{40C5B625-BF89-45BF-A377-934C757EFA6F}" type="sibTrans" cxnId="{94945DFF-D0AB-444B-9EAF-F7D530D902EF}">
      <dgm:prSet/>
      <dgm:spPr/>
      <dgm:t>
        <a:bodyPr/>
        <a:lstStyle/>
        <a:p>
          <a:endParaRPr lang="en-GB"/>
        </a:p>
      </dgm:t>
    </dgm:pt>
    <dgm:pt modelId="{31556799-4D10-48A0-AFEB-B4EE4EF7B4E2}">
      <dgm:prSet/>
      <dgm:spPr>
        <a:ln>
          <a:solidFill>
            <a:srgbClr val="7030A0"/>
          </a:solidFill>
        </a:ln>
      </dgm:spPr>
      <dgm:t>
        <a:bodyPr/>
        <a:lstStyle/>
        <a:p>
          <a:r>
            <a:rPr lang="en-GB" i="0" dirty="0"/>
            <a:t>Depuis Covid-19 Dans mon entreprise, vous obtenez souvent l'approbation pour des idées innovantes</a:t>
          </a:r>
          <a:endParaRPr lang="en-GB" dirty="0"/>
        </a:p>
      </dgm:t>
    </dgm:pt>
    <dgm:pt modelId="{0E29AC87-17E0-4C23-8FA5-0CDA4DA96DDD}" type="parTrans" cxnId="{DCFA2F1D-3482-49C1-B4B5-C8711FADAEB1}">
      <dgm:prSet/>
      <dgm:spPr/>
      <dgm:t>
        <a:bodyPr/>
        <a:lstStyle/>
        <a:p>
          <a:endParaRPr lang="en-GB"/>
        </a:p>
      </dgm:t>
    </dgm:pt>
    <dgm:pt modelId="{72B5ED18-E38D-466F-817C-6BB646381E67}" type="sibTrans" cxnId="{DCFA2F1D-3482-49C1-B4B5-C8711FADAEB1}">
      <dgm:prSet/>
      <dgm:spPr/>
      <dgm:t>
        <a:bodyPr/>
        <a:lstStyle/>
        <a:p>
          <a:endParaRPr lang="en-GB"/>
        </a:p>
      </dgm:t>
    </dgm:pt>
    <dgm:pt modelId="{C2B8BBAF-76CA-47BF-B965-C75F88AE6ED2}">
      <dgm:prSet/>
      <dgm:spPr>
        <a:ln>
          <a:solidFill>
            <a:srgbClr val="7030A0"/>
          </a:solidFill>
        </a:ln>
      </dgm:spPr>
      <dgm:t>
        <a:bodyPr/>
        <a:lstStyle/>
        <a:p>
          <a:r>
            <a:rPr lang="en-GB" i="0" dirty="0"/>
            <a:t>Depuis Covid-19, mon entreprise fait souvent en sorte que des membres importants de l'organisation s'enthousiasment pour les idées novatrices.</a:t>
          </a:r>
          <a:endParaRPr lang="en-GB" dirty="0"/>
        </a:p>
      </dgm:t>
    </dgm:pt>
    <dgm:pt modelId="{5B06E14F-B78C-4DC7-BD59-A02DFF56CA6D}" type="parTrans" cxnId="{5231F4D6-D414-468B-9C44-69E2134CC3CF}">
      <dgm:prSet/>
      <dgm:spPr/>
      <dgm:t>
        <a:bodyPr/>
        <a:lstStyle/>
        <a:p>
          <a:endParaRPr lang="en-GB"/>
        </a:p>
      </dgm:t>
    </dgm:pt>
    <dgm:pt modelId="{F09E6498-11B7-4320-830B-53BAA7A3F90A}" type="sibTrans" cxnId="{5231F4D6-D414-468B-9C44-69E2134CC3CF}">
      <dgm:prSet/>
      <dgm:spPr/>
      <dgm:t>
        <a:bodyPr/>
        <a:lstStyle/>
        <a:p>
          <a:endParaRPr lang="en-GB"/>
        </a:p>
      </dgm:t>
    </dgm:pt>
    <dgm:pt modelId="{C936CBF6-0454-4DBC-85F3-9ACA636B8CC4}">
      <dgm:prSet/>
      <dgm:spPr>
        <a:ln>
          <a:solidFill>
            <a:srgbClr val="7030A0"/>
          </a:solidFill>
        </a:ln>
      </dgm:spPr>
      <dgm:t>
        <a:bodyPr/>
        <a:lstStyle/>
        <a:p>
          <a:r>
            <a:rPr lang="en-GB" i="0" dirty="0"/>
            <a:t>Depuis Covid-19, mon entreprise introduit souvent des idées novatrices dans l'environnement de travail de manière systématique.</a:t>
          </a:r>
          <a:endParaRPr lang="en-GB" dirty="0"/>
        </a:p>
      </dgm:t>
    </dgm:pt>
    <dgm:pt modelId="{9BC5BC1A-F288-4875-A5D3-9FBD4F074816}" type="parTrans" cxnId="{AEA376BA-549C-4093-A91B-4207ABF2BABE}">
      <dgm:prSet/>
      <dgm:spPr/>
      <dgm:t>
        <a:bodyPr/>
        <a:lstStyle/>
        <a:p>
          <a:endParaRPr lang="en-GB"/>
        </a:p>
      </dgm:t>
    </dgm:pt>
    <dgm:pt modelId="{A145E7ED-B109-4322-BE12-7C2FEB5BAC16}" type="sibTrans" cxnId="{AEA376BA-549C-4093-A91B-4207ABF2BABE}">
      <dgm:prSet/>
      <dgm:spPr/>
      <dgm:t>
        <a:bodyPr/>
        <a:lstStyle/>
        <a:p>
          <a:endParaRPr lang="en-GB"/>
        </a:p>
      </dgm:t>
    </dgm:pt>
    <dgm:pt modelId="{5CD4D248-6211-4B81-B745-E791EB9D503E}" type="pres">
      <dgm:prSet presAssocID="{2F1DBA0C-92AE-4F89-9073-C8DD14BE9717}" presName="linear" presStyleCnt="0">
        <dgm:presLayoutVars>
          <dgm:dir/>
          <dgm:animLvl val="lvl"/>
          <dgm:resizeHandles val="exact"/>
        </dgm:presLayoutVars>
      </dgm:prSet>
      <dgm:spPr/>
    </dgm:pt>
    <dgm:pt modelId="{8DCC1811-BD16-4C02-8FC3-A334F580D600}" type="pres">
      <dgm:prSet presAssocID="{8915FF99-3D6E-4389-A26E-D3779153EFB5}" presName="parentLin" presStyleCnt="0"/>
      <dgm:spPr/>
    </dgm:pt>
    <dgm:pt modelId="{C3B44213-65D4-428A-BB6D-F58C006A701F}" type="pres">
      <dgm:prSet presAssocID="{8915FF99-3D6E-4389-A26E-D3779153EFB5}" presName="parentLeftMargin" presStyleLbl="node1" presStyleIdx="0" presStyleCnt="1"/>
      <dgm:spPr/>
    </dgm:pt>
    <dgm:pt modelId="{77EF5C01-2632-497B-AF5C-D90876EA5828}" type="pres">
      <dgm:prSet presAssocID="{8915FF99-3D6E-4389-A26E-D3779153EFB5}" presName="parentText" presStyleLbl="node1" presStyleIdx="0" presStyleCnt="1">
        <dgm:presLayoutVars>
          <dgm:chMax val="0"/>
          <dgm:bulletEnabled val="1"/>
        </dgm:presLayoutVars>
      </dgm:prSet>
      <dgm:spPr/>
    </dgm:pt>
    <dgm:pt modelId="{D4EE71BF-1A05-4FCD-A567-3FD0812BF4A7}" type="pres">
      <dgm:prSet presAssocID="{8915FF99-3D6E-4389-A26E-D3779153EFB5}" presName="negativeSpace" presStyleCnt="0"/>
      <dgm:spPr/>
    </dgm:pt>
    <dgm:pt modelId="{948B1158-B71D-4D1E-9358-A24B5062A1DB}" type="pres">
      <dgm:prSet presAssocID="{8915FF99-3D6E-4389-A26E-D3779153EFB5}" presName="childText" presStyleLbl="conFgAcc1" presStyleIdx="0" presStyleCnt="1">
        <dgm:presLayoutVars>
          <dgm:bulletEnabled val="1"/>
        </dgm:presLayoutVars>
      </dgm:prSet>
      <dgm:spPr/>
    </dgm:pt>
  </dgm:ptLst>
  <dgm:cxnLst>
    <dgm:cxn modelId="{BFB5D50A-E07D-47AD-94ED-AF5C3B7C0BD0}" type="presOf" srcId="{C936CBF6-0454-4DBC-85F3-9ACA636B8CC4}" destId="{948B1158-B71D-4D1E-9358-A24B5062A1DB}" srcOrd="0" destOrd="6" presId="urn:microsoft.com/office/officeart/2005/8/layout/list1"/>
    <dgm:cxn modelId="{4D995E0F-2BE3-4A89-98B1-437BC41C7AEF}" type="presOf" srcId="{8915FF99-3D6E-4389-A26E-D3779153EFB5}" destId="{77EF5C01-2632-497B-AF5C-D90876EA5828}" srcOrd="1" destOrd="0" presId="urn:microsoft.com/office/officeart/2005/8/layout/list1"/>
    <dgm:cxn modelId="{DCFA2F1D-3482-49C1-B4B5-C8711FADAEB1}" srcId="{8915FF99-3D6E-4389-A26E-D3779153EFB5}" destId="{31556799-4D10-48A0-AFEB-B4EE4EF7B4E2}" srcOrd="4" destOrd="0" parTransId="{0E29AC87-17E0-4C23-8FA5-0CDA4DA96DDD}" sibTransId="{72B5ED18-E38D-466F-817C-6BB646381E67}"/>
    <dgm:cxn modelId="{B059E926-E91F-4AC8-A24D-A87E8294A8FC}" type="presOf" srcId="{31556799-4D10-48A0-AFEB-B4EE4EF7B4E2}" destId="{948B1158-B71D-4D1E-9358-A24B5062A1DB}" srcOrd="0" destOrd="4" presId="urn:microsoft.com/office/officeart/2005/8/layout/list1"/>
    <dgm:cxn modelId="{B2BFF132-FD00-4074-A0FF-3E547C9D6439}" type="presOf" srcId="{2F1DBA0C-92AE-4F89-9073-C8DD14BE9717}" destId="{5CD4D248-6211-4B81-B745-E791EB9D503E}" srcOrd="0" destOrd="0" presId="urn:microsoft.com/office/officeart/2005/8/layout/list1"/>
    <dgm:cxn modelId="{EA901535-8756-43DE-854C-9C2658125526}" srcId="{8915FF99-3D6E-4389-A26E-D3779153EFB5}" destId="{A123C6A0-42FC-4E60-8E00-074604AF2F1F}" srcOrd="2" destOrd="0" parTransId="{57685D9E-FDFA-4456-BB6E-4EB0EA5D0304}" sibTransId="{0F8E2245-C77A-4C5B-A29D-4A84828F458A}"/>
    <dgm:cxn modelId="{0F270942-AF88-417B-AA87-0A5F96B754DB}" type="presOf" srcId="{A123C6A0-42FC-4E60-8E00-074604AF2F1F}" destId="{948B1158-B71D-4D1E-9358-A24B5062A1DB}" srcOrd="0" destOrd="2" presId="urn:microsoft.com/office/officeart/2005/8/layout/list1"/>
    <dgm:cxn modelId="{F30AF55A-7AD9-45EE-982D-7C5DC1D9FBAB}" srcId="{8915FF99-3D6E-4389-A26E-D3779153EFB5}" destId="{C5CF26C2-86C9-4797-99EC-98E3B9D9D144}" srcOrd="0" destOrd="0" parTransId="{661C71FF-3BC1-438F-B739-B8284DF7BD12}" sibTransId="{9AE31D80-4C8F-444E-9382-6661F60D924B}"/>
    <dgm:cxn modelId="{B8222783-4C4A-45A5-915A-4E99720494D2}" srcId="{2F1DBA0C-92AE-4F89-9073-C8DD14BE9717}" destId="{8915FF99-3D6E-4389-A26E-D3779153EFB5}" srcOrd="0" destOrd="0" parTransId="{B7CAF74B-C3B0-42B3-8001-8F788F786B62}" sibTransId="{CEFD8280-E66F-4CC2-BB06-CC570CF7ED50}"/>
    <dgm:cxn modelId="{2F5F9696-EA65-44A0-A988-543B74AD188C}" type="presOf" srcId="{4D8F065D-9242-4954-B963-10ED864A6C4A}" destId="{948B1158-B71D-4D1E-9358-A24B5062A1DB}" srcOrd="0" destOrd="1" presId="urn:microsoft.com/office/officeart/2005/8/layout/list1"/>
    <dgm:cxn modelId="{AEA376BA-549C-4093-A91B-4207ABF2BABE}" srcId="{8915FF99-3D6E-4389-A26E-D3779153EFB5}" destId="{C936CBF6-0454-4DBC-85F3-9ACA636B8CC4}" srcOrd="6" destOrd="0" parTransId="{9BC5BC1A-F288-4875-A5D3-9FBD4F074816}" sibTransId="{A145E7ED-B109-4322-BE12-7C2FEB5BAC16}"/>
    <dgm:cxn modelId="{A7E108BF-ED95-448E-962C-4E974E9FCA00}" type="presOf" srcId="{8915FF99-3D6E-4389-A26E-D3779153EFB5}" destId="{C3B44213-65D4-428A-BB6D-F58C006A701F}" srcOrd="0" destOrd="0" presId="urn:microsoft.com/office/officeart/2005/8/layout/list1"/>
    <dgm:cxn modelId="{8EB870CC-0474-4486-B549-83209384172B}" type="presOf" srcId="{C5CF26C2-86C9-4797-99EC-98E3B9D9D144}" destId="{948B1158-B71D-4D1E-9358-A24B5062A1DB}" srcOrd="0" destOrd="0" presId="urn:microsoft.com/office/officeart/2005/8/layout/list1"/>
    <dgm:cxn modelId="{5231F4D6-D414-468B-9C44-69E2134CC3CF}" srcId="{8915FF99-3D6E-4389-A26E-D3779153EFB5}" destId="{C2B8BBAF-76CA-47BF-B965-C75F88AE6ED2}" srcOrd="5" destOrd="0" parTransId="{5B06E14F-B78C-4DC7-BD59-A02DFF56CA6D}" sibTransId="{F09E6498-11B7-4320-830B-53BAA7A3F90A}"/>
    <dgm:cxn modelId="{EE88BCE5-A6DB-4675-8FFC-9C9F2A116FB3}" type="presOf" srcId="{16A49AE2-2A53-4A0A-9338-5B373B0B0C0F}" destId="{948B1158-B71D-4D1E-9358-A24B5062A1DB}" srcOrd="0" destOrd="3" presId="urn:microsoft.com/office/officeart/2005/8/layout/list1"/>
    <dgm:cxn modelId="{04F1E4ED-78A9-42EB-9263-B148EBCD0A2B}" srcId="{8915FF99-3D6E-4389-A26E-D3779153EFB5}" destId="{4D8F065D-9242-4954-B963-10ED864A6C4A}" srcOrd="1" destOrd="0" parTransId="{F0EEA611-18CD-4B39-8B1B-8FD5B7E13306}" sibTransId="{9F494AE7-78A1-4FCD-BA2C-B259B1B550F0}"/>
    <dgm:cxn modelId="{BE5E3BFC-C4CC-4D8C-B21E-74CC0890C9A1}" type="presOf" srcId="{C2B8BBAF-76CA-47BF-B965-C75F88AE6ED2}" destId="{948B1158-B71D-4D1E-9358-A24B5062A1DB}" srcOrd="0" destOrd="5" presId="urn:microsoft.com/office/officeart/2005/8/layout/list1"/>
    <dgm:cxn modelId="{94945DFF-D0AB-444B-9EAF-F7D530D902EF}" srcId="{8915FF99-3D6E-4389-A26E-D3779153EFB5}" destId="{16A49AE2-2A53-4A0A-9338-5B373B0B0C0F}" srcOrd="3" destOrd="0" parTransId="{92A56D1F-AF55-41C7-B6BD-ED0E6624AADA}" sibTransId="{40C5B625-BF89-45BF-A377-934C757EFA6F}"/>
    <dgm:cxn modelId="{609597E2-6126-405E-98E6-77EC62F475C1}" type="presParOf" srcId="{5CD4D248-6211-4B81-B745-E791EB9D503E}" destId="{8DCC1811-BD16-4C02-8FC3-A334F580D600}" srcOrd="0" destOrd="0" presId="urn:microsoft.com/office/officeart/2005/8/layout/list1"/>
    <dgm:cxn modelId="{476824AD-A82F-469B-9956-3632CBD119F3}" type="presParOf" srcId="{8DCC1811-BD16-4C02-8FC3-A334F580D600}" destId="{C3B44213-65D4-428A-BB6D-F58C006A701F}" srcOrd="0" destOrd="0" presId="urn:microsoft.com/office/officeart/2005/8/layout/list1"/>
    <dgm:cxn modelId="{BCED5511-AD9B-464B-AFB2-96474B7CDC51}" type="presParOf" srcId="{8DCC1811-BD16-4C02-8FC3-A334F580D600}" destId="{77EF5C01-2632-497B-AF5C-D90876EA5828}" srcOrd="1" destOrd="0" presId="urn:microsoft.com/office/officeart/2005/8/layout/list1"/>
    <dgm:cxn modelId="{351E1E08-4B6B-4DBF-86DA-7F83F929E601}" type="presParOf" srcId="{5CD4D248-6211-4B81-B745-E791EB9D503E}" destId="{D4EE71BF-1A05-4FCD-A567-3FD0812BF4A7}" srcOrd="1" destOrd="0" presId="urn:microsoft.com/office/officeart/2005/8/layout/list1"/>
    <dgm:cxn modelId="{83AC0F4F-C61D-4A31-AFB4-FD6AD9539589}" type="presParOf" srcId="{5CD4D248-6211-4B81-B745-E791EB9D503E}" destId="{948B1158-B71D-4D1E-9358-A24B5062A1DB}"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graphics/data18.xml><?xml version="1.0" encoding="utf-8"?>
<dgm:dataModel xmlns:dgm="http://schemas.openxmlformats.org/drawingml/2006/diagram" xmlns:a="http://schemas.openxmlformats.org/drawingml/2006/main">
  <dgm:ptLst>
    <dgm:pt modelId="{3ABF2334-8AC4-40A8-BEF0-86465F6910F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GB"/>
        </a:p>
      </dgm:t>
    </dgm:pt>
    <dgm:pt modelId="{956C7CA4-8DCA-43AD-9A4F-DE9BF63E3AC0}">
      <dgm:prSet custT="1"/>
      <dgm:spPr>
        <a:solidFill>
          <a:srgbClr val="7030A0"/>
        </a:solidFill>
        <a:ln>
          <a:solidFill>
            <a:srgbClr val="002060"/>
          </a:solidFill>
        </a:ln>
      </dgm:spPr>
      <dgm:t>
        <a:bodyPr/>
        <a:lstStyle/>
        <a:p>
          <a:r>
            <a:rPr lang="en-GB" sz="2800" i="0" dirty="0" err="1"/>
            <a:t>Regarder</a:t>
          </a:r>
          <a:r>
            <a:rPr lang="en-GB" sz="2800" i="0" dirty="0"/>
            <a:t> la vision des PME </a:t>
          </a:r>
          <a:r>
            <a:rPr lang="en-GB" sz="2800" i="0" dirty="0" err="1"/>
            <a:t>sur</a:t>
          </a:r>
          <a:r>
            <a:rPr lang="en-GB" sz="2800" i="0" dirty="0"/>
            <a:t> leur </a:t>
          </a:r>
          <a:r>
            <a:rPr lang="en-GB" sz="2800" i="0" dirty="0" err="1"/>
            <a:t>approche</a:t>
          </a:r>
          <a:r>
            <a:rPr lang="en-GB" sz="2800" i="0" dirty="0"/>
            <a:t> de la transformation </a:t>
          </a:r>
          <a:r>
            <a:rPr lang="en-GB" sz="2800" i="0" dirty="0" err="1"/>
            <a:t>numérique</a:t>
          </a:r>
          <a:r>
            <a:rPr lang="en-GB" sz="2800" i="0" dirty="0"/>
            <a:t> (DT)</a:t>
          </a:r>
          <a:endParaRPr lang="en-GB" sz="2800" dirty="0"/>
        </a:p>
      </dgm:t>
    </dgm:pt>
    <dgm:pt modelId="{E29A0EF2-D082-41F5-8B24-4FF3335EF12E}" type="parTrans" cxnId="{42F1199A-EAC5-44E5-B7DE-F475500579CE}">
      <dgm:prSet/>
      <dgm:spPr/>
      <dgm:t>
        <a:bodyPr/>
        <a:lstStyle/>
        <a:p>
          <a:endParaRPr lang="en-GB"/>
        </a:p>
      </dgm:t>
    </dgm:pt>
    <dgm:pt modelId="{F906CE79-AED3-4F6B-865E-2481F305C2C8}" type="sibTrans" cxnId="{42F1199A-EAC5-44E5-B7DE-F475500579CE}">
      <dgm:prSet/>
      <dgm:spPr/>
      <dgm:t>
        <a:bodyPr/>
        <a:lstStyle/>
        <a:p>
          <a:endParaRPr lang="en-GB"/>
        </a:p>
      </dgm:t>
    </dgm:pt>
    <dgm:pt modelId="{CA2275B1-2DE6-44A3-82D1-45C53D3B24C0}">
      <dgm:prSet/>
      <dgm:spPr>
        <a:solidFill>
          <a:schemeClr val="bg1">
            <a:alpha val="90000"/>
          </a:schemeClr>
        </a:solidFill>
        <a:ln w="57150">
          <a:solidFill>
            <a:srgbClr val="7030A0">
              <a:alpha val="90000"/>
            </a:srgbClr>
          </a:solidFill>
        </a:ln>
      </dgm:spPr>
      <dgm:t>
        <a:bodyPr/>
        <a:lstStyle/>
        <a:p>
          <a:r>
            <a:rPr lang="en-GB" i="0" dirty="0"/>
            <a:t>Mon entreprise fait de la transformation digitale une priorité (optimisation de l'expérience client, transformation des processus opérationnels et transformation du modèle économique).</a:t>
          </a:r>
          <a:endParaRPr lang="en-GB" dirty="0"/>
        </a:p>
      </dgm:t>
    </dgm:pt>
    <dgm:pt modelId="{431C6489-A626-4940-B46E-5F1D394D71FB}" type="parTrans" cxnId="{97086ECE-A614-4985-8464-3275E1228586}">
      <dgm:prSet/>
      <dgm:spPr/>
      <dgm:t>
        <a:bodyPr/>
        <a:lstStyle/>
        <a:p>
          <a:endParaRPr lang="en-GB"/>
        </a:p>
      </dgm:t>
    </dgm:pt>
    <dgm:pt modelId="{EC097436-C4FF-4E8B-B718-20DF6C9391B3}" type="sibTrans" cxnId="{97086ECE-A614-4985-8464-3275E1228586}">
      <dgm:prSet/>
      <dgm:spPr/>
      <dgm:t>
        <a:bodyPr/>
        <a:lstStyle/>
        <a:p>
          <a:endParaRPr lang="en-GB"/>
        </a:p>
      </dgm:t>
    </dgm:pt>
    <dgm:pt modelId="{17BC8749-54FC-41DB-A619-25D013D5D1A3}">
      <dgm:prSet/>
      <dgm:spPr>
        <a:solidFill>
          <a:schemeClr val="bg1">
            <a:alpha val="90000"/>
          </a:schemeClr>
        </a:solidFill>
        <a:ln w="57150">
          <a:solidFill>
            <a:srgbClr val="7030A0">
              <a:alpha val="90000"/>
            </a:srgbClr>
          </a:solidFill>
        </a:ln>
      </dgm:spPr>
      <dgm:t>
        <a:bodyPr/>
        <a:lstStyle/>
        <a:p>
          <a:r>
            <a:rPr lang="en-GB" i="0" dirty="0"/>
            <a:t>Mon entreprise a optimisé l'expérience client en utilisant le Big Data, en présentant les produits et services de manière plus ludique sur les supports numériques (tablettes, écrans tactiles, applications mobiles), et en multipliant les interactions et simulations à distance avec les clients.</a:t>
          </a:r>
          <a:endParaRPr lang="en-GB" dirty="0"/>
        </a:p>
      </dgm:t>
    </dgm:pt>
    <dgm:pt modelId="{0E120B56-8F86-4EF3-B25F-EB0EAD8C52FF}" type="parTrans" cxnId="{2FA14FE1-814D-4954-99EA-6056C4F131F3}">
      <dgm:prSet/>
      <dgm:spPr/>
      <dgm:t>
        <a:bodyPr/>
        <a:lstStyle/>
        <a:p>
          <a:endParaRPr lang="en-GB"/>
        </a:p>
      </dgm:t>
    </dgm:pt>
    <dgm:pt modelId="{7567081A-B3E6-4DDB-8877-DD8655EAED25}" type="sibTrans" cxnId="{2FA14FE1-814D-4954-99EA-6056C4F131F3}">
      <dgm:prSet/>
      <dgm:spPr/>
      <dgm:t>
        <a:bodyPr/>
        <a:lstStyle/>
        <a:p>
          <a:endParaRPr lang="en-GB"/>
        </a:p>
      </dgm:t>
    </dgm:pt>
    <dgm:pt modelId="{B156548D-6A6F-487C-AAA4-E8FFA5D6A472}">
      <dgm:prSet/>
      <dgm:spPr>
        <a:solidFill>
          <a:schemeClr val="bg1">
            <a:alpha val="90000"/>
          </a:schemeClr>
        </a:solidFill>
        <a:ln w="57150">
          <a:solidFill>
            <a:srgbClr val="7030A0">
              <a:alpha val="90000"/>
            </a:srgbClr>
          </a:solidFill>
        </a:ln>
      </dgm:spPr>
      <dgm:t>
        <a:bodyPr/>
        <a:lstStyle/>
        <a:p>
          <a:r>
            <a:rPr lang="en-GB" i="0" dirty="0"/>
            <a:t>Mon entreprise a modifié son organisation et ses modes de fonctionnement en partageant l'information entre les salariés grâce aux réseaux sociaux numériques de l'entreprise (Facebook, WhatsApp, LinkedIn, Microsoft Outlook, etc.) et les interactions au sein de l'entreprise en modifiant les canaux de communication et en supprimant les barrières hiérarchiques.</a:t>
          </a:r>
          <a:endParaRPr lang="en-GB" dirty="0"/>
        </a:p>
      </dgm:t>
    </dgm:pt>
    <dgm:pt modelId="{6314731C-9F7D-49EE-9AB8-BBF4D0B2F48D}" type="parTrans" cxnId="{847FDF60-D04A-47A6-B77A-B0869C752B35}">
      <dgm:prSet/>
      <dgm:spPr/>
      <dgm:t>
        <a:bodyPr/>
        <a:lstStyle/>
        <a:p>
          <a:endParaRPr lang="en-GB"/>
        </a:p>
      </dgm:t>
    </dgm:pt>
    <dgm:pt modelId="{D816B406-5F5F-4943-B329-07760AD47CE7}" type="sibTrans" cxnId="{847FDF60-D04A-47A6-B77A-B0869C752B35}">
      <dgm:prSet/>
      <dgm:spPr/>
      <dgm:t>
        <a:bodyPr/>
        <a:lstStyle/>
        <a:p>
          <a:endParaRPr lang="en-GB"/>
        </a:p>
      </dgm:t>
    </dgm:pt>
    <dgm:pt modelId="{82F2285E-BA18-47CA-B5F2-3C051A63C3D4}">
      <dgm:prSet/>
      <dgm:spPr>
        <a:solidFill>
          <a:schemeClr val="bg1">
            <a:alpha val="90000"/>
          </a:schemeClr>
        </a:solidFill>
        <a:ln w="57150">
          <a:solidFill>
            <a:srgbClr val="7030A0">
              <a:alpha val="90000"/>
            </a:srgbClr>
          </a:solidFill>
        </a:ln>
      </dgm:spPr>
      <dgm:t>
        <a:bodyPr/>
        <a:lstStyle/>
        <a:p>
          <a:r>
            <a:rPr lang="en-GB" i="0"/>
            <a:t>Mon entreprise utilise des outils numériques tels que des sites internet, des réseaux sociaux collaboratifs, des outils de gestion (facturation, achats, ventes, etc.), des outils de gestion des stocks (cloud, blockchain, etc.), des sauvegardes de documents (dropbox, google drive, etc.).</a:t>
          </a:r>
          <a:endParaRPr lang="en-GB"/>
        </a:p>
      </dgm:t>
    </dgm:pt>
    <dgm:pt modelId="{03BBF344-9582-473C-AA2C-A7F621A54DFC}" type="parTrans" cxnId="{050E4DDB-C21C-41AB-8ED5-51EEA44CD68C}">
      <dgm:prSet/>
      <dgm:spPr/>
      <dgm:t>
        <a:bodyPr/>
        <a:lstStyle/>
        <a:p>
          <a:endParaRPr lang="en-GB"/>
        </a:p>
      </dgm:t>
    </dgm:pt>
    <dgm:pt modelId="{6E342151-785B-47D1-ADC6-8994893EC8C1}" type="sibTrans" cxnId="{050E4DDB-C21C-41AB-8ED5-51EEA44CD68C}">
      <dgm:prSet/>
      <dgm:spPr/>
      <dgm:t>
        <a:bodyPr/>
        <a:lstStyle/>
        <a:p>
          <a:endParaRPr lang="en-GB"/>
        </a:p>
      </dgm:t>
    </dgm:pt>
    <dgm:pt modelId="{3F5384A2-0CF3-419B-B319-A313C2C1B38B}">
      <dgm:prSet/>
      <dgm:spPr>
        <a:solidFill>
          <a:schemeClr val="bg1">
            <a:alpha val="90000"/>
          </a:schemeClr>
        </a:solidFill>
        <a:ln w="57150">
          <a:solidFill>
            <a:srgbClr val="7030A0">
              <a:alpha val="90000"/>
            </a:srgbClr>
          </a:solidFill>
        </a:ln>
      </dgm:spPr>
      <dgm:t>
        <a:bodyPr/>
        <a:lstStyle/>
        <a:p>
          <a:r>
            <a:rPr lang="en-GB" i="0" dirty="0"/>
            <a:t>Mon entreprise a transformé son modèle économique en rationalisant les réseaux (mise en place de canaux de contact à distance, d'espaces de libre-service entièrement numérisés et équipés d'outils de dernière génération).</a:t>
          </a:r>
          <a:endParaRPr lang="en-GB" dirty="0"/>
        </a:p>
      </dgm:t>
    </dgm:pt>
    <dgm:pt modelId="{C76EA916-7C8E-4DDC-B212-46483E971E26}" type="parTrans" cxnId="{35AA31F1-B6B7-471E-9C99-8298A9ABDD5C}">
      <dgm:prSet/>
      <dgm:spPr/>
      <dgm:t>
        <a:bodyPr/>
        <a:lstStyle/>
        <a:p>
          <a:endParaRPr lang="en-GB"/>
        </a:p>
      </dgm:t>
    </dgm:pt>
    <dgm:pt modelId="{E8602F45-4BC1-48EE-A0F8-F11BDFE35595}" type="sibTrans" cxnId="{35AA31F1-B6B7-471E-9C99-8298A9ABDD5C}">
      <dgm:prSet/>
      <dgm:spPr/>
      <dgm:t>
        <a:bodyPr/>
        <a:lstStyle/>
        <a:p>
          <a:endParaRPr lang="en-GB"/>
        </a:p>
      </dgm:t>
    </dgm:pt>
    <dgm:pt modelId="{32FB39C8-7E63-4CEB-864F-5E54E4274AA7}">
      <dgm:prSet/>
      <dgm:spPr>
        <a:solidFill>
          <a:schemeClr val="bg1">
            <a:alpha val="90000"/>
          </a:schemeClr>
        </a:solidFill>
        <a:ln w="57150">
          <a:solidFill>
            <a:srgbClr val="7030A0">
              <a:alpha val="90000"/>
            </a:srgbClr>
          </a:solidFill>
        </a:ln>
      </dgm:spPr>
      <dgm:t>
        <a:bodyPr/>
        <a:lstStyle/>
        <a:p>
          <a:r>
            <a:rPr lang="en-GB" i="0" dirty="0"/>
            <a:t>Mon entreprise a mis en place une application mobile d'achat transparente et conviviale qui vous permet de passer des commandes précises en ligne.</a:t>
          </a:r>
          <a:endParaRPr lang="en-GB" dirty="0"/>
        </a:p>
      </dgm:t>
    </dgm:pt>
    <dgm:pt modelId="{970FE6ED-917A-4F00-A85E-5047A92E7514}" type="parTrans" cxnId="{91319698-976D-488B-B082-AC53D4A9AD1A}">
      <dgm:prSet/>
      <dgm:spPr/>
      <dgm:t>
        <a:bodyPr/>
        <a:lstStyle/>
        <a:p>
          <a:endParaRPr lang="en-GB"/>
        </a:p>
      </dgm:t>
    </dgm:pt>
    <dgm:pt modelId="{369399E8-3C0D-4C95-8DC0-73AAC7EBF594}" type="sibTrans" cxnId="{91319698-976D-488B-B082-AC53D4A9AD1A}">
      <dgm:prSet/>
      <dgm:spPr/>
      <dgm:t>
        <a:bodyPr/>
        <a:lstStyle/>
        <a:p>
          <a:endParaRPr lang="en-GB"/>
        </a:p>
      </dgm:t>
    </dgm:pt>
    <dgm:pt modelId="{B771ADA5-18C6-421F-98A6-94041C58BF90}">
      <dgm:prSet/>
      <dgm:spPr>
        <a:solidFill>
          <a:schemeClr val="bg1">
            <a:alpha val="90000"/>
          </a:schemeClr>
        </a:solidFill>
        <a:ln w="57150">
          <a:solidFill>
            <a:srgbClr val="7030A0">
              <a:alpha val="90000"/>
            </a:srgbClr>
          </a:solidFill>
        </a:ln>
      </dgm:spPr>
      <dgm:t>
        <a:bodyPr/>
        <a:lstStyle/>
        <a:p>
          <a:r>
            <a:rPr lang="en-GB" i="0" dirty="0"/>
            <a:t>Mon entreprise a mis en place une application mobile pour sauvegarder et monétiser les listes de courses et les horaires de livraison à l'avance...</a:t>
          </a:r>
          <a:endParaRPr lang="en-GB" dirty="0"/>
        </a:p>
      </dgm:t>
    </dgm:pt>
    <dgm:pt modelId="{B85C07D1-3F8D-48C6-AFD1-B2BCE98E2501}" type="parTrans" cxnId="{308E2CA1-9B36-4FDD-A977-7720B53F89B6}">
      <dgm:prSet/>
      <dgm:spPr/>
      <dgm:t>
        <a:bodyPr/>
        <a:lstStyle/>
        <a:p>
          <a:endParaRPr lang="en-GB"/>
        </a:p>
      </dgm:t>
    </dgm:pt>
    <dgm:pt modelId="{010069A9-0C5E-4F4F-8427-28B560DFC6E8}" type="sibTrans" cxnId="{308E2CA1-9B36-4FDD-A977-7720B53F89B6}">
      <dgm:prSet/>
      <dgm:spPr/>
      <dgm:t>
        <a:bodyPr/>
        <a:lstStyle/>
        <a:p>
          <a:endParaRPr lang="en-GB"/>
        </a:p>
      </dgm:t>
    </dgm:pt>
    <dgm:pt modelId="{D2C06E88-F015-4FBE-872B-770D8A9C6B3D}">
      <dgm:prSet/>
      <dgm:spPr>
        <a:solidFill>
          <a:schemeClr val="bg1">
            <a:alpha val="90000"/>
          </a:schemeClr>
        </a:solidFill>
        <a:ln w="57150">
          <a:solidFill>
            <a:srgbClr val="7030A0">
              <a:alpha val="90000"/>
            </a:srgbClr>
          </a:solidFill>
        </a:ln>
      </dgm:spPr>
      <dgm:t>
        <a:bodyPr/>
        <a:lstStyle/>
        <a:p>
          <a:r>
            <a:rPr lang="en-GB" i="0" dirty="0"/>
            <a:t>Mon entreprise a les moyens d'exploiter des magasins numériques (centres d'exécution locaux, boutiques obscures ou entrepôts centralisés entièrement automatisés).</a:t>
          </a:r>
          <a:endParaRPr lang="en-GB" dirty="0"/>
        </a:p>
      </dgm:t>
    </dgm:pt>
    <dgm:pt modelId="{1DE4CB61-54B4-40BD-ADF3-0D5B03344F60}" type="parTrans" cxnId="{5B7CD57F-73A2-45F8-AD2D-9A44A6CA53B1}">
      <dgm:prSet/>
      <dgm:spPr/>
      <dgm:t>
        <a:bodyPr/>
        <a:lstStyle/>
        <a:p>
          <a:endParaRPr lang="en-GB"/>
        </a:p>
      </dgm:t>
    </dgm:pt>
    <dgm:pt modelId="{ACFC3729-262A-47EE-8D1F-6BBF351F6F41}" type="sibTrans" cxnId="{5B7CD57F-73A2-45F8-AD2D-9A44A6CA53B1}">
      <dgm:prSet/>
      <dgm:spPr/>
      <dgm:t>
        <a:bodyPr/>
        <a:lstStyle/>
        <a:p>
          <a:endParaRPr lang="en-GB"/>
        </a:p>
      </dgm:t>
    </dgm:pt>
    <dgm:pt modelId="{E826119A-4FBD-4DF4-8609-646F765BDFD3}">
      <dgm:prSet/>
      <dgm:spPr>
        <a:solidFill>
          <a:schemeClr val="bg1">
            <a:alpha val="90000"/>
          </a:schemeClr>
        </a:solidFill>
        <a:ln w="57150">
          <a:solidFill>
            <a:srgbClr val="7030A0">
              <a:alpha val="90000"/>
            </a:srgbClr>
          </a:solidFill>
        </a:ln>
      </dgm:spPr>
      <dgm:t>
        <a:bodyPr/>
        <a:lstStyle/>
        <a:p>
          <a:r>
            <a:rPr lang="en-GB" i="0"/>
            <a:t>Mon entreprise s'est associée à des leaders technologiques et à des startups innovantes pour gérer le retrait et la livraison en magasin.</a:t>
          </a:r>
          <a:endParaRPr lang="en-GB"/>
        </a:p>
      </dgm:t>
    </dgm:pt>
    <dgm:pt modelId="{713DA9B5-F6D3-4FA0-A509-5109CC45CAF2}" type="parTrans" cxnId="{D67B25D1-33C2-41CE-8D67-638040A97BE9}">
      <dgm:prSet/>
      <dgm:spPr/>
      <dgm:t>
        <a:bodyPr/>
        <a:lstStyle/>
        <a:p>
          <a:endParaRPr lang="en-GB"/>
        </a:p>
      </dgm:t>
    </dgm:pt>
    <dgm:pt modelId="{182D8898-8734-4B3B-AC66-0588CC38BE23}" type="sibTrans" cxnId="{D67B25D1-33C2-41CE-8D67-638040A97BE9}">
      <dgm:prSet/>
      <dgm:spPr/>
      <dgm:t>
        <a:bodyPr/>
        <a:lstStyle/>
        <a:p>
          <a:endParaRPr lang="en-GB"/>
        </a:p>
      </dgm:t>
    </dgm:pt>
    <dgm:pt modelId="{3BAB8FCF-6065-4AC7-9BDD-3934014486E2}" type="pres">
      <dgm:prSet presAssocID="{3ABF2334-8AC4-40A8-BEF0-86465F6910FD}" presName="Name0" presStyleCnt="0">
        <dgm:presLayoutVars>
          <dgm:dir/>
          <dgm:animLvl val="lvl"/>
          <dgm:resizeHandles val="exact"/>
        </dgm:presLayoutVars>
      </dgm:prSet>
      <dgm:spPr/>
    </dgm:pt>
    <dgm:pt modelId="{A6E42106-9123-46EE-B937-48ED3D13EC97}" type="pres">
      <dgm:prSet presAssocID="{956C7CA4-8DCA-43AD-9A4F-DE9BF63E3AC0}" presName="composite" presStyleCnt="0"/>
      <dgm:spPr/>
    </dgm:pt>
    <dgm:pt modelId="{E35A1809-D111-48E5-8505-D5A001AF72E0}" type="pres">
      <dgm:prSet presAssocID="{956C7CA4-8DCA-43AD-9A4F-DE9BF63E3AC0}" presName="parTx" presStyleLbl="alignNode1" presStyleIdx="0" presStyleCnt="1">
        <dgm:presLayoutVars>
          <dgm:chMax val="0"/>
          <dgm:chPref val="0"/>
          <dgm:bulletEnabled val="1"/>
        </dgm:presLayoutVars>
      </dgm:prSet>
      <dgm:spPr/>
    </dgm:pt>
    <dgm:pt modelId="{707E103C-338B-4C21-9F98-34E4612D6E36}" type="pres">
      <dgm:prSet presAssocID="{956C7CA4-8DCA-43AD-9A4F-DE9BF63E3AC0}" presName="desTx" presStyleLbl="alignAccFollowNode1" presStyleIdx="0" presStyleCnt="1">
        <dgm:presLayoutVars>
          <dgm:bulletEnabled val="1"/>
        </dgm:presLayoutVars>
      </dgm:prSet>
      <dgm:spPr/>
    </dgm:pt>
  </dgm:ptLst>
  <dgm:cxnLst>
    <dgm:cxn modelId="{93C77A0E-9F82-46A4-A0D1-9A62723DE35D}" type="presOf" srcId="{32FB39C8-7E63-4CEB-864F-5E54E4274AA7}" destId="{707E103C-338B-4C21-9F98-34E4612D6E36}" srcOrd="0" destOrd="5" presId="urn:microsoft.com/office/officeart/2005/8/layout/hList1"/>
    <dgm:cxn modelId="{AAEB0514-F75C-4E43-8793-503DB8710169}" type="presOf" srcId="{CA2275B1-2DE6-44A3-82D1-45C53D3B24C0}" destId="{707E103C-338B-4C21-9F98-34E4612D6E36}" srcOrd="0" destOrd="0" presId="urn:microsoft.com/office/officeart/2005/8/layout/hList1"/>
    <dgm:cxn modelId="{AE12231F-EB01-4D36-8395-56204DD1A835}" type="presOf" srcId="{956C7CA4-8DCA-43AD-9A4F-DE9BF63E3AC0}" destId="{E35A1809-D111-48E5-8505-D5A001AF72E0}" srcOrd="0" destOrd="0" presId="urn:microsoft.com/office/officeart/2005/8/layout/hList1"/>
    <dgm:cxn modelId="{E8046C2C-8321-4B86-BAD8-655E9FC60DF8}" type="presOf" srcId="{B771ADA5-18C6-421F-98A6-94041C58BF90}" destId="{707E103C-338B-4C21-9F98-34E4612D6E36}" srcOrd="0" destOrd="6" presId="urn:microsoft.com/office/officeart/2005/8/layout/hList1"/>
    <dgm:cxn modelId="{EA63E93C-90A9-4F7E-A785-CA4B82AF2EC8}" type="presOf" srcId="{D2C06E88-F015-4FBE-872B-770D8A9C6B3D}" destId="{707E103C-338B-4C21-9F98-34E4612D6E36}" srcOrd="0" destOrd="7" presId="urn:microsoft.com/office/officeart/2005/8/layout/hList1"/>
    <dgm:cxn modelId="{005DCC5B-7286-4201-A17E-948ED268BE8D}" type="presOf" srcId="{B156548D-6A6F-487C-AAA4-E8FFA5D6A472}" destId="{707E103C-338B-4C21-9F98-34E4612D6E36}" srcOrd="0" destOrd="2" presId="urn:microsoft.com/office/officeart/2005/8/layout/hList1"/>
    <dgm:cxn modelId="{847FDF60-D04A-47A6-B77A-B0869C752B35}" srcId="{956C7CA4-8DCA-43AD-9A4F-DE9BF63E3AC0}" destId="{B156548D-6A6F-487C-AAA4-E8FFA5D6A472}" srcOrd="2" destOrd="0" parTransId="{6314731C-9F7D-49EE-9AB8-BBF4D0B2F48D}" sibTransId="{D816B406-5F5F-4943-B329-07760AD47CE7}"/>
    <dgm:cxn modelId="{1DFE4348-E8DA-4E22-9583-3C27FEF24BE2}" type="presOf" srcId="{E826119A-4FBD-4DF4-8609-646F765BDFD3}" destId="{707E103C-338B-4C21-9F98-34E4612D6E36}" srcOrd="0" destOrd="8" presId="urn:microsoft.com/office/officeart/2005/8/layout/hList1"/>
    <dgm:cxn modelId="{0979A35A-6C83-4708-9E95-9643DAFE7364}" type="presOf" srcId="{3F5384A2-0CF3-419B-B319-A313C2C1B38B}" destId="{707E103C-338B-4C21-9F98-34E4612D6E36}" srcOrd="0" destOrd="4" presId="urn:microsoft.com/office/officeart/2005/8/layout/hList1"/>
    <dgm:cxn modelId="{5B7CD57F-73A2-45F8-AD2D-9A44A6CA53B1}" srcId="{956C7CA4-8DCA-43AD-9A4F-DE9BF63E3AC0}" destId="{D2C06E88-F015-4FBE-872B-770D8A9C6B3D}" srcOrd="7" destOrd="0" parTransId="{1DE4CB61-54B4-40BD-ADF3-0D5B03344F60}" sibTransId="{ACFC3729-262A-47EE-8D1F-6BBF351F6F41}"/>
    <dgm:cxn modelId="{91319698-976D-488B-B082-AC53D4A9AD1A}" srcId="{956C7CA4-8DCA-43AD-9A4F-DE9BF63E3AC0}" destId="{32FB39C8-7E63-4CEB-864F-5E54E4274AA7}" srcOrd="5" destOrd="0" parTransId="{970FE6ED-917A-4F00-A85E-5047A92E7514}" sibTransId="{369399E8-3C0D-4C95-8DC0-73AAC7EBF594}"/>
    <dgm:cxn modelId="{42F1199A-EAC5-44E5-B7DE-F475500579CE}" srcId="{3ABF2334-8AC4-40A8-BEF0-86465F6910FD}" destId="{956C7CA4-8DCA-43AD-9A4F-DE9BF63E3AC0}" srcOrd="0" destOrd="0" parTransId="{E29A0EF2-D082-41F5-8B24-4FF3335EF12E}" sibTransId="{F906CE79-AED3-4F6B-865E-2481F305C2C8}"/>
    <dgm:cxn modelId="{308E2CA1-9B36-4FDD-A977-7720B53F89B6}" srcId="{956C7CA4-8DCA-43AD-9A4F-DE9BF63E3AC0}" destId="{B771ADA5-18C6-421F-98A6-94041C58BF90}" srcOrd="6" destOrd="0" parTransId="{B85C07D1-3F8D-48C6-AFD1-B2BCE98E2501}" sibTransId="{010069A9-0C5E-4F4F-8427-28B560DFC6E8}"/>
    <dgm:cxn modelId="{2A301AA2-958C-44BE-A028-FC5AF89C0988}" type="presOf" srcId="{82F2285E-BA18-47CA-B5F2-3C051A63C3D4}" destId="{707E103C-338B-4C21-9F98-34E4612D6E36}" srcOrd="0" destOrd="3" presId="urn:microsoft.com/office/officeart/2005/8/layout/hList1"/>
    <dgm:cxn modelId="{E2E0EEB5-3B9E-4033-B4AB-F78CEF0E39BC}" type="presOf" srcId="{17BC8749-54FC-41DB-A619-25D013D5D1A3}" destId="{707E103C-338B-4C21-9F98-34E4612D6E36}" srcOrd="0" destOrd="1" presId="urn:microsoft.com/office/officeart/2005/8/layout/hList1"/>
    <dgm:cxn modelId="{97086ECE-A614-4985-8464-3275E1228586}" srcId="{956C7CA4-8DCA-43AD-9A4F-DE9BF63E3AC0}" destId="{CA2275B1-2DE6-44A3-82D1-45C53D3B24C0}" srcOrd="0" destOrd="0" parTransId="{431C6489-A626-4940-B46E-5F1D394D71FB}" sibTransId="{EC097436-C4FF-4E8B-B718-20DF6C9391B3}"/>
    <dgm:cxn modelId="{D67B25D1-33C2-41CE-8D67-638040A97BE9}" srcId="{956C7CA4-8DCA-43AD-9A4F-DE9BF63E3AC0}" destId="{E826119A-4FBD-4DF4-8609-646F765BDFD3}" srcOrd="8" destOrd="0" parTransId="{713DA9B5-F6D3-4FA0-A509-5109CC45CAF2}" sibTransId="{182D8898-8734-4B3B-AC66-0588CC38BE23}"/>
    <dgm:cxn modelId="{050E4DDB-C21C-41AB-8ED5-51EEA44CD68C}" srcId="{956C7CA4-8DCA-43AD-9A4F-DE9BF63E3AC0}" destId="{82F2285E-BA18-47CA-B5F2-3C051A63C3D4}" srcOrd="3" destOrd="0" parTransId="{03BBF344-9582-473C-AA2C-A7F621A54DFC}" sibTransId="{6E342151-785B-47D1-ADC6-8994893EC8C1}"/>
    <dgm:cxn modelId="{0A50A5DB-C62D-4350-BF97-83466F1B9D9A}" type="presOf" srcId="{3ABF2334-8AC4-40A8-BEF0-86465F6910FD}" destId="{3BAB8FCF-6065-4AC7-9BDD-3934014486E2}" srcOrd="0" destOrd="0" presId="urn:microsoft.com/office/officeart/2005/8/layout/hList1"/>
    <dgm:cxn modelId="{2FA14FE1-814D-4954-99EA-6056C4F131F3}" srcId="{956C7CA4-8DCA-43AD-9A4F-DE9BF63E3AC0}" destId="{17BC8749-54FC-41DB-A619-25D013D5D1A3}" srcOrd="1" destOrd="0" parTransId="{0E120B56-8F86-4EF3-B25F-EB0EAD8C52FF}" sibTransId="{7567081A-B3E6-4DDB-8877-DD8655EAED25}"/>
    <dgm:cxn modelId="{35AA31F1-B6B7-471E-9C99-8298A9ABDD5C}" srcId="{956C7CA4-8DCA-43AD-9A4F-DE9BF63E3AC0}" destId="{3F5384A2-0CF3-419B-B319-A313C2C1B38B}" srcOrd="4" destOrd="0" parTransId="{C76EA916-7C8E-4DDC-B212-46483E971E26}" sibTransId="{E8602F45-4BC1-48EE-A0F8-F11BDFE35595}"/>
    <dgm:cxn modelId="{5B800CC7-51C5-4F77-B5E9-4ED947115291}" type="presParOf" srcId="{3BAB8FCF-6065-4AC7-9BDD-3934014486E2}" destId="{A6E42106-9123-46EE-B937-48ED3D13EC97}" srcOrd="0" destOrd="0" presId="urn:microsoft.com/office/officeart/2005/8/layout/hList1"/>
    <dgm:cxn modelId="{9E3B53FD-0A8C-4491-BB89-F521CB58D219}" type="presParOf" srcId="{A6E42106-9123-46EE-B937-48ED3D13EC97}" destId="{E35A1809-D111-48E5-8505-D5A001AF72E0}" srcOrd="0" destOrd="0" presId="urn:microsoft.com/office/officeart/2005/8/layout/hList1"/>
    <dgm:cxn modelId="{8C614CD0-E028-4809-9459-5C690FC65D5B}" type="presParOf" srcId="{A6E42106-9123-46EE-B937-48ED3D13EC97}" destId="{707E103C-338B-4C21-9F98-34E4612D6E36}"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graphics/data19.xml><?xml version="1.0" encoding="utf-8"?>
<dgm:dataModel xmlns:dgm="http://schemas.openxmlformats.org/drawingml/2006/diagram" xmlns:a="http://schemas.openxmlformats.org/drawingml/2006/main">
  <dgm:ptLst>
    <dgm:pt modelId="{271DD5C5-FD07-4F8E-AE11-CB205DCE153D}" type="doc">
      <dgm:prSet loTypeId="urn:microsoft.com/office/officeart/2005/8/layout/hierarchy3#2" loCatId="hierarchy" qsTypeId="urn:microsoft.com/office/officeart/2005/8/quickstyle/simple1" qsCatId="simple" csTypeId="urn:microsoft.com/office/officeart/2005/8/colors/accent1_2" csCatId="accent1" phldr="1"/>
      <dgm:spPr/>
      <dgm:t>
        <a:bodyPr/>
        <a:lstStyle/>
        <a:p>
          <a:endParaRPr lang="en-GB"/>
        </a:p>
      </dgm:t>
    </dgm:pt>
    <dgm:pt modelId="{8C55B252-F3D0-46F0-B4D0-86CC47BEF02B}">
      <dgm:prSet custT="1"/>
      <dgm:spPr>
        <a:solidFill>
          <a:srgbClr val="7030A0"/>
        </a:solidFill>
      </dgm:spPr>
      <dgm:t>
        <a:bodyPr/>
        <a:lstStyle/>
        <a:p>
          <a:r>
            <a:rPr lang="en-GB" sz="2800" i="0" dirty="0"/>
            <a:t>Regardez le travail d'expérience pendant les restrictions de COVID-19</a:t>
          </a:r>
          <a:endParaRPr lang="en-GB" sz="2800" dirty="0"/>
        </a:p>
      </dgm:t>
    </dgm:pt>
    <dgm:pt modelId="{67C1B29B-EEFA-4BD8-A771-E7A326C01EC8}" type="parTrans" cxnId="{E5301710-C9D2-42A0-AFF9-7AAFD12C4658}">
      <dgm:prSet/>
      <dgm:spPr/>
      <dgm:t>
        <a:bodyPr/>
        <a:lstStyle/>
        <a:p>
          <a:endParaRPr lang="en-GB" sz="2000"/>
        </a:p>
      </dgm:t>
    </dgm:pt>
    <dgm:pt modelId="{5F57ABB6-FEFA-4D1A-87DF-71EDA9D6C51B}" type="sibTrans" cxnId="{E5301710-C9D2-42A0-AFF9-7AAFD12C4658}">
      <dgm:prSet/>
      <dgm:spPr/>
      <dgm:t>
        <a:bodyPr/>
        <a:lstStyle/>
        <a:p>
          <a:endParaRPr lang="en-GB" sz="2000"/>
        </a:p>
      </dgm:t>
    </dgm:pt>
    <dgm:pt modelId="{66D71D9D-A232-488F-B9C9-758EBD0D6DF8}">
      <dgm:prSet custT="1"/>
      <dgm:spPr>
        <a:ln>
          <a:solidFill>
            <a:srgbClr val="7030A0"/>
          </a:solidFill>
        </a:ln>
      </dgm:spPr>
      <dgm:t>
        <a:bodyPr/>
        <a:lstStyle/>
        <a:p>
          <a:r>
            <a:rPr lang="en-GB" sz="2000" i="0" dirty="0"/>
            <a:t>Au cours de la conférence COVID-19, mon entreprise a introduit de manière systématique des idées novatrices dans l'environnement de travail.</a:t>
          </a:r>
          <a:endParaRPr lang="en-GB" sz="2000" dirty="0"/>
        </a:p>
      </dgm:t>
    </dgm:pt>
    <dgm:pt modelId="{EB5CB611-71C6-4C57-B998-5E3948C4AEEB}" type="parTrans" cxnId="{2721147B-F333-4E01-9FBC-53646D7DB3AB}">
      <dgm:prSet/>
      <dgm:spPr>
        <a:ln>
          <a:solidFill>
            <a:srgbClr val="7030A0"/>
          </a:solidFill>
        </a:ln>
      </dgm:spPr>
      <dgm:t>
        <a:bodyPr/>
        <a:lstStyle/>
        <a:p>
          <a:endParaRPr lang="en-GB" sz="2000"/>
        </a:p>
      </dgm:t>
    </dgm:pt>
    <dgm:pt modelId="{80E195CC-CA5C-4601-830F-294AEC05D4B6}" type="sibTrans" cxnId="{2721147B-F333-4E01-9FBC-53646D7DB3AB}">
      <dgm:prSet/>
      <dgm:spPr/>
      <dgm:t>
        <a:bodyPr/>
        <a:lstStyle/>
        <a:p>
          <a:endParaRPr lang="en-GB" sz="2000"/>
        </a:p>
      </dgm:t>
    </dgm:pt>
    <dgm:pt modelId="{06C126BF-3B16-4C25-822F-B21FE0E14965}">
      <dgm:prSet custT="1"/>
      <dgm:spPr>
        <a:ln>
          <a:solidFill>
            <a:srgbClr val="7030A0"/>
          </a:solidFill>
        </a:ln>
      </dgm:spPr>
      <dgm:t>
        <a:bodyPr/>
        <a:lstStyle/>
        <a:p>
          <a:r>
            <a:rPr lang="en-GB" sz="2000" i="0" dirty="0"/>
            <a:t>Au cours de la conférence COVID-19, mon entreprise a souvent recherché de nouvelles méthodes de travail, de nouvelles techniques ou de nouveaux instruments.</a:t>
          </a:r>
          <a:endParaRPr lang="en-GB" sz="2000" dirty="0"/>
        </a:p>
      </dgm:t>
    </dgm:pt>
    <dgm:pt modelId="{FCDBED6B-8074-46D7-AA04-DA7C669B2570}" type="parTrans" cxnId="{3CB890B5-F0D1-4874-8019-86923305B0A9}">
      <dgm:prSet/>
      <dgm:spPr>
        <a:ln>
          <a:solidFill>
            <a:srgbClr val="7030A0"/>
          </a:solidFill>
        </a:ln>
      </dgm:spPr>
      <dgm:t>
        <a:bodyPr/>
        <a:lstStyle/>
        <a:p>
          <a:endParaRPr lang="en-GB" sz="2000"/>
        </a:p>
      </dgm:t>
    </dgm:pt>
    <dgm:pt modelId="{964E3A56-148B-4955-BECE-C79CF46562B4}" type="sibTrans" cxnId="{3CB890B5-F0D1-4874-8019-86923305B0A9}">
      <dgm:prSet/>
      <dgm:spPr/>
      <dgm:t>
        <a:bodyPr/>
        <a:lstStyle/>
        <a:p>
          <a:endParaRPr lang="en-GB" sz="2000"/>
        </a:p>
      </dgm:t>
    </dgm:pt>
    <dgm:pt modelId="{016629A9-BD6B-4B11-966B-9983209BA759}">
      <dgm:prSet custT="1"/>
      <dgm:spPr>
        <a:ln>
          <a:solidFill>
            <a:srgbClr val="7030A0"/>
          </a:solidFill>
        </a:ln>
      </dgm:spPr>
      <dgm:t>
        <a:bodyPr/>
        <a:lstStyle/>
        <a:p>
          <a:r>
            <a:rPr lang="en-GB" sz="2000" i="0"/>
            <a:t>Au cours de la conférence COVID-19, mon entreprise a souvent évalué l'utilité des idées novatrices.</a:t>
          </a:r>
          <a:endParaRPr lang="en-GB" sz="2000"/>
        </a:p>
      </dgm:t>
    </dgm:pt>
    <dgm:pt modelId="{C6E3CF43-85C7-4A2F-9C9C-AEE0512951F8}" type="parTrans" cxnId="{BB18015D-EACF-41E5-BEBB-C6E9FD38ECD9}">
      <dgm:prSet/>
      <dgm:spPr>
        <a:ln>
          <a:solidFill>
            <a:srgbClr val="7030A0"/>
          </a:solidFill>
        </a:ln>
      </dgm:spPr>
      <dgm:t>
        <a:bodyPr/>
        <a:lstStyle/>
        <a:p>
          <a:endParaRPr lang="en-GB" sz="2000"/>
        </a:p>
      </dgm:t>
    </dgm:pt>
    <dgm:pt modelId="{CCD4C5DD-72C1-4D33-9898-6E2C6844BFC9}" type="sibTrans" cxnId="{BB18015D-EACF-41E5-BEBB-C6E9FD38ECD9}">
      <dgm:prSet/>
      <dgm:spPr/>
      <dgm:t>
        <a:bodyPr/>
        <a:lstStyle/>
        <a:p>
          <a:endParaRPr lang="en-GB" sz="2000"/>
        </a:p>
      </dgm:t>
    </dgm:pt>
    <dgm:pt modelId="{2BC4D78D-AD74-480E-9D7A-DD3B3FAB3B31}">
      <dgm:prSet custT="1"/>
      <dgm:spPr>
        <a:ln>
          <a:solidFill>
            <a:srgbClr val="7030A0"/>
          </a:solidFill>
        </a:ln>
      </dgm:spPr>
      <dgm:t>
        <a:bodyPr/>
        <a:lstStyle/>
        <a:p>
          <a:r>
            <a:rPr lang="en-GB" sz="2000" i="0"/>
            <a:t>Au cours de la période COVID-19, les clients cibles de mon entreprise ont changé</a:t>
          </a:r>
          <a:endParaRPr lang="en-GB" sz="2000"/>
        </a:p>
      </dgm:t>
    </dgm:pt>
    <dgm:pt modelId="{ECD6DC8C-17DB-477B-8076-1DD669E191A9}" type="parTrans" cxnId="{E49EC755-16DA-47ED-892C-814B17FFDC97}">
      <dgm:prSet/>
      <dgm:spPr>
        <a:ln>
          <a:solidFill>
            <a:srgbClr val="7030A0"/>
          </a:solidFill>
        </a:ln>
      </dgm:spPr>
      <dgm:t>
        <a:bodyPr/>
        <a:lstStyle/>
        <a:p>
          <a:endParaRPr lang="en-GB" sz="2000"/>
        </a:p>
      </dgm:t>
    </dgm:pt>
    <dgm:pt modelId="{2688B5C0-A1F4-4E05-A8C6-3B4DE21E6CDC}" type="sibTrans" cxnId="{E49EC755-16DA-47ED-892C-814B17FFDC97}">
      <dgm:prSet/>
      <dgm:spPr/>
      <dgm:t>
        <a:bodyPr/>
        <a:lstStyle/>
        <a:p>
          <a:endParaRPr lang="en-GB" sz="2000"/>
        </a:p>
      </dgm:t>
    </dgm:pt>
    <dgm:pt modelId="{FD5839EF-869A-4B77-BB85-81BE26EDB12E}">
      <dgm:prSet custT="1"/>
      <dgm:spPr>
        <a:ln>
          <a:solidFill>
            <a:srgbClr val="7030A0"/>
          </a:solidFill>
        </a:ln>
      </dgm:spPr>
      <dgm:t>
        <a:bodyPr/>
        <a:lstStyle/>
        <a:p>
          <a:r>
            <a:rPr lang="en-GB" sz="2000" i="0"/>
            <a:t>Au cours de la conférence COVID-19, l'offre de produits et de services a changé.</a:t>
          </a:r>
          <a:endParaRPr lang="en-GB" sz="2000"/>
        </a:p>
      </dgm:t>
    </dgm:pt>
    <dgm:pt modelId="{DCD47717-DD8E-4497-8D4B-E8261FF23016}" type="parTrans" cxnId="{B4DDD839-0276-452D-86B3-9468B58883C5}">
      <dgm:prSet/>
      <dgm:spPr>
        <a:ln>
          <a:solidFill>
            <a:srgbClr val="7030A0"/>
          </a:solidFill>
        </a:ln>
      </dgm:spPr>
      <dgm:t>
        <a:bodyPr/>
        <a:lstStyle/>
        <a:p>
          <a:endParaRPr lang="en-GB" sz="2000"/>
        </a:p>
      </dgm:t>
    </dgm:pt>
    <dgm:pt modelId="{84FFF923-66C7-4583-936B-1C53EE665A25}" type="sibTrans" cxnId="{B4DDD839-0276-452D-86B3-9468B58883C5}">
      <dgm:prSet/>
      <dgm:spPr/>
      <dgm:t>
        <a:bodyPr/>
        <a:lstStyle/>
        <a:p>
          <a:endParaRPr lang="en-GB" sz="2000"/>
        </a:p>
      </dgm:t>
    </dgm:pt>
    <dgm:pt modelId="{59FD5A6F-7A2B-4064-A718-CED751CF700E}">
      <dgm:prSet custT="1"/>
      <dgm:spPr>
        <a:ln>
          <a:solidFill>
            <a:srgbClr val="7030A0"/>
          </a:solidFill>
        </a:ln>
      </dgm:spPr>
      <dgm:t>
        <a:bodyPr/>
        <a:lstStyle/>
        <a:p>
          <a:r>
            <a:rPr lang="en-GB" sz="2000" i="0"/>
            <a:t>Au cours de la période COVID-19 Les mécanismes de revenus de l'entreprise ont changé.</a:t>
          </a:r>
          <a:endParaRPr lang="en-GB" sz="2000"/>
        </a:p>
      </dgm:t>
    </dgm:pt>
    <dgm:pt modelId="{0391828E-014A-43B2-A1D7-4FEEF2D06D76}" type="parTrans" cxnId="{DDC1A8C0-6BBE-4808-81BC-C85F491E9122}">
      <dgm:prSet/>
      <dgm:spPr>
        <a:ln>
          <a:solidFill>
            <a:srgbClr val="7030A0"/>
          </a:solidFill>
        </a:ln>
      </dgm:spPr>
      <dgm:t>
        <a:bodyPr/>
        <a:lstStyle/>
        <a:p>
          <a:endParaRPr lang="en-GB" sz="2000"/>
        </a:p>
      </dgm:t>
    </dgm:pt>
    <dgm:pt modelId="{5F31968C-F8BE-4D99-9BEC-A84669EEF6D4}" type="sibTrans" cxnId="{DDC1A8C0-6BBE-4808-81BC-C85F491E9122}">
      <dgm:prSet/>
      <dgm:spPr/>
      <dgm:t>
        <a:bodyPr/>
        <a:lstStyle/>
        <a:p>
          <a:endParaRPr lang="en-GB" sz="2000"/>
        </a:p>
      </dgm:t>
    </dgm:pt>
    <dgm:pt modelId="{8D1D824D-2889-4131-A2AC-E8A4B9EF1E9F}" type="pres">
      <dgm:prSet presAssocID="{271DD5C5-FD07-4F8E-AE11-CB205DCE153D}" presName="diagram" presStyleCnt="0">
        <dgm:presLayoutVars>
          <dgm:chPref val="1"/>
          <dgm:dir/>
          <dgm:animOne val="branch"/>
          <dgm:animLvl val="lvl"/>
          <dgm:resizeHandles/>
        </dgm:presLayoutVars>
      </dgm:prSet>
      <dgm:spPr/>
    </dgm:pt>
    <dgm:pt modelId="{AEB2AF31-9399-4E8F-8D7C-4B781BAF9221}" type="pres">
      <dgm:prSet presAssocID="{8C55B252-F3D0-46F0-B4D0-86CC47BEF02B}" presName="root" presStyleCnt="0"/>
      <dgm:spPr/>
    </dgm:pt>
    <dgm:pt modelId="{C0669686-B203-4DB1-82AB-1EA5463CE003}" type="pres">
      <dgm:prSet presAssocID="{8C55B252-F3D0-46F0-B4D0-86CC47BEF02B}" presName="rootComposite" presStyleCnt="0"/>
      <dgm:spPr/>
    </dgm:pt>
    <dgm:pt modelId="{C123791B-B973-4428-8B3C-DE4D8F751E67}" type="pres">
      <dgm:prSet presAssocID="{8C55B252-F3D0-46F0-B4D0-86CC47BEF02B}" presName="rootText" presStyleLbl="node1" presStyleIdx="0" presStyleCnt="1" custScaleX="1121282" custScaleY="100039"/>
      <dgm:spPr/>
    </dgm:pt>
    <dgm:pt modelId="{4EEE2D91-04CD-4860-905F-96C953CA0625}" type="pres">
      <dgm:prSet presAssocID="{8C55B252-F3D0-46F0-B4D0-86CC47BEF02B}" presName="rootConnector" presStyleLbl="node1" presStyleIdx="0" presStyleCnt="1"/>
      <dgm:spPr/>
    </dgm:pt>
    <dgm:pt modelId="{95BB4D83-894D-4FA7-9267-37FCD927C398}" type="pres">
      <dgm:prSet presAssocID="{8C55B252-F3D0-46F0-B4D0-86CC47BEF02B}" presName="childShape" presStyleCnt="0"/>
      <dgm:spPr/>
    </dgm:pt>
    <dgm:pt modelId="{FB979C56-723A-4E66-AB1A-D0A835B15533}" type="pres">
      <dgm:prSet presAssocID="{EB5CB611-71C6-4C57-B998-5E3948C4AEEB}" presName="Name13" presStyleLbl="parChTrans1D2" presStyleIdx="0" presStyleCnt="6"/>
      <dgm:spPr/>
    </dgm:pt>
    <dgm:pt modelId="{9D1CE936-3A4B-4471-B923-97196817AEF6}" type="pres">
      <dgm:prSet presAssocID="{66D71D9D-A232-488F-B9C9-758EBD0D6DF8}" presName="childText" presStyleLbl="bgAcc1" presStyleIdx="0" presStyleCnt="6" custScaleX="1128997">
        <dgm:presLayoutVars>
          <dgm:bulletEnabled val="1"/>
        </dgm:presLayoutVars>
      </dgm:prSet>
      <dgm:spPr/>
    </dgm:pt>
    <dgm:pt modelId="{3BDD34C9-50B3-4EB3-BADA-AC30982D03A2}" type="pres">
      <dgm:prSet presAssocID="{FCDBED6B-8074-46D7-AA04-DA7C669B2570}" presName="Name13" presStyleLbl="parChTrans1D2" presStyleIdx="1" presStyleCnt="6"/>
      <dgm:spPr/>
    </dgm:pt>
    <dgm:pt modelId="{E3937825-BCE2-4E63-8D5D-B49808C3E07D}" type="pres">
      <dgm:prSet presAssocID="{06C126BF-3B16-4C25-822F-B21FE0E14965}" presName="childText" presStyleLbl="bgAcc1" presStyleIdx="1" presStyleCnt="6" custScaleX="1128997">
        <dgm:presLayoutVars>
          <dgm:bulletEnabled val="1"/>
        </dgm:presLayoutVars>
      </dgm:prSet>
      <dgm:spPr/>
    </dgm:pt>
    <dgm:pt modelId="{31FC188D-093C-46A0-BE13-444ABCC0525E}" type="pres">
      <dgm:prSet presAssocID="{C6E3CF43-85C7-4A2F-9C9C-AEE0512951F8}" presName="Name13" presStyleLbl="parChTrans1D2" presStyleIdx="2" presStyleCnt="6"/>
      <dgm:spPr/>
    </dgm:pt>
    <dgm:pt modelId="{C2308CAC-E152-44E9-A997-AB296CA36708}" type="pres">
      <dgm:prSet presAssocID="{016629A9-BD6B-4B11-966B-9983209BA759}" presName="childText" presStyleLbl="bgAcc1" presStyleIdx="2" presStyleCnt="6" custScaleX="1128997">
        <dgm:presLayoutVars>
          <dgm:bulletEnabled val="1"/>
        </dgm:presLayoutVars>
      </dgm:prSet>
      <dgm:spPr/>
    </dgm:pt>
    <dgm:pt modelId="{30B3CF8C-9E4F-4E96-8C99-C197255FCBA8}" type="pres">
      <dgm:prSet presAssocID="{ECD6DC8C-17DB-477B-8076-1DD669E191A9}" presName="Name13" presStyleLbl="parChTrans1D2" presStyleIdx="3" presStyleCnt="6"/>
      <dgm:spPr/>
    </dgm:pt>
    <dgm:pt modelId="{C9DC35DC-6ABF-4214-939E-BA4174B785FE}" type="pres">
      <dgm:prSet presAssocID="{2BC4D78D-AD74-480E-9D7A-DD3B3FAB3B31}" presName="childText" presStyleLbl="bgAcc1" presStyleIdx="3" presStyleCnt="6" custScaleX="1128997">
        <dgm:presLayoutVars>
          <dgm:bulletEnabled val="1"/>
        </dgm:presLayoutVars>
      </dgm:prSet>
      <dgm:spPr/>
    </dgm:pt>
    <dgm:pt modelId="{3A383D7F-462B-472A-AD34-DA6777EFB8E3}" type="pres">
      <dgm:prSet presAssocID="{DCD47717-DD8E-4497-8D4B-E8261FF23016}" presName="Name13" presStyleLbl="parChTrans1D2" presStyleIdx="4" presStyleCnt="6"/>
      <dgm:spPr/>
    </dgm:pt>
    <dgm:pt modelId="{EE3FEB9E-E2DE-404A-AE63-E563797F8E21}" type="pres">
      <dgm:prSet presAssocID="{FD5839EF-869A-4B77-BB85-81BE26EDB12E}" presName="childText" presStyleLbl="bgAcc1" presStyleIdx="4" presStyleCnt="6" custScaleX="1128997">
        <dgm:presLayoutVars>
          <dgm:bulletEnabled val="1"/>
        </dgm:presLayoutVars>
      </dgm:prSet>
      <dgm:spPr/>
    </dgm:pt>
    <dgm:pt modelId="{A766E812-78ED-4AE7-AA35-4D4CCCAE61B4}" type="pres">
      <dgm:prSet presAssocID="{0391828E-014A-43B2-A1D7-4FEEF2D06D76}" presName="Name13" presStyleLbl="parChTrans1D2" presStyleIdx="5" presStyleCnt="6"/>
      <dgm:spPr/>
    </dgm:pt>
    <dgm:pt modelId="{CA74610C-7054-41A4-B29C-4CF4BB3E3F41}" type="pres">
      <dgm:prSet presAssocID="{59FD5A6F-7A2B-4064-A718-CED751CF700E}" presName="childText" presStyleLbl="bgAcc1" presStyleIdx="5" presStyleCnt="6" custScaleX="1128997">
        <dgm:presLayoutVars>
          <dgm:bulletEnabled val="1"/>
        </dgm:presLayoutVars>
      </dgm:prSet>
      <dgm:spPr/>
    </dgm:pt>
  </dgm:ptLst>
  <dgm:cxnLst>
    <dgm:cxn modelId="{E5301710-C9D2-42A0-AFF9-7AAFD12C4658}" srcId="{271DD5C5-FD07-4F8E-AE11-CB205DCE153D}" destId="{8C55B252-F3D0-46F0-B4D0-86CC47BEF02B}" srcOrd="0" destOrd="0" parTransId="{67C1B29B-EEFA-4BD8-A771-E7A326C01EC8}" sibTransId="{5F57ABB6-FEFA-4D1A-87DF-71EDA9D6C51B}"/>
    <dgm:cxn modelId="{2D415811-FA6E-464D-B691-ECDB032B92EE}" type="presOf" srcId="{0391828E-014A-43B2-A1D7-4FEEF2D06D76}" destId="{A766E812-78ED-4AE7-AA35-4D4CCCAE61B4}" srcOrd="0" destOrd="0" presId="urn:microsoft.com/office/officeart/2005/8/layout/hierarchy3#2"/>
    <dgm:cxn modelId="{C6994021-DD2C-4531-9019-7E16B48DB536}" type="presOf" srcId="{FCDBED6B-8074-46D7-AA04-DA7C669B2570}" destId="{3BDD34C9-50B3-4EB3-BADA-AC30982D03A2}" srcOrd="0" destOrd="0" presId="urn:microsoft.com/office/officeart/2005/8/layout/hierarchy3#2"/>
    <dgm:cxn modelId="{B4DDD839-0276-452D-86B3-9468B58883C5}" srcId="{8C55B252-F3D0-46F0-B4D0-86CC47BEF02B}" destId="{FD5839EF-869A-4B77-BB85-81BE26EDB12E}" srcOrd="4" destOrd="0" parTransId="{DCD47717-DD8E-4497-8D4B-E8261FF23016}" sibTransId="{84FFF923-66C7-4583-936B-1C53EE665A25}"/>
    <dgm:cxn modelId="{BB18015D-EACF-41E5-BEBB-C6E9FD38ECD9}" srcId="{8C55B252-F3D0-46F0-B4D0-86CC47BEF02B}" destId="{016629A9-BD6B-4B11-966B-9983209BA759}" srcOrd="2" destOrd="0" parTransId="{C6E3CF43-85C7-4A2F-9C9C-AEE0512951F8}" sibTransId="{CCD4C5DD-72C1-4D33-9898-6E2C6844BFC9}"/>
    <dgm:cxn modelId="{45DDCC47-C46E-4A47-9BA8-633755C9276F}" type="presOf" srcId="{FD5839EF-869A-4B77-BB85-81BE26EDB12E}" destId="{EE3FEB9E-E2DE-404A-AE63-E563797F8E21}" srcOrd="0" destOrd="0" presId="urn:microsoft.com/office/officeart/2005/8/layout/hierarchy3#2"/>
    <dgm:cxn modelId="{8364516A-2AB4-4D26-ACF4-4A69927DB52F}" type="presOf" srcId="{ECD6DC8C-17DB-477B-8076-1DD669E191A9}" destId="{30B3CF8C-9E4F-4E96-8C99-C197255FCBA8}" srcOrd="0" destOrd="0" presId="urn:microsoft.com/office/officeart/2005/8/layout/hierarchy3#2"/>
    <dgm:cxn modelId="{B191BE6B-0363-4B3C-B2EA-F8AA951C1412}" type="presOf" srcId="{66D71D9D-A232-488F-B9C9-758EBD0D6DF8}" destId="{9D1CE936-3A4B-4471-B923-97196817AEF6}" srcOrd="0" destOrd="0" presId="urn:microsoft.com/office/officeart/2005/8/layout/hierarchy3#2"/>
    <dgm:cxn modelId="{0E687A4E-80C2-4A31-A6E6-002C8A10A484}" type="presOf" srcId="{59FD5A6F-7A2B-4064-A718-CED751CF700E}" destId="{CA74610C-7054-41A4-B29C-4CF4BB3E3F41}" srcOrd="0" destOrd="0" presId="urn:microsoft.com/office/officeart/2005/8/layout/hierarchy3#2"/>
    <dgm:cxn modelId="{3B95B854-D3C3-4C40-8CC6-3F5D27269530}" type="presOf" srcId="{271DD5C5-FD07-4F8E-AE11-CB205DCE153D}" destId="{8D1D824D-2889-4131-A2AC-E8A4B9EF1E9F}" srcOrd="0" destOrd="0" presId="urn:microsoft.com/office/officeart/2005/8/layout/hierarchy3#2"/>
    <dgm:cxn modelId="{E49EC755-16DA-47ED-892C-814B17FFDC97}" srcId="{8C55B252-F3D0-46F0-B4D0-86CC47BEF02B}" destId="{2BC4D78D-AD74-480E-9D7A-DD3B3FAB3B31}" srcOrd="3" destOrd="0" parTransId="{ECD6DC8C-17DB-477B-8076-1DD669E191A9}" sibTransId="{2688B5C0-A1F4-4E05-A8C6-3B4DE21E6CDC}"/>
    <dgm:cxn modelId="{3E467559-749B-4DF1-85D9-63C1760DC0D8}" type="presOf" srcId="{C6E3CF43-85C7-4A2F-9C9C-AEE0512951F8}" destId="{31FC188D-093C-46A0-BE13-444ABCC0525E}" srcOrd="0" destOrd="0" presId="urn:microsoft.com/office/officeart/2005/8/layout/hierarchy3#2"/>
    <dgm:cxn modelId="{2721147B-F333-4E01-9FBC-53646D7DB3AB}" srcId="{8C55B252-F3D0-46F0-B4D0-86CC47BEF02B}" destId="{66D71D9D-A232-488F-B9C9-758EBD0D6DF8}" srcOrd="0" destOrd="0" parTransId="{EB5CB611-71C6-4C57-B998-5E3948C4AEEB}" sibTransId="{80E195CC-CA5C-4601-830F-294AEC05D4B6}"/>
    <dgm:cxn modelId="{602F2083-A6B4-4322-B4C2-85A7BE2A9A92}" type="presOf" srcId="{8C55B252-F3D0-46F0-B4D0-86CC47BEF02B}" destId="{C123791B-B973-4428-8B3C-DE4D8F751E67}" srcOrd="0" destOrd="0" presId="urn:microsoft.com/office/officeart/2005/8/layout/hierarchy3#2"/>
    <dgm:cxn modelId="{CF58E0A4-BE0B-41F5-970F-BA51756EE6E6}" type="presOf" srcId="{016629A9-BD6B-4B11-966B-9983209BA759}" destId="{C2308CAC-E152-44E9-A997-AB296CA36708}" srcOrd="0" destOrd="0" presId="urn:microsoft.com/office/officeart/2005/8/layout/hierarchy3#2"/>
    <dgm:cxn modelId="{176AE2AA-56C8-40F5-AED2-342085E97E61}" type="presOf" srcId="{8C55B252-F3D0-46F0-B4D0-86CC47BEF02B}" destId="{4EEE2D91-04CD-4860-905F-96C953CA0625}" srcOrd="1" destOrd="0" presId="urn:microsoft.com/office/officeart/2005/8/layout/hierarchy3#2"/>
    <dgm:cxn modelId="{3CB890B5-F0D1-4874-8019-86923305B0A9}" srcId="{8C55B252-F3D0-46F0-B4D0-86CC47BEF02B}" destId="{06C126BF-3B16-4C25-822F-B21FE0E14965}" srcOrd="1" destOrd="0" parTransId="{FCDBED6B-8074-46D7-AA04-DA7C669B2570}" sibTransId="{964E3A56-148B-4955-BECE-C79CF46562B4}"/>
    <dgm:cxn modelId="{1CCADDBB-2DE5-4D40-9BA3-AE9CCCFE5C9F}" type="presOf" srcId="{DCD47717-DD8E-4497-8D4B-E8261FF23016}" destId="{3A383D7F-462B-472A-AD34-DA6777EFB8E3}" srcOrd="0" destOrd="0" presId="urn:microsoft.com/office/officeart/2005/8/layout/hierarchy3#2"/>
    <dgm:cxn modelId="{DDC1A8C0-6BBE-4808-81BC-C85F491E9122}" srcId="{8C55B252-F3D0-46F0-B4D0-86CC47BEF02B}" destId="{59FD5A6F-7A2B-4064-A718-CED751CF700E}" srcOrd="5" destOrd="0" parTransId="{0391828E-014A-43B2-A1D7-4FEEF2D06D76}" sibTransId="{5F31968C-F8BE-4D99-9BEC-A84669EEF6D4}"/>
    <dgm:cxn modelId="{DB099DD2-1C65-435A-AED2-65DAC3A2B292}" type="presOf" srcId="{06C126BF-3B16-4C25-822F-B21FE0E14965}" destId="{E3937825-BCE2-4E63-8D5D-B49808C3E07D}" srcOrd="0" destOrd="0" presId="urn:microsoft.com/office/officeart/2005/8/layout/hierarchy3#2"/>
    <dgm:cxn modelId="{661174D9-6876-4677-8591-8B35152D77AB}" type="presOf" srcId="{2BC4D78D-AD74-480E-9D7A-DD3B3FAB3B31}" destId="{C9DC35DC-6ABF-4214-939E-BA4174B785FE}" srcOrd="0" destOrd="0" presId="urn:microsoft.com/office/officeart/2005/8/layout/hierarchy3#2"/>
    <dgm:cxn modelId="{097F9EEB-B842-4111-9FFE-FF14E67E72F4}" type="presOf" srcId="{EB5CB611-71C6-4C57-B998-5E3948C4AEEB}" destId="{FB979C56-723A-4E66-AB1A-D0A835B15533}" srcOrd="0" destOrd="0" presId="urn:microsoft.com/office/officeart/2005/8/layout/hierarchy3#2"/>
    <dgm:cxn modelId="{6188C7F4-63C6-4DC4-AFFF-9CD480D50FBD}" type="presParOf" srcId="{8D1D824D-2889-4131-A2AC-E8A4B9EF1E9F}" destId="{AEB2AF31-9399-4E8F-8D7C-4B781BAF9221}" srcOrd="0" destOrd="0" presId="urn:microsoft.com/office/officeart/2005/8/layout/hierarchy3#2"/>
    <dgm:cxn modelId="{35D0DED6-ED91-4078-A6AF-E2892D8FE593}" type="presParOf" srcId="{AEB2AF31-9399-4E8F-8D7C-4B781BAF9221}" destId="{C0669686-B203-4DB1-82AB-1EA5463CE003}" srcOrd="0" destOrd="0" presId="urn:microsoft.com/office/officeart/2005/8/layout/hierarchy3#2"/>
    <dgm:cxn modelId="{21324FA9-BFAE-4BA0-8ABA-1E2CBA11BC50}" type="presParOf" srcId="{C0669686-B203-4DB1-82AB-1EA5463CE003}" destId="{C123791B-B973-4428-8B3C-DE4D8F751E67}" srcOrd="0" destOrd="0" presId="urn:microsoft.com/office/officeart/2005/8/layout/hierarchy3#2"/>
    <dgm:cxn modelId="{3753CCC6-77F8-4C73-BD47-3F02BA5B3869}" type="presParOf" srcId="{C0669686-B203-4DB1-82AB-1EA5463CE003}" destId="{4EEE2D91-04CD-4860-905F-96C953CA0625}" srcOrd="1" destOrd="0" presId="urn:microsoft.com/office/officeart/2005/8/layout/hierarchy3#2"/>
    <dgm:cxn modelId="{8560FDDC-4161-4121-ACE6-CFC8339EEAA3}" type="presParOf" srcId="{AEB2AF31-9399-4E8F-8D7C-4B781BAF9221}" destId="{95BB4D83-894D-4FA7-9267-37FCD927C398}" srcOrd="1" destOrd="0" presId="urn:microsoft.com/office/officeart/2005/8/layout/hierarchy3#2"/>
    <dgm:cxn modelId="{2E7E484A-B196-4B1B-B111-F1CBB46211E1}" type="presParOf" srcId="{95BB4D83-894D-4FA7-9267-37FCD927C398}" destId="{FB979C56-723A-4E66-AB1A-D0A835B15533}" srcOrd="0" destOrd="0" presId="urn:microsoft.com/office/officeart/2005/8/layout/hierarchy3#2"/>
    <dgm:cxn modelId="{F6EED215-989D-4C89-887C-55CFFAAC83F4}" type="presParOf" srcId="{95BB4D83-894D-4FA7-9267-37FCD927C398}" destId="{9D1CE936-3A4B-4471-B923-97196817AEF6}" srcOrd="1" destOrd="0" presId="urn:microsoft.com/office/officeart/2005/8/layout/hierarchy3#2"/>
    <dgm:cxn modelId="{11355DDA-38FC-496B-A782-F7C0EDFAF2AF}" type="presParOf" srcId="{95BB4D83-894D-4FA7-9267-37FCD927C398}" destId="{3BDD34C9-50B3-4EB3-BADA-AC30982D03A2}" srcOrd="2" destOrd="0" presId="urn:microsoft.com/office/officeart/2005/8/layout/hierarchy3#2"/>
    <dgm:cxn modelId="{4623B4BC-E36B-4D1A-A891-089AD46A00B8}" type="presParOf" srcId="{95BB4D83-894D-4FA7-9267-37FCD927C398}" destId="{E3937825-BCE2-4E63-8D5D-B49808C3E07D}" srcOrd="3" destOrd="0" presId="urn:microsoft.com/office/officeart/2005/8/layout/hierarchy3#2"/>
    <dgm:cxn modelId="{BC4D0F16-9F8F-4AB9-A786-D06514BB7CE8}" type="presParOf" srcId="{95BB4D83-894D-4FA7-9267-37FCD927C398}" destId="{31FC188D-093C-46A0-BE13-444ABCC0525E}" srcOrd="4" destOrd="0" presId="urn:microsoft.com/office/officeart/2005/8/layout/hierarchy3#2"/>
    <dgm:cxn modelId="{18531A0E-5551-49C1-AAFE-8477D1F796CE}" type="presParOf" srcId="{95BB4D83-894D-4FA7-9267-37FCD927C398}" destId="{C2308CAC-E152-44E9-A997-AB296CA36708}" srcOrd="5" destOrd="0" presId="urn:microsoft.com/office/officeart/2005/8/layout/hierarchy3#2"/>
    <dgm:cxn modelId="{D2A6771C-F5B3-4A80-9188-342C1F2682EF}" type="presParOf" srcId="{95BB4D83-894D-4FA7-9267-37FCD927C398}" destId="{30B3CF8C-9E4F-4E96-8C99-C197255FCBA8}" srcOrd="6" destOrd="0" presId="urn:microsoft.com/office/officeart/2005/8/layout/hierarchy3#2"/>
    <dgm:cxn modelId="{DEF9C931-3D9F-480A-9A08-C61090AC3F48}" type="presParOf" srcId="{95BB4D83-894D-4FA7-9267-37FCD927C398}" destId="{C9DC35DC-6ABF-4214-939E-BA4174B785FE}" srcOrd="7" destOrd="0" presId="urn:microsoft.com/office/officeart/2005/8/layout/hierarchy3#2"/>
    <dgm:cxn modelId="{382F1FB9-D0BE-46A6-9B28-6ED9078E8114}" type="presParOf" srcId="{95BB4D83-894D-4FA7-9267-37FCD927C398}" destId="{3A383D7F-462B-472A-AD34-DA6777EFB8E3}" srcOrd="8" destOrd="0" presId="urn:microsoft.com/office/officeart/2005/8/layout/hierarchy3#2"/>
    <dgm:cxn modelId="{CEB075A1-6466-4CF2-A334-AA3570FBCAB6}" type="presParOf" srcId="{95BB4D83-894D-4FA7-9267-37FCD927C398}" destId="{EE3FEB9E-E2DE-404A-AE63-E563797F8E21}" srcOrd="9" destOrd="0" presId="urn:microsoft.com/office/officeart/2005/8/layout/hierarchy3#2"/>
    <dgm:cxn modelId="{53926603-3030-4E3C-A9FF-DBA83A89748B}" type="presParOf" srcId="{95BB4D83-894D-4FA7-9267-37FCD927C398}" destId="{A766E812-78ED-4AE7-AA35-4D4CCCAE61B4}" srcOrd="10" destOrd="0" presId="urn:microsoft.com/office/officeart/2005/8/layout/hierarchy3#2"/>
    <dgm:cxn modelId="{DA9953F0-A4E1-4E6E-BF49-AB7258B6C733}" type="presParOf" srcId="{95BB4D83-894D-4FA7-9267-37FCD927C398}" destId="{CA74610C-7054-41A4-B29C-4CF4BB3E3F41}" srcOrd="11" destOrd="0" presId="urn:microsoft.com/office/officeart/2005/8/layout/hierarchy3#2"/>
  </dgm:cxnLst>
  <dgm:bg/>
  <dgm:whole/>
  <dgm:extLst>
    <a:ext uri="http://schemas.microsoft.com/office/drawing/2008/diagram">
      <dsp:dataModelExt xmlns:dsp="http://schemas.microsoft.com/office/drawing/2008/diagram" relId="rId6" minVer="http://schemas.openxmlformats.org/drawingml/2006/diagram"/>
    </a:ext>
  </dgm:extLst>
</dgm:dataModel>
</file>

<file path=ppt/graphics/data2.xml><?xml version="1.0" encoding="utf-8"?>
<dgm:dataModel xmlns:dgm="http://schemas.openxmlformats.org/drawingml/2006/diagram" xmlns:a="http://schemas.openxmlformats.org/drawingml/2006/main">
  <dgm:ptLst>
    <dgm:pt modelId="{DB34AACA-5A80-43F0-B439-ED4BD54F81E4}" type="doc">
      <dgm:prSet loTypeId="urn:microsoft.com/office/officeart/2005/8/layout/process3" loCatId="process" qsTypeId="urn:microsoft.com/office/officeart/2005/8/quickstyle/simple1" qsCatId="simple" csTypeId="urn:microsoft.com/office/officeart/2005/8/colors/accent1_2" csCatId="accent1" phldr="1"/>
      <dgm:spPr/>
      <dgm:t>
        <a:bodyPr/>
        <a:lstStyle/>
        <a:p>
          <a:endParaRPr lang="en-US"/>
        </a:p>
      </dgm:t>
    </dgm:pt>
    <dgm:pt modelId="{CC2D5EF2-DF46-4316-B376-704266FFCB9A}">
      <dgm:prSet/>
      <dgm:spPr/>
      <dgm:t>
        <a:bodyPr/>
        <a:lstStyle/>
        <a:p>
          <a:r>
            <a:rPr lang="fr-FR" dirty="0">
              <a:latin typeface="Arial" panose="020B0604020202020204" pitchFamily="34" charset="0"/>
              <a:cs typeface="Arial" panose="020B0604020202020204" pitchFamily="34" charset="0"/>
            </a:rPr>
            <a:t>L’insertion des étudiants et diplômés de AFI-L’UE passe par trois (03) principales orientations stratégiques:  </a:t>
          </a:r>
          <a:endParaRPr lang="en-US" dirty="0">
            <a:latin typeface="Arial" panose="020B0604020202020204" pitchFamily="34" charset="0"/>
            <a:cs typeface="Arial" panose="020B0604020202020204" pitchFamily="34" charset="0"/>
          </a:endParaRPr>
        </a:p>
      </dgm:t>
    </dgm:pt>
    <dgm:pt modelId="{E526DF91-DEA3-496B-A114-6CCA50A01E1E}" type="parTrans" cxnId="{E7672E72-B818-4A95-B9DB-CF1F5973FF7E}">
      <dgm:prSet/>
      <dgm:spPr/>
      <dgm:t>
        <a:bodyPr/>
        <a:lstStyle/>
        <a:p>
          <a:endParaRPr lang="en-US">
            <a:latin typeface="Arial" panose="020B0604020202020204" pitchFamily="34" charset="0"/>
            <a:cs typeface="Arial" panose="020B0604020202020204" pitchFamily="34" charset="0"/>
          </a:endParaRPr>
        </a:p>
      </dgm:t>
    </dgm:pt>
    <dgm:pt modelId="{304D6CA0-09C0-454E-BCB2-D550DC7880AA}" type="sibTrans" cxnId="{E7672E72-B818-4A95-B9DB-CF1F5973FF7E}">
      <dgm:prSet/>
      <dgm:spPr/>
      <dgm:t>
        <a:bodyPr/>
        <a:lstStyle/>
        <a:p>
          <a:endParaRPr lang="en-US">
            <a:latin typeface="Arial" panose="020B0604020202020204" pitchFamily="34" charset="0"/>
            <a:cs typeface="Arial" panose="020B0604020202020204" pitchFamily="34" charset="0"/>
          </a:endParaRPr>
        </a:p>
      </dgm:t>
    </dgm:pt>
    <dgm:pt modelId="{946385FD-5F29-4168-ADC2-EF4C0A3C4A7F}">
      <dgm:prSet/>
      <dgm:spPr/>
      <dgm:t>
        <a:bodyPr/>
        <a:lstStyle/>
        <a:p>
          <a:r>
            <a:rPr lang="fr-FR" b="1" dirty="0">
              <a:latin typeface="Arial" panose="020B0604020202020204" pitchFamily="34" charset="0"/>
              <a:cs typeface="Arial" panose="020B0604020202020204" pitchFamily="34" charset="0"/>
            </a:rPr>
            <a:t>OS1 </a:t>
          </a:r>
          <a:r>
            <a:rPr lang="fr-FR" dirty="0">
              <a:latin typeface="Arial" panose="020B0604020202020204" pitchFamily="34" charset="0"/>
              <a:cs typeface="Arial" panose="020B0604020202020204" pitchFamily="34" charset="0"/>
            </a:rPr>
            <a:t>: Placer chaque année tous les étudiants en position de stage dès les Licences 1 et 2 ;</a:t>
          </a:r>
          <a:endParaRPr lang="en-US" dirty="0">
            <a:latin typeface="Arial" panose="020B0604020202020204" pitchFamily="34" charset="0"/>
            <a:cs typeface="Arial" panose="020B0604020202020204" pitchFamily="34" charset="0"/>
          </a:endParaRPr>
        </a:p>
      </dgm:t>
    </dgm:pt>
    <dgm:pt modelId="{C8F19D52-9689-47E4-AD24-FABEB0572165}" type="parTrans" cxnId="{86D0A782-179F-4686-AC39-0E94C9508197}">
      <dgm:prSet/>
      <dgm:spPr/>
      <dgm:t>
        <a:bodyPr/>
        <a:lstStyle/>
        <a:p>
          <a:endParaRPr lang="en-US">
            <a:latin typeface="Arial" panose="020B0604020202020204" pitchFamily="34" charset="0"/>
            <a:cs typeface="Arial" panose="020B0604020202020204" pitchFamily="34" charset="0"/>
          </a:endParaRPr>
        </a:p>
      </dgm:t>
    </dgm:pt>
    <dgm:pt modelId="{47CB8768-AC8D-4A27-908B-63AC2905B8C8}" type="sibTrans" cxnId="{86D0A782-179F-4686-AC39-0E94C9508197}">
      <dgm:prSet/>
      <dgm:spPr/>
      <dgm:t>
        <a:bodyPr/>
        <a:lstStyle/>
        <a:p>
          <a:endParaRPr lang="en-US">
            <a:latin typeface="Arial" panose="020B0604020202020204" pitchFamily="34" charset="0"/>
            <a:cs typeface="Arial" panose="020B0604020202020204" pitchFamily="34" charset="0"/>
          </a:endParaRPr>
        </a:p>
      </dgm:t>
    </dgm:pt>
    <dgm:pt modelId="{408F5E0C-2C6C-4D58-995A-038B6401E3D7}">
      <dgm:prSet/>
      <dgm:spPr/>
      <dgm:t>
        <a:bodyPr/>
        <a:lstStyle/>
        <a:p>
          <a:r>
            <a:rPr lang="fr-FR" b="1" dirty="0">
              <a:latin typeface="Arial" panose="020B0604020202020204" pitchFamily="34" charset="0"/>
              <a:cs typeface="Arial" panose="020B0604020202020204" pitchFamily="34" charset="0"/>
            </a:rPr>
            <a:t>OS2</a:t>
          </a:r>
          <a:r>
            <a:rPr lang="fr-FR" dirty="0">
              <a:latin typeface="Arial" panose="020B0604020202020204" pitchFamily="34" charset="0"/>
              <a:cs typeface="Arial" panose="020B0604020202020204" pitchFamily="34" charset="0"/>
            </a:rPr>
            <a:t> : Accompagner les étudiants, porteurs de projets à la création d’entreprises et à l’auto-emploi ;</a:t>
          </a:r>
          <a:endParaRPr lang="en-US" dirty="0">
            <a:latin typeface="Arial" panose="020B0604020202020204" pitchFamily="34" charset="0"/>
            <a:cs typeface="Arial" panose="020B0604020202020204" pitchFamily="34" charset="0"/>
          </a:endParaRPr>
        </a:p>
      </dgm:t>
    </dgm:pt>
    <dgm:pt modelId="{FFA16B5B-B129-416E-957F-1C0CF52D8072}" type="parTrans" cxnId="{4FB41A1A-9610-4AF7-AF90-ED1DF6CFA3C8}">
      <dgm:prSet/>
      <dgm:spPr/>
      <dgm:t>
        <a:bodyPr/>
        <a:lstStyle/>
        <a:p>
          <a:endParaRPr lang="en-US">
            <a:latin typeface="Arial" panose="020B0604020202020204" pitchFamily="34" charset="0"/>
            <a:cs typeface="Arial" panose="020B0604020202020204" pitchFamily="34" charset="0"/>
          </a:endParaRPr>
        </a:p>
      </dgm:t>
    </dgm:pt>
    <dgm:pt modelId="{4F64F2FA-41A7-496F-A87D-0845BBB48F2A}" type="sibTrans" cxnId="{4FB41A1A-9610-4AF7-AF90-ED1DF6CFA3C8}">
      <dgm:prSet/>
      <dgm:spPr/>
      <dgm:t>
        <a:bodyPr/>
        <a:lstStyle/>
        <a:p>
          <a:endParaRPr lang="en-US">
            <a:latin typeface="Arial" panose="020B0604020202020204" pitchFamily="34" charset="0"/>
            <a:cs typeface="Arial" panose="020B0604020202020204" pitchFamily="34" charset="0"/>
          </a:endParaRPr>
        </a:p>
      </dgm:t>
    </dgm:pt>
    <dgm:pt modelId="{395A7036-474D-47E0-8280-ABB89CF0FBE3}">
      <dgm:prSet/>
      <dgm:spPr/>
      <dgm:t>
        <a:bodyPr/>
        <a:lstStyle/>
        <a:p>
          <a:r>
            <a:rPr lang="fr-FR" b="1">
              <a:latin typeface="Arial" panose="020B0604020202020204" pitchFamily="34" charset="0"/>
              <a:cs typeface="Arial" panose="020B0604020202020204" pitchFamily="34" charset="0"/>
            </a:rPr>
            <a:t>OS3</a:t>
          </a:r>
          <a:r>
            <a:rPr lang="fr-FR">
              <a:latin typeface="Arial" panose="020B0604020202020204" pitchFamily="34" charset="0"/>
              <a:cs typeface="Arial" panose="020B0604020202020204" pitchFamily="34" charset="0"/>
            </a:rPr>
            <a:t> : Maintenir une bonne coopération avec le monde professionnel</a:t>
          </a:r>
          <a:endParaRPr lang="en-US">
            <a:latin typeface="Arial" panose="020B0604020202020204" pitchFamily="34" charset="0"/>
            <a:cs typeface="Arial" panose="020B0604020202020204" pitchFamily="34" charset="0"/>
          </a:endParaRPr>
        </a:p>
      </dgm:t>
    </dgm:pt>
    <dgm:pt modelId="{E5D69C52-AE77-4BC3-92BE-6FBA0F79F1F0}" type="parTrans" cxnId="{EF068C43-36CE-4563-A034-9FFA3D195EB8}">
      <dgm:prSet/>
      <dgm:spPr/>
      <dgm:t>
        <a:bodyPr/>
        <a:lstStyle/>
        <a:p>
          <a:endParaRPr lang="en-US">
            <a:latin typeface="Arial" panose="020B0604020202020204" pitchFamily="34" charset="0"/>
            <a:cs typeface="Arial" panose="020B0604020202020204" pitchFamily="34" charset="0"/>
          </a:endParaRPr>
        </a:p>
      </dgm:t>
    </dgm:pt>
    <dgm:pt modelId="{E3BB9C2F-1E5F-4268-B3A7-9861FB27C7FC}" type="sibTrans" cxnId="{EF068C43-36CE-4563-A034-9FFA3D195EB8}">
      <dgm:prSet/>
      <dgm:spPr/>
      <dgm:t>
        <a:bodyPr/>
        <a:lstStyle/>
        <a:p>
          <a:endParaRPr lang="en-US">
            <a:latin typeface="Arial" panose="020B0604020202020204" pitchFamily="34" charset="0"/>
            <a:cs typeface="Arial" panose="020B0604020202020204" pitchFamily="34" charset="0"/>
          </a:endParaRPr>
        </a:p>
      </dgm:t>
    </dgm:pt>
    <dgm:pt modelId="{8AF7BED3-07FE-4A87-83F2-C34CC4904CC5}" type="pres">
      <dgm:prSet presAssocID="{DB34AACA-5A80-43F0-B439-ED4BD54F81E4}" presName="linearFlow" presStyleCnt="0">
        <dgm:presLayoutVars>
          <dgm:dir/>
          <dgm:animLvl val="lvl"/>
          <dgm:resizeHandles val="exact"/>
        </dgm:presLayoutVars>
      </dgm:prSet>
      <dgm:spPr/>
    </dgm:pt>
    <dgm:pt modelId="{65594151-CBCB-42D0-A75E-6F3DC602CC17}" type="pres">
      <dgm:prSet presAssocID="{CC2D5EF2-DF46-4316-B376-704266FFCB9A}" presName="composite" presStyleCnt="0"/>
      <dgm:spPr/>
    </dgm:pt>
    <dgm:pt modelId="{C25701AF-6A5F-4386-99C6-830CB0D65869}" type="pres">
      <dgm:prSet presAssocID="{CC2D5EF2-DF46-4316-B376-704266FFCB9A}" presName="parTx" presStyleLbl="node1" presStyleIdx="0" presStyleCnt="1">
        <dgm:presLayoutVars>
          <dgm:chMax val="0"/>
          <dgm:chPref val="0"/>
          <dgm:bulletEnabled val="1"/>
        </dgm:presLayoutVars>
      </dgm:prSet>
      <dgm:spPr/>
    </dgm:pt>
    <dgm:pt modelId="{0300A857-5E36-4A97-80BF-52B17E65FECD}" type="pres">
      <dgm:prSet presAssocID="{CC2D5EF2-DF46-4316-B376-704266FFCB9A}" presName="parSh" presStyleLbl="node1" presStyleIdx="0" presStyleCnt="1"/>
      <dgm:spPr/>
    </dgm:pt>
    <dgm:pt modelId="{653FD6EE-F018-4B52-BD37-5350BFDE1914}" type="pres">
      <dgm:prSet presAssocID="{CC2D5EF2-DF46-4316-B376-704266FFCB9A}" presName="desTx" presStyleLbl="fgAcc1" presStyleIdx="0" presStyleCnt="1">
        <dgm:presLayoutVars>
          <dgm:bulletEnabled val="1"/>
        </dgm:presLayoutVars>
      </dgm:prSet>
      <dgm:spPr/>
    </dgm:pt>
  </dgm:ptLst>
  <dgm:cxnLst>
    <dgm:cxn modelId="{B7DDF308-16A0-46CD-9DD0-3320A6A598D3}" type="presOf" srcId="{408F5E0C-2C6C-4D58-995A-038B6401E3D7}" destId="{653FD6EE-F018-4B52-BD37-5350BFDE1914}" srcOrd="0" destOrd="1" presId="urn:microsoft.com/office/officeart/2005/8/layout/process3"/>
    <dgm:cxn modelId="{4FB41A1A-9610-4AF7-AF90-ED1DF6CFA3C8}" srcId="{CC2D5EF2-DF46-4316-B376-704266FFCB9A}" destId="{408F5E0C-2C6C-4D58-995A-038B6401E3D7}" srcOrd="1" destOrd="0" parTransId="{FFA16B5B-B129-416E-957F-1C0CF52D8072}" sibTransId="{4F64F2FA-41A7-496F-A87D-0845BBB48F2A}"/>
    <dgm:cxn modelId="{97CC3526-7C84-491B-A8DD-F773825CE22B}" type="presOf" srcId="{DB34AACA-5A80-43F0-B439-ED4BD54F81E4}" destId="{8AF7BED3-07FE-4A87-83F2-C34CC4904CC5}" srcOrd="0" destOrd="0" presId="urn:microsoft.com/office/officeart/2005/8/layout/process3"/>
    <dgm:cxn modelId="{EF068C43-36CE-4563-A034-9FFA3D195EB8}" srcId="{CC2D5EF2-DF46-4316-B376-704266FFCB9A}" destId="{395A7036-474D-47E0-8280-ABB89CF0FBE3}" srcOrd="2" destOrd="0" parTransId="{E5D69C52-AE77-4BC3-92BE-6FBA0F79F1F0}" sibTransId="{E3BB9C2F-1E5F-4268-B3A7-9861FB27C7FC}"/>
    <dgm:cxn modelId="{E7672E72-B818-4A95-B9DB-CF1F5973FF7E}" srcId="{DB34AACA-5A80-43F0-B439-ED4BD54F81E4}" destId="{CC2D5EF2-DF46-4316-B376-704266FFCB9A}" srcOrd="0" destOrd="0" parTransId="{E526DF91-DEA3-496B-A114-6CCA50A01E1E}" sibTransId="{304D6CA0-09C0-454E-BCB2-D550DC7880AA}"/>
    <dgm:cxn modelId="{C3E57F72-A1EB-4F05-98B4-8AE1409F3736}" type="presOf" srcId="{CC2D5EF2-DF46-4316-B376-704266FFCB9A}" destId="{0300A857-5E36-4A97-80BF-52B17E65FECD}" srcOrd="1" destOrd="0" presId="urn:microsoft.com/office/officeart/2005/8/layout/process3"/>
    <dgm:cxn modelId="{17C54D76-8876-4CF6-902C-452535D84748}" type="presOf" srcId="{395A7036-474D-47E0-8280-ABB89CF0FBE3}" destId="{653FD6EE-F018-4B52-BD37-5350BFDE1914}" srcOrd="0" destOrd="2" presId="urn:microsoft.com/office/officeart/2005/8/layout/process3"/>
    <dgm:cxn modelId="{86D0A782-179F-4686-AC39-0E94C9508197}" srcId="{CC2D5EF2-DF46-4316-B376-704266FFCB9A}" destId="{946385FD-5F29-4168-ADC2-EF4C0A3C4A7F}" srcOrd="0" destOrd="0" parTransId="{C8F19D52-9689-47E4-AD24-FABEB0572165}" sibTransId="{47CB8768-AC8D-4A27-908B-63AC2905B8C8}"/>
    <dgm:cxn modelId="{3083FB84-1505-4E2C-9A8D-A209B3BA318D}" type="presOf" srcId="{CC2D5EF2-DF46-4316-B376-704266FFCB9A}" destId="{C25701AF-6A5F-4386-99C6-830CB0D65869}" srcOrd="0" destOrd="0" presId="urn:microsoft.com/office/officeart/2005/8/layout/process3"/>
    <dgm:cxn modelId="{610921B6-29EB-4E6F-9E79-5D245BF3AA32}" type="presOf" srcId="{946385FD-5F29-4168-ADC2-EF4C0A3C4A7F}" destId="{653FD6EE-F018-4B52-BD37-5350BFDE1914}" srcOrd="0" destOrd="0" presId="urn:microsoft.com/office/officeart/2005/8/layout/process3"/>
    <dgm:cxn modelId="{46757CBA-B262-4F47-A122-6ECCA6ED5BB2}" type="presParOf" srcId="{8AF7BED3-07FE-4A87-83F2-C34CC4904CC5}" destId="{65594151-CBCB-42D0-A75E-6F3DC602CC17}" srcOrd="0" destOrd="0" presId="urn:microsoft.com/office/officeart/2005/8/layout/process3"/>
    <dgm:cxn modelId="{2995E276-9B50-4F32-87B6-D7B8D53492A7}" type="presParOf" srcId="{65594151-CBCB-42D0-A75E-6F3DC602CC17}" destId="{C25701AF-6A5F-4386-99C6-830CB0D65869}" srcOrd="0" destOrd="0" presId="urn:microsoft.com/office/officeart/2005/8/layout/process3"/>
    <dgm:cxn modelId="{4A62BBC5-7E0A-4DC0-92B8-C10FAC86343C}" type="presParOf" srcId="{65594151-CBCB-42D0-A75E-6F3DC602CC17}" destId="{0300A857-5E36-4A97-80BF-52B17E65FECD}" srcOrd="1" destOrd="0" presId="urn:microsoft.com/office/officeart/2005/8/layout/process3"/>
    <dgm:cxn modelId="{1EF6465F-2CFC-40A6-A602-FCEC0A3498C9}" type="presParOf" srcId="{65594151-CBCB-42D0-A75E-6F3DC602CC17}" destId="{653FD6EE-F018-4B52-BD37-5350BFDE1914}" srcOrd="2" destOrd="0" presId="urn:microsoft.com/office/officeart/2005/8/layout/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graphics/data20.xml><?xml version="1.0" encoding="utf-8"?>
<dgm:dataModel xmlns:dgm="http://schemas.openxmlformats.org/drawingml/2006/diagram" xmlns:a="http://schemas.openxmlformats.org/drawingml/2006/main">
  <dgm:ptLst>
    <dgm:pt modelId="{C73CFF31-D4A6-48B2-B749-EC0A13B21322}"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GB"/>
        </a:p>
      </dgm:t>
    </dgm:pt>
    <dgm:pt modelId="{CAB1596B-C9A0-4D8A-865A-9FF36E4092FF}">
      <dgm:prSet/>
      <dgm:spPr>
        <a:solidFill>
          <a:srgbClr val="7030A0"/>
        </a:solidFill>
      </dgm:spPr>
      <dgm:t>
        <a:bodyPr/>
        <a:lstStyle/>
        <a:p>
          <a:r>
            <a:rPr lang="en-GB"/>
            <a:t>Contribution de l'innovation et du DT à l'écosystème entrepreneurial (facteurs de l'EE)</a:t>
          </a:r>
        </a:p>
      </dgm:t>
    </dgm:pt>
    <dgm:pt modelId="{015E00EF-EF15-4F94-B436-94226BEB5248}" type="parTrans" cxnId="{51146586-3070-41DB-94E0-13F13517A2A6}">
      <dgm:prSet/>
      <dgm:spPr/>
      <dgm:t>
        <a:bodyPr/>
        <a:lstStyle/>
        <a:p>
          <a:endParaRPr lang="en-GB"/>
        </a:p>
      </dgm:t>
    </dgm:pt>
    <dgm:pt modelId="{E6049F11-577F-49D9-8E60-4D00EF86FC1D}" type="sibTrans" cxnId="{51146586-3070-41DB-94E0-13F13517A2A6}">
      <dgm:prSet/>
      <dgm:spPr/>
      <dgm:t>
        <a:bodyPr/>
        <a:lstStyle/>
        <a:p>
          <a:endParaRPr lang="en-GB"/>
        </a:p>
      </dgm:t>
    </dgm:pt>
    <dgm:pt modelId="{98DEDB78-F2C8-4BE6-A0C2-BA7E7C0884C5}">
      <dgm:prSet/>
      <dgm:spPr>
        <a:noFill/>
        <a:ln w="76200">
          <a:solidFill>
            <a:srgbClr val="7030A0">
              <a:alpha val="90000"/>
            </a:srgbClr>
          </a:solidFill>
        </a:ln>
      </dgm:spPr>
      <dgm:t>
        <a:bodyPr/>
        <a:lstStyle/>
        <a:p>
          <a:r>
            <a:rPr lang="en-GB"/>
            <a:t>Il existe un écosystème entrepreneurial qui facilite l'innovation et la transformation numérique sur le marché.</a:t>
          </a:r>
        </a:p>
      </dgm:t>
    </dgm:pt>
    <dgm:pt modelId="{3BA86068-B293-40E4-8D27-E4D9584EE319}" type="parTrans" cxnId="{38D18974-4BC5-49ED-8932-99A37FDF4496}">
      <dgm:prSet/>
      <dgm:spPr/>
      <dgm:t>
        <a:bodyPr/>
        <a:lstStyle/>
        <a:p>
          <a:endParaRPr lang="en-GB"/>
        </a:p>
      </dgm:t>
    </dgm:pt>
    <dgm:pt modelId="{226B17B2-6980-4690-9EE8-BF9289C0B6DF}" type="sibTrans" cxnId="{38D18974-4BC5-49ED-8932-99A37FDF4496}">
      <dgm:prSet/>
      <dgm:spPr/>
      <dgm:t>
        <a:bodyPr/>
        <a:lstStyle/>
        <a:p>
          <a:endParaRPr lang="en-GB"/>
        </a:p>
      </dgm:t>
    </dgm:pt>
    <dgm:pt modelId="{40954FA1-BC0D-4B82-9E55-049B41B91A38}">
      <dgm:prSet/>
      <dgm:spPr>
        <a:noFill/>
        <a:ln w="76200">
          <a:solidFill>
            <a:srgbClr val="7030A0">
              <a:alpha val="90000"/>
            </a:srgbClr>
          </a:solidFill>
        </a:ln>
      </dgm:spPr>
      <dgm:t>
        <a:bodyPr/>
        <a:lstStyle/>
        <a:p>
          <a:r>
            <a:rPr lang="en-GB"/>
            <a:t>L'innovation et le DT contribuent à améliorer les infrastructures (infrastructures de communication, parcs industriels avec installations, incubateurs/accélérateurs d'espaces ouverts, intrants et matières premières, services d'information et de communication, laboratoires de recherche et instituts de recherche appliquée).</a:t>
          </a:r>
        </a:p>
      </dgm:t>
    </dgm:pt>
    <dgm:pt modelId="{3869DF47-804C-4BED-80C9-0DFD4C2A8AE0}" type="parTrans" cxnId="{1BA4B420-E207-4ACE-A69F-BF538CE6BBCD}">
      <dgm:prSet/>
      <dgm:spPr/>
      <dgm:t>
        <a:bodyPr/>
        <a:lstStyle/>
        <a:p>
          <a:endParaRPr lang="en-GB"/>
        </a:p>
      </dgm:t>
    </dgm:pt>
    <dgm:pt modelId="{A3F65381-C212-4388-84EC-8491B7895878}" type="sibTrans" cxnId="{1BA4B420-E207-4ACE-A69F-BF538CE6BBCD}">
      <dgm:prSet/>
      <dgm:spPr/>
      <dgm:t>
        <a:bodyPr/>
        <a:lstStyle/>
        <a:p>
          <a:endParaRPr lang="en-GB"/>
        </a:p>
      </dgm:t>
    </dgm:pt>
    <dgm:pt modelId="{D6306FDD-2BE5-495A-B388-C3DB016FAE48}">
      <dgm:prSet/>
      <dgm:spPr>
        <a:noFill/>
        <a:ln w="76200">
          <a:solidFill>
            <a:srgbClr val="7030A0">
              <a:alpha val="90000"/>
            </a:srgbClr>
          </a:solidFill>
        </a:ln>
      </dgm:spPr>
      <dgm:t>
        <a:bodyPr/>
        <a:lstStyle/>
        <a:p>
          <a:r>
            <a:rPr lang="en-GB"/>
            <a:t>L'innovation et le DT contribuent à améliorer les caractéristiques culturelles (motivation et persévérance, pensée originale, acceptation du risque d'échec, volonté de travailler en équipe).</a:t>
          </a:r>
        </a:p>
      </dgm:t>
    </dgm:pt>
    <dgm:pt modelId="{87A42B97-E623-4985-BA1B-C69CBAFC3861}" type="parTrans" cxnId="{638C7C7D-7FB7-41A0-8A0F-469AE4BFDA10}">
      <dgm:prSet/>
      <dgm:spPr/>
      <dgm:t>
        <a:bodyPr/>
        <a:lstStyle/>
        <a:p>
          <a:endParaRPr lang="en-GB"/>
        </a:p>
      </dgm:t>
    </dgm:pt>
    <dgm:pt modelId="{DB171FC9-508D-4C22-8FBC-7B8A4463D928}" type="sibTrans" cxnId="{638C7C7D-7FB7-41A0-8A0F-469AE4BFDA10}">
      <dgm:prSet/>
      <dgm:spPr/>
      <dgm:t>
        <a:bodyPr/>
        <a:lstStyle/>
        <a:p>
          <a:endParaRPr lang="en-GB"/>
        </a:p>
      </dgm:t>
    </dgm:pt>
    <dgm:pt modelId="{607FD781-7D4A-40E5-901A-2A31823DB3CF}">
      <dgm:prSet/>
      <dgm:spPr>
        <a:noFill/>
        <a:ln w="76200">
          <a:solidFill>
            <a:srgbClr val="7030A0">
              <a:alpha val="90000"/>
            </a:srgbClr>
          </a:solidFill>
        </a:ln>
      </dgm:spPr>
      <dgm:t>
        <a:bodyPr/>
        <a:lstStyle/>
        <a:p>
          <a:r>
            <a:rPr lang="en-GB"/>
            <a:t>L'innovation et le DT contribuent à améliorer l'accès au secteur économique (agriculture, services financiers, fabrication, services juridiques, santé, énergie, information et communication, approvisionnement en eau, transport, hôtellerie et tourisme, logistique et distribution, petites et moyennes entreprises, start-ups).</a:t>
          </a:r>
        </a:p>
      </dgm:t>
    </dgm:pt>
    <dgm:pt modelId="{D0D7BDC1-7601-4893-8700-EA2ABBCFA217}" type="parTrans" cxnId="{9A6B7359-9FD0-400A-A2F0-F02F45E3F19D}">
      <dgm:prSet/>
      <dgm:spPr/>
      <dgm:t>
        <a:bodyPr/>
        <a:lstStyle/>
        <a:p>
          <a:endParaRPr lang="en-GB"/>
        </a:p>
      </dgm:t>
    </dgm:pt>
    <dgm:pt modelId="{A18D26C3-A9FF-459E-91B7-20BC1BF0C4EE}" type="sibTrans" cxnId="{9A6B7359-9FD0-400A-A2F0-F02F45E3F19D}">
      <dgm:prSet/>
      <dgm:spPr/>
      <dgm:t>
        <a:bodyPr/>
        <a:lstStyle/>
        <a:p>
          <a:endParaRPr lang="en-GB"/>
        </a:p>
      </dgm:t>
    </dgm:pt>
    <dgm:pt modelId="{035942C4-E756-497F-9095-5899A6CB3D31}" type="pres">
      <dgm:prSet presAssocID="{C73CFF31-D4A6-48B2-B749-EC0A13B21322}" presName="Name0" presStyleCnt="0">
        <dgm:presLayoutVars>
          <dgm:dir/>
          <dgm:animLvl val="lvl"/>
          <dgm:resizeHandles val="exact"/>
        </dgm:presLayoutVars>
      </dgm:prSet>
      <dgm:spPr/>
    </dgm:pt>
    <dgm:pt modelId="{587F22D6-DB12-463F-B2BF-DE260183F4D3}" type="pres">
      <dgm:prSet presAssocID="{CAB1596B-C9A0-4D8A-865A-9FF36E4092FF}" presName="linNode" presStyleCnt="0"/>
      <dgm:spPr/>
    </dgm:pt>
    <dgm:pt modelId="{9F1AB45B-1305-4CF0-8D7C-96138C116CD1}" type="pres">
      <dgm:prSet presAssocID="{CAB1596B-C9A0-4D8A-865A-9FF36E4092FF}" presName="parentText" presStyleLbl="node1" presStyleIdx="0" presStyleCnt="1">
        <dgm:presLayoutVars>
          <dgm:chMax val="1"/>
          <dgm:bulletEnabled val="1"/>
        </dgm:presLayoutVars>
      </dgm:prSet>
      <dgm:spPr/>
    </dgm:pt>
    <dgm:pt modelId="{22EFDC7A-4E50-43DE-8632-4AE8E52C8869}" type="pres">
      <dgm:prSet presAssocID="{CAB1596B-C9A0-4D8A-865A-9FF36E4092FF}" presName="descendantText" presStyleLbl="alignAccFollowNode1" presStyleIdx="0" presStyleCnt="1">
        <dgm:presLayoutVars>
          <dgm:bulletEnabled val="1"/>
        </dgm:presLayoutVars>
      </dgm:prSet>
      <dgm:spPr/>
    </dgm:pt>
  </dgm:ptLst>
  <dgm:cxnLst>
    <dgm:cxn modelId="{1BA4B420-E207-4ACE-A69F-BF538CE6BBCD}" srcId="{CAB1596B-C9A0-4D8A-865A-9FF36E4092FF}" destId="{40954FA1-BC0D-4B82-9E55-049B41B91A38}" srcOrd="1" destOrd="0" parTransId="{3869DF47-804C-4BED-80C9-0DFD4C2A8AE0}" sibTransId="{A3F65381-C212-4388-84EC-8491B7895878}"/>
    <dgm:cxn modelId="{38D18974-4BC5-49ED-8932-99A37FDF4496}" srcId="{CAB1596B-C9A0-4D8A-865A-9FF36E4092FF}" destId="{98DEDB78-F2C8-4BE6-A0C2-BA7E7C0884C5}" srcOrd="0" destOrd="0" parTransId="{3BA86068-B293-40E4-8D27-E4D9584EE319}" sibTransId="{226B17B2-6980-4690-9EE8-BF9289C0B6DF}"/>
    <dgm:cxn modelId="{43BED656-BA63-4F23-AC9A-7047AF9E833C}" type="presOf" srcId="{40954FA1-BC0D-4B82-9E55-049B41B91A38}" destId="{22EFDC7A-4E50-43DE-8632-4AE8E52C8869}" srcOrd="0" destOrd="1" presId="urn:microsoft.com/office/officeart/2005/8/layout/vList5"/>
    <dgm:cxn modelId="{9A6B7359-9FD0-400A-A2F0-F02F45E3F19D}" srcId="{CAB1596B-C9A0-4D8A-865A-9FF36E4092FF}" destId="{607FD781-7D4A-40E5-901A-2A31823DB3CF}" srcOrd="3" destOrd="0" parTransId="{D0D7BDC1-7601-4893-8700-EA2ABBCFA217}" sibTransId="{A18D26C3-A9FF-459E-91B7-20BC1BF0C4EE}"/>
    <dgm:cxn modelId="{4467DF79-EFE2-456D-A780-40F1784DE26A}" type="presOf" srcId="{607FD781-7D4A-40E5-901A-2A31823DB3CF}" destId="{22EFDC7A-4E50-43DE-8632-4AE8E52C8869}" srcOrd="0" destOrd="3" presId="urn:microsoft.com/office/officeart/2005/8/layout/vList5"/>
    <dgm:cxn modelId="{638C7C7D-7FB7-41A0-8A0F-469AE4BFDA10}" srcId="{CAB1596B-C9A0-4D8A-865A-9FF36E4092FF}" destId="{D6306FDD-2BE5-495A-B388-C3DB016FAE48}" srcOrd="2" destOrd="0" parTransId="{87A42B97-E623-4985-BA1B-C69CBAFC3861}" sibTransId="{DB171FC9-508D-4C22-8FBC-7B8A4463D928}"/>
    <dgm:cxn modelId="{51146586-3070-41DB-94E0-13F13517A2A6}" srcId="{C73CFF31-D4A6-48B2-B749-EC0A13B21322}" destId="{CAB1596B-C9A0-4D8A-865A-9FF36E4092FF}" srcOrd="0" destOrd="0" parTransId="{015E00EF-EF15-4F94-B436-94226BEB5248}" sibTransId="{E6049F11-577F-49D9-8E60-4D00EF86FC1D}"/>
    <dgm:cxn modelId="{80D79597-F3F1-4D7F-99FD-30E38DBF3FF7}" type="presOf" srcId="{98DEDB78-F2C8-4BE6-A0C2-BA7E7C0884C5}" destId="{22EFDC7A-4E50-43DE-8632-4AE8E52C8869}" srcOrd="0" destOrd="0" presId="urn:microsoft.com/office/officeart/2005/8/layout/vList5"/>
    <dgm:cxn modelId="{78D45899-B92C-41B0-AE69-EE0ACCC266D5}" type="presOf" srcId="{D6306FDD-2BE5-495A-B388-C3DB016FAE48}" destId="{22EFDC7A-4E50-43DE-8632-4AE8E52C8869}" srcOrd="0" destOrd="2" presId="urn:microsoft.com/office/officeart/2005/8/layout/vList5"/>
    <dgm:cxn modelId="{9BABA6B0-1251-4A53-8076-F0C8FE06B3DC}" type="presOf" srcId="{CAB1596B-C9A0-4D8A-865A-9FF36E4092FF}" destId="{9F1AB45B-1305-4CF0-8D7C-96138C116CD1}" srcOrd="0" destOrd="0" presId="urn:microsoft.com/office/officeart/2005/8/layout/vList5"/>
    <dgm:cxn modelId="{8B747BF4-6A92-4E33-A5A8-FFA614920356}" type="presOf" srcId="{C73CFF31-D4A6-48B2-B749-EC0A13B21322}" destId="{035942C4-E756-497F-9095-5899A6CB3D31}" srcOrd="0" destOrd="0" presId="urn:microsoft.com/office/officeart/2005/8/layout/vList5"/>
    <dgm:cxn modelId="{B19F1B57-EE77-4D25-A921-321B5A4372BE}" type="presParOf" srcId="{035942C4-E756-497F-9095-5899A6CB3D31}" destId="{587F22D6-DB12-463F-B2BF-DE260183F4D3}" srcOrd="0" destOrd="0" presId="urn:microsoft.com/office/officeart/2005/8/layout/vList5"/>
    <dgm:cxn modelId="{1F31DD8D-FA24-466F-AA77-D7E97E99BA4C}" type="presParOf" srcId="{587F22D6-DB12-463F-B2BF-DE260183F4D3}" destId="{9F1AB45B-1305-4CF0-8D7C-96138C116CD1}" srcOrd="0" destOrd="0" presId="urn:microsoft.com/office/officeart/2005/8/layout/vList5"/>
    <dgm:cxn modelId="{67001306-EAC1-4394-B0BC-A7C96F31AABC}" type="presParOf" srcId="{587F22D6-DB12-463F-B2BF-DE260183F4D3}" destId="{22EFDC7A-4E50-43DE-8632-4AE8E52C886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graphics/data21.xml><?xml version="1.0" encoding="utf-8"?>
<dgm:dataModel xmlns:dgm="http://schemas.openxmlformats.org/drawingml/2006/diagram" xmlns:a="http://schemas.openxmlformats.org/drawingml/2006/main">
  <dgm:ptLst>
    <dgm:pt modelId="{C73CFF31-D4A6-48B2-B749-EC0A13B21322}" type="doc">
      <dgm:prSet loTypeId="urn:microsoft.com/office/officeart/2005/8/layout/hierarchy4#4" loCatId="list" qsTypeId="urn:microsoft.com/office/officeart/2005/8/quickstyle/simple1" qsCatId="simple" csTypeId="urn:microsoft.com/office/officeart/2005/8/colors/accent1_2" csCatId="accent1" phldr="1"/>
      <dgm:spPr/>
      <dgm:t>
        <a:bodyPr/>
        <a:lstStyle/>
        <a:p>
          <a:endParaRPr lang="en-GB"/>
        </a:p>
      </dgm:t>
    </dgm:pt>
    <dgm:pt modelId="{CAB1596B-C9A0-4D8A-865A-9FF36E4092FF}">
      <dgm:prSet/>
      <dgm:spPr>
        <a:solidFill>
          <a:srgbClr val="7030A0"/>
        </a:solidFill>
      </dgm:spPr>
      <dgm:t>
        <a:bodyPr/>
        <a:lstStyle/>
        <a:p>
          <a:r>
            <a:rPr lang="en-GB" b="1" i="0" dirty="0"/>
            <a:t>Contribution de l'innovation et de l'esprit d'entreprise à l'accélération de la DT</a:t>
          </a:r>
          <a:endParaRPr lang="en-GB" dirty="0"/>
        </a:p>
      </dgm:t>
    </dgm:pt>
    <dgm:pt modelId="{015E00EF-EF15-4F94-B436-94226BEB5248}" type="parTrans" cxnId="{51146586-3070-41DB-94E0-13F13517A2A6}">
      <dgm:prSet/>
      <dgm:spPr/>
      <dgm:t>
        <a:bodyPr/>
        <a:lstStyle/>
        <a:p>
          <a:endParaRPr lang="en-GB"/>
        </a:p>
      </dgm:t>
    </dgm:pt>
    <dgm:pt modelId="{E6049F11-577F-49D9-8E60-4D00EF86FC1D}" type="sibTrans" cxnId="{51146586-3070-41DB-94E0-13F13517A2A6}">
      <dgm:prSet/>
      <dgm:spPr/>
      <dgm:t>
        <a:bodyPr/>
        <a:lstStyle/>
        <a:p>
          <a:endParaRPr lang="en-GB"/>
        </a:p>
      </dgm:t>
    </dgm:pt>
    <dgm:pt modelId="{98DEDB78-F2C8-4BE6-A0C2-BA7E7C0884C5}">
      <dgm:prSet/>
      <dgm:spPr>
        <a:noFill/>
        <a:ln w="76200">
          <a:solidFill>
            <a:srgbClr val="7030A0">
              <a:alpha val="90000"/>
            </a:srgbClr>
          </a:solidFill>
        </a:ln>
      </dgm:spPr>
      <dgm:t>
        <a:bodyPr/>
        <a:lstStyle/>
        <a:p>
          <a:r>
            <a:rPr lang="en-GB" b="0" i="0" dirty="0">
              <a:solidFill>
                <a:schemeClr val="tx1"/>
              </a:solidFill>
            </a:rPr>
            <a:t>Mon entreprise a amélioré ses compétences et ses capacités numériques dans l'ère post-Covid-19 afin d'accélérer le DT.</a:t>
          </a:r>
          <a:endParaRPr lang="en-GB" b="0" dirty="0">
            <a:solidFill>
              <a:schemeClr val="tx1"/>
            </a:solidFill>
          </a:endParaRPr>
        </a:p>
      </dgm:t>
    </dgm:pt>
    <dgm:pt modelId="{3BA86068-B293-40E4-8D27-E4D9584EE319}" type="parTrans" cxnId="{38D18974-4BC5-49ED-8932-99A37FDF4496}">
      <dgm:prSet/>
      <dgm:spPr/>
      <dgm:t>
        <a:bodyPr/>
        <a:lstStyle/>
        <a:p>
          <a:endParaRPr lang="en-GB"/>
        </a:p>
      </dgm:t>
    </dgm:pt>
    <dgm:pt modelId="{226B17B2-6980-4690-9EE8-BF9289C0B6DF}" type="sibTrans" cxnId="{38D18974-4BC5-49ED-8932-99A37FDF4496}">
      <dgm:prSet/>
      <dgm:spPr/>
      <dgm:t>
        <a:bodyPr/>
        <a:lstStyle/>
        <a:p>
          <a:endParaRPr lang="en-GB"/>
        </a:p>
      </dgm:t>
    </dgm:pt>
    <dgm:pt modelId="{60ADA6A6-0E0C-44E2-8332-CDB1709385E6}">
      <dgm:prSet/>
      <dgm:spPr>
        <a:noFill/>
        <a:ln w="76200">
          <a:solidFill>
            <a:srgbClr val="7030A0">
              <a:alpha val="90000"/>
            </a:srgbClr>
          </a:solidFill>
        </a:ln>
      </dgm:spPr>
      <dgm:t>
        <a:bodyPr/>
        <a:lstStyle/>
        <a:p>
          <a:r>
            <a:rPr lang="en-GB" b="0" i="0" dirty="0">
              <a:solidFill>
                <a:schemeClr val="tx1"/>
              </a:solidFill>
            </a:rPr>
            <a:t>Mon entreprise a mis en place de nouveaux modèles d'entreprise et des transformations au sein de mon entreprise clé dans l'ère post COVID-19 afin d'accélérer la DT.</a:t>
          </a:r>
          <a:endParaRPr lang="en-GB" b="0" dirty="0">
            <a:solidFill>
              <a:schemeClr val="tx1"/>
            </a:solidFill>
          </a:endParaRPr>
        </a:p>
      </dgm:t>
    </dgm:pt>
    <dgm:pt modelId="{65C34F6B-96DE-4BC0-9439-00C44905A68D}" type="parTrans" cxnId="{5CD03D3D-D8D7-4955-909B-677F355D680F}">
      <dgm:prSet/>
      <dgm:spPr/>
      <dgm:t>
        <a:bodyPr/>
        <a:lstStyle/>
        <a:p>
          <a:endParaRPr lang="en-GB"/>
        </a:p>
      </dgm:t>
    </dgm:pt>
    <dgm:pt modelId="{38375ED0-AA55-4B93-807A-7CE288D0E372}" type="sibTrans" cxnId="{5CD03D3D-D8D7-4955-909B-677F355D680F}">
      <dgm:prSet/>
      <dgm:spPr/>
      <dgm:t>
        <a:bodyPr/>
        <a:lstStyle/>
        <a:p>
          <a:endParaRPr lang="en-GB"/>
        </a:p>
      </dgm:t>
    </dgm:pt>
    <dgm:pt modelId="{C24E7B0D-BA32-49D2-847C-85AE91A2B618}">
      <dgm:prSet/>
      <dgm:spPr>
        <a:noFill/>
        <a:ln w="76200">
          <a:solidFill>
            <a:srgbClr val="7030A0">
              <a:alpha val="90000"/>
            </a:srgbClr>
          </a:solidFill>
        </a:ln>
      </dgm:spPr>
      <dgm:t>
        <a:bodyPr/>
        <a:lstStyle/>
        <a:p>
          <a:r>
            <a:rPr lang="en-GB" b="0" i="0" dirty="0">
              <a:solidFill>
                <a:schemeClr val="tx1"/>
              </a:solidFill>
            </a:rPr>
            <a:t>Vous voyez l'effet et le résultat (augmentation et diminution) de la transformation numérique en termes de ventes.</a:t>
          </a:r>
          <a:endParaRPr lang="en-GB" b="0" dirty="0">
            <a:solidFill>
              <a:schemeClr val="tx1"/>
            </a:solidFill>
          </a:endParaRPr>
        </a:p>
      </dgm:t>
    </dgm:pt>
    <dgm:pt modelId="{3E7D0511-630E-4404-AF18-DDB755C18937}" type="parTrans" cxnId="{0F5224B9-C2E4-4144-86D0-7524E8381260}">
      <dgm:prSet/>
      <dgm:spPr/>
      <dgm:t>
        <a:bodyPr/>
        <a:lstStyle/>
        <a:p>
          <a:endParaRPr lang="en-GB"/>
        </a:p>
      </dgm:t>
    </dgm:pt>
    <dgm:pt modelId="{0157BA63-F004-4D79-A4C1-94F618985076}" type="sibTrans" cxnId="{0F5224B9-C2E4-4144-86D0-7524E8381260}">
      <dgm:prSet/>
      <dgm:spPr/>
      <dgm:t>
        <a:bodyPr/>
        <a:lstStyle/>
        <a:p>
          <a:endParaRPr lang="en-GB"/>
        </a:p>
      </dgm:t>
    </dgm:pt>
    <dgm:pt modelId="{46887B85-E4D2-408F-8CDB-01B7A2346291}">
      <dgm:prSet/>
      <dgm:spPr>
        <a:noFill/>
        <a:ln w="76200">
          <a:solidFill>
            <a:srgbClr val="7030A0">
              <a:alpha val="90000"/>
            </a:srgbClr>
          </a:solidFill>
        </a:ln>
      </dgm:spPr>
      <dgm:t>
        <a:bodyPr/>
        <a:lstStyle/>
        <a:p>
          <a:r>
            <a:rPr lang="en-GB" b="0" i="0" dirty="0">
              <a:solidFill>
                <a:schemeClr val="tx1"/>
              </a:solidFill>
            </a:rPr>
            <a:t>Vous voyez l'effet et le résultat (augmentation et diminution) de la transformation numérique en termes de profit.</a:t>
          </a:r>
          <a:endParaRPr lang="en-GB" b="0" dirty="0">
            <a:solidFill>
              <a:schemeClr val="tx1"/>
            </a:solidFill>
          </a:endParaRPr>
        </a:p>
      </dgm:t>
    </dgm:pt>
    <dgm:pt modelId="{C77BF2D1-0036-403A-859D-ECFDE4337342}" type="parTrans" cxnId="{486BCEAE-3F7E-4A62-8A1F-103240F87ECF}">
      <dgm:prSet/>
      <dgm:spPr/>
      <dgm:t>
        <a:bodyPr/>
        <a:lstStyle/>
        <a:p>
          <a:endParaRPr lang="en-GB"/>
        </a:p>
      </dgm:t>
    </dgm:pt>
    <dgm:pt modelId="{1B1F80D3-CDD2-4BDC-BD84-CD54628FEBE3}" type="sibTrans" cxnId="{486BCEAE-3F7E-4A62-8A1F-103240F87ECF}">
      <dgm:prSet/>
      <dgm:spPr/>
      <dgm:t>
        <a:bodyPr/>
        <a:lstStyle/>
        <a:p>
          <a:endParaRPr lang="en-GB"/>
        </a:p>
      </dgm:t>
    </dgm:pt>
    <dgm:pt modelId="{2C2E1464-AEDF-4B73-9D80-2DDD9E100239}" type="pres">
      <dgm:prSet presAssocID="{C73CFF31-D4A6-48B2-B749-EC0A13B21322}" presName="Name0" presStyleCnt="0">
        <dgm:presLayoutVars>
          <dgm:chPref val="1"/>
          <dgm:dir/>
          <dgm:animOne val="branch"/>
          <dgm:animLvl val="lvl"/>
          <dgm:resizeHandles/>
        </dgm:presLayoutVars>
      </dgm:prSet>
      <dgm:spPr/>
    </dgm:pt>
    <dgm:pt modelId="{4FEC21D5-1113-4037-937D-DD813DC3B59E}" type="pres">
      <dgm:prSet presAssocID="{CAB1596B-C9A0-4D8A-865A-9FF36E4092FF}" presName="vertOne" presStyleCnt="0"/>
      <dgm:spPr/>
    </dgm:pt>
    <dgm:pt modelId="{956447C7-E260-489C-8A74-E6387104733E}" type="pres">
      <dgm:prSet presAssocID="{CAB1596B-C9A0-4D8A-865A-9FF36E4092FF}" presName="txOne" presStyleLbl="node0" presStyleIdx="0" presStyleCnt="1">
        <dgm:presLayoutVars>
          <dgm:chPref val="3"/>
        </dgm:presLayoutVars>
      </dgm:prSet>
      <dgm:spPr/>
    </dgm:pt>
    <dgm:pt modelId="{00A0AFFC-6957-4B86-8825-2825E6AF70DB}" type="pres">
      <dgm:prSet presAssocID="{CAB1596B-C9A0-4D8A-865A-9FF36E4092FF}" presName="parTransOne" presStyleCnt="0"/>
      <dgm:spPr/>
    </dgm:pt>
    <dgm:pt modelId="{6A338651-28BF-4C9E-91FC-7694B1B5724E}" type="pres">
      <dgm:prSet presAssocID="{CAB1596B-C9A0-4D8A-865A-9FF36E4092FF}" presName="horzOne" presStyleCnt="0"/>
      <dgm:spPr/>
    </dgm:pt>
    <dgm:pt modelId="{7CA991DC-82D1-4D10-AC97-61BBB2B879B3}" type="pres">
      <dgm:prSet presAssocID="{98DEDB78-F2C8-4BE6-A0C2-BA7E7C0884C5}" presName="vertTwo" presStyleCnt="0"/>
      <dgm:spPr/>
    </dgm:pt>
    <dgm:pt modelId="{A07B2C38-E63E-44FC-BE75-FEED99A145C1}" type="pres">
      <dgm:prSet presAssocID="{98DEDB78-F2C8-4BE6-A0C2-BA7E7C0884C5}" presName="txTwo" presStyleLbl="node2" presStyleIdx="0" presStyleCnt="4">
        <dgm:presLayoutVars>
          <dgm:chPref val="3"/>
        </dgm:presLayoutVars>
      </dgm:prSet>
      <dgm:spPr/>
    </dgm:pt>
    <dgm:pt modelId="{E266C4AD-CCF3-47C0-9C80-A4459A65A188}" type="pres">
      <dgm:prSet presAssocID="{98DEDB78-F2C8-4BE6-A0C2-BA7E7C0884C5}" presName="horzTwo" presStyleCnt="0"/>
      <dgm:spPr/>
    </dgm:pt>
    <dgm:pt modelId="{A1FF8F51-0766-47B8-8943-22D4194FB0B7}" type="pres">
      <dgm:prSet presAssocID="{226B17B2-6980-4690-9EE8-BF9289C0B6DF}" presName="sibSpaceTwo" presStyleCnt="0"/>
      <dgm:spPr/>
    </dgm:pt>
    <dgm:pt modelId="{528C0C95-F623-40D7-A912-9276354A401C}" type="pres">
      <dgm:prSet presAssocID="{60ADA6A6-0E0C-44E2-8332-CDB1709385E6}" presName="vertTwo" presStyleCnt="0"/>
      <dgm:spPr/>
    </dgm:pt>
    <dgm:pt modelId="{E8D990C5-E3CC-4FD4-9885-D1915F18FBAE}" type="pres">
      <dgm:prSet presAssocID="{60ADA6A6-0E0C-44E2-8332-CDB1709385E6}" presName="txTwo" presStyleLbl="node2" presStyleIdx="1" presStyleCnt="4">
        <dgm:presLayoutVars>
          <dgm:chPref val="3"/>
        </dgm:presLayoutVars>
      </dgm:prSet>
      <dgm:spPr/>
    </dgm:pt>
    <dgm:pt modelId="{03003048-4735-483B-80B0-5BB89C84638A}" type="pres">
      <dgm:prSet presAssocID="{60ADA6A6-0E0C-44E2-8332-CDB1709385E6}" presName="horzTwo" presStyleCnt="0"/>
      <dgm:spPr/>
    </dgm:pt>
    <dgm:pt modelId="{19B57869-1274-49B8-82E6-56ED850DA344}" type="pres">
      <dgm:prSet presAssocID="{38375ED0-AA55-4B93-807A-7CE288D0E372}" presName="sibSpaceTwo" presStyleCnt="0"/>
      <dgm:spPr/>
    </dgm:pt>
    <dgm:pt modelId="{2D6E8406-0324-4A5F-8A91-C0EF62824BC5}" type="pres">
      <dgm:prSet presAssocID="{C24E7B0D-BA32-49D2-847C-85AE91A2B618}" presName="vertTwo" presStyleCnt="0"/>
      <dgm:spPr/>
    </dgm:pt>
    <dgm:pt modelId="{ECC81DB8-DF61-4F3B-91CC-E79EF1D37E94}" type="pres">
      <dgm:prSet presAssocID="{C24E7B0D-BA32-49D2-847C-85AE91A2B618}" presName="txTwo" presStyleLbl="node2" presStyleIdx="2" presStyleCnt="4">
        <dgm:presLayoutVars>
          <dgm:chPref val="3"/>
        </dgm:presLayoutVars>
      </dgm:prSet>
      <dgm:spPr/>
    </dgm:pt>
    <dgm:pt modelId="{A5EE7BB7-B7E3-440B-8352-C880942C5831}" type="pres">
      <dgm:prSet presAssocID="{C24E7B0D-BA32-49D2-847C-85AE91A2B618}" presName="horzTwo" presStyleCnt="0"/>
      <dgm:spPr/>
    </dgm:pt>
    <dgm:pt modelId="{59CBC862-AD91-46AE-9D6A-B0DE46D9BB2F}" type="pres">
      <dgm:prSet presAssocID="{0157BA63-F004-4D79-A4C1-94F618985076}" presName="sibSpaceTwo" presStyleCnt="0"/>
      <dgm:spPr/>
    </dgm:pt>
    <dgm:pt modelId="{4B489C60-9361-4D34-98AA-4AAF33670CA5}" type="pres">
      <dgm:prSet presAssocID="{46887B85-E4D2-408F-8CDB-01B7A2346291}" presName="vertTwo" presStyleCnt="0"/>
      <dgm:spPr/>
    </dgm:pt>
    <dgm:pt modelId="{85796BC0-76C8-4169-9D5E-A1A56E4F98C8}" type="pres">
      <dgm:prSet presAssocID="{46887B85-E4D2-408F-8CDB-01B7A2346291}" presName="txTwo" presStyleLbl="node2" presStyleIdx="3" presStyleCnt="4">
        <dgm:presLayoutVars>
          <dgm:chPref val="3"/>
        </dgm:presLayoutVars>
      </dgm:prSet>
      <dgm:spPr/>
    </dgm:pt>
    <dgm:pt modelId="{676E6FFC-BD5C-431D-BDE3-7A0CB32E4920}" type="pres">
      <dgm:prSet presAssocID="{46887B85-E4D2-408F-8CDB-01B7A2346291}" presName="horzTwo" presStyleCnt="0"/>
      <dgm:spPr/>
    </dgm:pt>
  </dgm:ptLst>
  <dgm:cxnLst>
    <dgm:cxn modelId="{56134012-694A-4EC9-AD53-B5B4CC204B92}" type="presOf" srcId="{C73CFF31-D4A6-48B2-B749-EC0A13B21322}" destId="{2C2E1464-AEDF-4B73-9D80-2DDD9E100239}" srcOrd="0" destOrd="0" presId="urn:microsoft.com/office/officeart/2005/8/layout/hierarchy4#4"/>
    <dgm:cxn modelId="{5CD03D3D-D8D7-4955-909B-677F355D680F}" srcId="{CAB1596B-C9A0-4D8A-865A-9FF36E4092FF}" destId="{60ADA6A6-0E0C-44E2-8332-CDB1709385E6}" srcOrd="1" destOrd="0" parTransId="{65C34F6B-96DE-4BC0-9439-00C44905A68D}" sibTransId="{38375ED0-AA55-4B93-807A-7CE288D0E372}"/>
    <dgm:cxn modelId="{83D74C44-8BEE-48BD-ABAE-4925C4DCA434}" type="presOf" srcId="{CAB1596B-C9A0-4D8A-865A-9FF36E4092FF}" destId="{956447C7-E260-489C-8A74-E6387104733E}" srcOrd="0" destOrd="0" presId="urn:microsoft.com/office/officeart/2005/8/layout/hierarchy4#4"/>
    <dgm:cxn modelId="{55BF6348-C5FE-433E-BBB4-3F6CA45D82DE}" type="presOf" srcId="{46887B85-E4D2-408F-8CDB-01B7A2346291}" destId="{85796BC0-76C8-4169-9D5E-A1A56E4F98C8}" srcOrd="0" destOrd="0" presId="urn:microsoft.com/office/officeart/2005/8/layout/hierarchy4#4"/>
    <dgm:cxn modelId="{17210674-A4F3-4681-9515-FEC706F39B6A}" type="presOf" srcId="{98DEDB78-F2C8-4BE6-A0C2-BA7E7C0884C5}" destId="{A07B2C38-E63E-44FC-BE75-FEED99A145C1}" srcOrd="0" destOrd="0" presId="urn:microsoft.com/office/officeart/2005/8/layout/hierarchy4#4"/>
    <dgm:cxn modelId="{38D18974-4BC5-49ED-8932-99A37FDF4496}" srcId="{CAB1596B-C9A0-4D8A-865A-9FF36E4092FF}" destId="{98DEDB78-F2C8-4BE6-A0C2-BA7E7C0884C5}" srcOrd="0" destOrd="0" parTransId="{3BA86068-B293-40E4-8D27-E4D9584EE319}" sibTransId="{226B17B2-6980-4690-9EE8-BF9289C0B6DF}"/>
    <dgm:cxn modelId="{214DE585-1D16-4192-AD9B-C2F17B873DD3}" type="presOf" srcId="{60ADA6A6-0E0C-44E2-8332-CDB1709385E6}" destId="{E8D990C5-E3CC-4FD4-9885-D1915F18FBAE}" srcOrd="0" destOrd="0" presId="urn:microsoft.com/office/officeart/2005/8/layout/hierarchy4#4"/>
    <dgm:cxn modelId="{51146586-3070-41DB-94E0-13F13517A2A6}" srcId="{C73CFF31-D4A6-48B2-B749-EC0A13B21322}" destId="{CAB1596B-C9A0-4D8A-865A-9FF36E4092FF}" srcOrd="0" destOrd="0" parTransId="{015E00EF-EF15-4F94-B436-94226BEB5248}" sibTransId="{E6049F11-577F-49D9-8E60-4D00EF86FC1D}"/>
    <dgm:cxn modelId="{486BCEAE-3F7E-4A62-8A1F-103240F87ECF}" srcId="{CAB1596B-C9A0-4D8A-865A-9FF36E4092FF}" destId="{46887B85-E4D2-408F-8CDB-01B7A2346291}" srcOrd="3" destOrd="0" parTransId="{C77BF2D1-0036-403A-859D-ECFDE4337342}" sibTransId="{1B1F80D3-CDD2-4BDC-BD84-CD54628FEBE3}"/>
    <dgm:cxn modelId="{0F5224B9-C2E4-4144-86D0-7524E8381260}" srcId="{CAB1596B-C9A0-4D8A-865A-9FF36E4092FF}" destId="{C24E7B0D-BA32-49D2-847C-85AE91A2B618}" srcOrd="2" destOrd="0" parTransId="{3E7D0511-630E-4404-AF18-DDB755C18937}" sibTransId="{0157BA63-F004-4D79-A4C1-94F618985076}"/>
    <dgm:cxn modelId="{4A4F16C8-39B7-4577-B56C-89768EC722AC}" type="presOf" srcId="{C24E7B0D-BA32-49D2-847C-85AE91A2B618}" destId="{ECC81DB8-DF61-4F3B-91CC-E79EF1D37E94}" srcOrd="0" destOrd="0" presId="urn:microsoft.com/office/officeart/2005/8/layout/hierarchy4#4"/>
    <dgm:cxn modelId="{92C34B1B-BCA5-4C0F-B489-547D0BC27BE6}" type="presParOf" srcId="{2C2E1464-AEDF-4B73-9D80-2DDD9E100239}" destId="{4FEC21D5-1113-4037-937D-DD813DC3B59E}" srcOrd="0" destOrd="0" presId="urn:microsoft.com/office/officeart/2005/8/layout/hierarchy4#4"/>
    <dgm:cxn modelId="{DD35398C-2316-48B7-9743-E5CD5407C6CA}" type="presParOf" srcId="{4FEC21D5-1113-4037-937D-DD813DC3B59E}" destId="{956447C7-E260-489C-8A74-E6387104733E}" srcOrd="0" destOrd="0" presId="urn:microsoft.com/office/officeart/2005/8/layout/hierarchy4#4"/>
    <dgm:cxn modelId="{5E1C3088-A154-4101-BCC2-BF7172CA7197}" type="presParOf" srcId="{4FEC21D5-1113-4037-937D-DD813DC3B59E}" destId="{00A0AFFC-6957-4B86-8825-2825E6AF70DB}" srcOrd="1" destOrd="0" presId="urn:microsoft.com/office/officeart/2005/8/layout/hierarchy4#4"/>
    <dgm:cxn modelId="{FD45915B-E888-4DBD-BF1A-A12E4B86F4D1}" type="presParOf" srcId="{4FEC21D5-1113-4037-937D-DD813DC3B59E}" destId="{6A338651-28BF-4C9E-91FC-7694B1B5724E}" srcOrd="2" destOrd="0" presId="urn:microsoft.com/office/officeart/2005/8/layout/hierarchy4#4"/>
    <dgm:cxn modelId="{BED43D27-C145-4525-A3D4-4CD9566CD8BE}" type="presParOf" srcId="{6A338651-28BF-4C9E-91FC-7694B1B5724E}" destId="{7CA991DC-82D1-4D10-AC97-61BBB2B879B3}" srcOrd="0" destOrd="0" presId="urn:microsoft.com/office/officeart/2005/8/layout/hierarchy4#4"/>
    <dgm:cxn modelId="{80C36F6C-B336-4DA9-AF89-DF43018A2D9E}" type="presParOf" srcId="{7CA991DC-82D1-4D10-AC97-61BBB2B879B3}" destId="{A07B2C38-E63E-44FC-BE75-FEED99A145C1}" srcOrd="0" destOrd="0" presId="urn:microsoft.com/office/officeart/2005/8/layout/hierarchy4#4"/>
    <dgm:cxn modelId="{F03E3F91-8431-44D1-BC98-0DAB55C294A5}" type="presParOf" srcId="{7CA991DC-82D1-4D10-AC97-61BBB2B879B3}" destId="{E266C4AD-CCF3-47C0-9C80-A4459A65A188}" srcOrd="1" destOrd="0" presId="urn:microsoft.com/office/officeart/2005/8/layout/hierarchy4#4"/>
    <dgm:cxn modelId="{DB4BC075-CD03-4C58-A7C2-22C16DB595A6}" type="presParOf" srcId="{6A338651-28BF-4C9E-91FC-7694B1B5724E}" destId="{A1FF8F51-0766-47B8-8943-22D4194FB0B7}" srcOrd="1" destOrd="0" presId="urn:microsoft.com/office/officeart/2005/8/layout/hierarchy4#4"/>
    <dgm:cxn modelId="{3C471652-F1DC-4101-8A4D-C130B4C36FE2}" type="presParOf" srcId="{6A338651-28BF-4C9E-91FC-7694B1B5724E}" destId="{528C0C95-F623-40D7-A912-9276354A401C}" srcOrd="2" destOrd="0" presId="urn:microsoft.com/office/officeart/2005/8/layout/hierarchy4#4"/>
    <dgm:cxn modelId="{12C3D0A9-6599-47D7-A085-91A439C86236}" type="presParOf" srcId="{528C0C95-F623-40D7-A912-9276354A401C}" destId="{E8D990C5-E3CC-4FD4-9885-D1915F18FBAE}" srcOrd="0" destOrd="0" presId="urn:microsoft.com/office/officeart/2005/8/layout/hierarchy4#4"/>
    <dgm:cxn modelId="{26FA43D3-2256-4AFD-ABF7-A1A4F1E50263}" type="presParOf" srcId="{528C0C95-F623-40D7-A912-9276354A401C}" destId="{03003048-4735-483B-80B0-5BB89C84638A}" srcOrd="1" destOrd="0" presId="urn:microsoft.com/office/officeart/2005/8/layout/hierarchy4#4"/>
    <dgm:cxn modelId="{0283CB24-6C92-4CC5-9303-B0579CA8ECA0}" type="presParOf" srcId="{6A338651-28BF-4C9E-91FC-7694B1B5724E}" destId="{19B57869-1274-49B8-82E6-56ED850DA344}" srcOrd="3" destOrd="0" presId="urn:microsoft.com/office/officeart/2005/8/layout/hierarchy4#4"/>
    <dgm:cxn modelId="{751CB881-1B12-499A-841E-CD900BBC07D8}" type="presParOf" srcId="{6A338651-28BF-4C9E-91FC-7694B1B5724E}" destId="{2D6E8406-0324-4A5F-8A91-C0EF62824BC5}" srcOrd="4" destOrd="0" presId="urn:microsoft.com/office/officeart/2005/8/layout/hierarchy4#4"/>
    <dgm:cxn modelId="{B00B3841-CD14-4569-BB7D-8EB8F0C5329E}" type="presParOf" srcId="{2D6E8406-0324-4A5F-8A91-C0EF62824BC5}" destId="{ECC81DB8-DF61-4F3B-91CC-E79EF1D37E94}" srcOrd="0" destOrd="0" presId="urn:microsoft.com/office/officeart/2005/8/layout/hierarchy4#4"/>
    <dgm:cxn modelId="{DAB54C32-4712-41D7-9617-81F83F8231D1}" type="presParOf" srcId="{2D6E8406-0324-4A5F-8A91-C0EF62824BC5}" destId="{A5EE7BB7-B7E3-440B-8352-C880942C5831}" srcOrd="1" destOrd="0" presId="urn:microsoft.com/office/officeart/2005/8/layout/hierarchy4#4"/>
    <dgm:cxn modelId="{870F5ACD-8FB9-4F25-A253-07C7D365828E}" type="presParOf" srcId="{6A338651-28BF-4C9E-91FC-7694B1B5724E}" destId="{59CBC862-AD91-46AE-9D6A-B0DE46D9BB2F}" srcOrd="5" destOrd="0" presId="urn:microsoft.com/office/officeart/2005/8/layout/hierarchy4#4"/>
    <dgm:cxn modelId="{D006C718-AF28-49DF-BAD8-8756FD0FE2B4}" type="presParOf" srcId="{6A338651-28BF-4C9E-91FC-7694B1B5724E}" destId="{4B489C60-9361-4D34-98AA-4AAF33670CA5}" srcOrd="6" destOrd="0" presId="urn:microsoft.com/office/officeart/2005/8/layout/hierarchy4#4"/>
    <dgm:cxn modelId="{12BB60A1-0DA2-4BF1-8D77-716B50E4B83C}" type="presParOf" srcId="{4B489C60-9361-4D34-98AA-4AAF33670CA5}" destId="{85796BC0-76C8-4169-9D5E-A1A56E4F98C8}" srcOrd="0" destOrd="0" presId="urn:microsoft.com/office/officeart/2005/8/layout/hierarchy4#4"/>
    <dgm:cxn modelId="{E24240D2-8BD7-4BAC-AC24-B4D67A786AC9}" type="presParOf" srcId="{4B489C60-9361-4D34-98AA-4AAF33670CA5}" destId="{676E6FFC-BD5C-431D-BDE3-7A0CB32E4920}" srcOrd="1" destOrd="0" presId="urn:microsoft.com/office/officeart/2005/8/layout/hierarchy4#4"/>
  </dgm:cxnLst>
  <dgm:bg/>
  <dgm:whole/>
  <dgm:extLst>
    <a:ext uri="http://schemas.microsoft.com/office/drawing/2008/diagram">
      <dsp:dataModelExt xmlns:dsp="http://schemas.microsoft.com/office/drawing/2008/diagram" relId="rId6" minVer="http://schemas.openxmlformats.org/drawingml/2006/diagram"/>
    </a:ext>
  </dgm:extLst>
</dgm:dataModel>
</file>

<file path=ppt/graphics/data22.xml><?xml version="1.0" encoding="utf-8"?>
<dgm:dataModel xmlns:dgm="http://schemas.openxmlformats.org/drawingml/2006/diagram" xmlns:a="http://schemas.openxmlformats.org/drawingml/2006/main">
  <dgm:ptLst>
    <dgm:pt modelId="{B1495088-4134-4C2B-B760-49F5DA8A7D2D}"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GB"/>
        </a:p>
      </dgm:t>
    </dgm:pt>
    <dgm:pt modelId="{93378A8B-EB1A-4186-B922-F8B774FD0948}">
      <dgm:prSet/>
      <dgm:spPr>
        <a:solidFill>
          <a:srgbClr val="002060"/>
        </a:solidFill>
      </dgm:spPr>
      <dgm:t>
        <a:bodyPr/>
        <a:lstStyle/>
        <a:p>
          <a:r>
            <a:rPr lang="en-GB" dirty="0"/>
            <a:t>La contribution de </a:t>
          </a:r>
          <a:r>
            <a:rPr lang="en-GB" dirty="0" err="1"/>
            <a:t>cette</a:t>
          </a:r>
          <a:r>
            <a:rPr lang="en-GB" dirty="0"/>
            <a:t> </a:t>
          </a:r>
          <a:r>
            <a:rPr lang="en-GB" dirty="0" err="1"/>
            <a:t>étude</a:t>
          </a:r>
          <a:r>
            <a:rPr lang="en-GB" dirty="0"/>
            <a:t> </a:t>
          </a:r>
          <a:r>
            <a:rPr lang="en-GB" dirty="0" err="1"/>
            <a:t>est</a:t>
          </a:r>
          <a:r>
            <a:rPr lang="en-GB" dirty="0"/>
            <a:t> de </a:t>
          </a:r>
          <a:r>
            <a:rPr lang="en-GB" dirty="0" err="1"/>
            <a:t>montrer</a:t>
          </a:r>
          <a:r>
            <a:rPr lang="en-GB" dirty="0"/>
            <a:t> le </a:t>
          </a:r>
          <a:r>
            <a:rPr lang="en-GB" dirty="0" err="1"/>
            <a:t>rôle</a:t>
          </a:r>
          <a:r>
            <a:rPr lang="en-GB" dirty="0"/>
            <a:t> de </a:t>
          </a:r>
          <a:r>
            <a:rPr lang="en-GB" dirty="0" err="1"/>
            <a:t>l'esprit</a:t>
          </a:r>
          <a:r>
            <a:rPr lang="en-GB" dirty="0"/>
            <a:t> </a:t>
          </a:r>
          <a:r>
            <a:rPr lang="en-GB" dirty="0" err="1"/>
            <a:t>d'entreprise</a:t>
          </a:r>
          <a:r>
            <a:rPr lang="en-GB" dirty="0"/>
            <a:t> et de </a:t>
          </a:r>
          <a:r>
            <a:rPr lang="en-GB" dirty="0" err="1"/>
            <a:t>l'innovation</a:t>
          </a:r>
          <a:r>
            <a:rPr lang="en-GB" dirty="0"/>
            <a:t> </a:t>
          </a:r>
          <a:r>
            <a:rPr lang="en-GB" dirty="0" err="1"/>
            <a:t>dans</a:t>
          </a:r>
          <a:r>
            <a:rPr lang="en-GB" dirty="0"/>
            <a:t> la </a:t>
          </a:r>
          <a:r>
            <a:rPr lang="en-GB" dirty="0" err="1"/>
            <a:t>résilience</a:t>
          </a:r>
          <a:r>
            <a:rPr lang="en-GB" dirty="0"/>
            <a:t> des </a:t>
          </a:r>
          <a:r>
            <a:rPr lang="en-GB" dirty="0" err="1"/>
            <a:t>entreprises</a:t>
          </a:r>
          <a:r>
            <a:rPr lang="en-GB" dirty="0"/>
            <a:t> </a:t>
          </a:r>
          <a:r>
            <a:rPr lang="en-GB" dirty="0" err="1"/>
            <a:t>dans</a:t>
          </a:r>
          <a:r>
            <a:rPr lang="en-GB" dirty="0"/>
            <a:t> le </a:t>
          </a:r>
          <a:r>
            <a:rPr lang="en-GB" dirty="0" err="1"/>
            <a:t>contexte</a:t>
          </a:r>
          <a:r>
            <a:rPr lang="en-GB" dirty="0"/>
            <a:t> de Dundee et Douala.</a:t>
          </a:r>
        </a:p>
      </dgm:t>
    </dgm:pt>
    <dgm:pt modelId="{12A281CB-560C-4F52-B07D-6BD8F0A3F9F1}" type="parTrans" cxnId="{BE0E96DA-71AA-4E61-9ECD-0983A1F105EE}">
      <dgm:prSet/>
      <dgm:spPr/>
      <dgm:t>
        <a:bodyPr/>
        <a:lstStyle/>
        <a:p>
          <a:endParaRPr lang="en-GB"/>
        </a:p>
      </dgm:t>
    </dgm:pt>
    <dgm:pt modelId="{B4EA0185-0B40-4B20-A054-F5B53A400867}" type="sibTrans" cxnId="{BE0E96DA-71AA-4E61-9ECD-0983A1F105EE}">
      <dgm:prSet/>
      <dgm:spPr/>
      <dgm:t>
        <a:bodyPr/>
        <a:lstStyle/>
        <a:p>
          <a:endParaRPr lang="en-GB"/>
        </a:p>
      </dgm:t>
    </dgm:pt>
    <dgm:pt modelId="{F04BB620-6CCC-4F32-88F2-DB7A0C413574}">
      <dgm:prSet/>
      <dgm:spPr>
        <a:solidFill>
          <a:srgbClr val="002060"/>
        </a:solidFill>
      </dgm:spPr>
      <dgm:t>
        <a:bodyPr/>
        <a:lstStyle/>
        <a:p>
          <a:r>
            <a:rPr lang="en-GB"/>
            <a:t>L'étude vise à montrer l'intérêt de cette démarche pour servir de base au développement d'un écosystème rigoureux de l'entrepreneuriat numérique.</a:t>
          </a:r>
        </a:p>
      </dgm:t>
    </dgm:pt>
    <dgm:pt modelId="{00459D0C-614B-436A-BD55-AA3E10581596}" type="parTrans" cxnId="{5A9E73A5-AC33-4892-9D64-62BA908D2B73}">
      <dgm:prSet/>
      <dgm:spPr/>
      <dgm:t>
        <a:bodyPr/>
        <a:lstStyle/>
        <a:p>
          <a:endParaRPr lang="en-GB"/>
        </a:p>
      </dgm:t>
    </dgm:pt>
    <dgm:pt modelId="{B5372187-04F5-4EDD-BF9F-315A62471253}" type="sibTrans" cxnId="{5A9E73A5-AC33-4892-9D64-62BA908D2B73}">
      <dgm:prSet/>
      <dgm:spPr/>
      <dgm:t>
        <a:bodyPr/>
        <a:lstStyle/>
        <a:p>
          <a:endParaRPr lang="en-GB"/>
        </a:p>
      </dgm:t>
    </dgm:pt>
    <dgm:pt modelId="{83CAA373-CDCF-4F17-8E9E-C036EC928FDF}">
      <dgm:prSet/>
      <dgm:spPr>
        <a:solidFill>
          <a:srgbClr val="002060"/>
        </a:solidFill>
      </dgm:spPr>
      <dgm:t>
        <a:bodyPr/>
        <a:lstStyle/>
        <a:p>
          <a:r>
            <a:rPr lang="en-GB" dirty="0"/>
            <a:t>Les </a:t>
          </a:r>
          <a:r>
            <a:rPr lang="en-GB" dirty="0" err="1"/>
            <a:t>thèmes</a:t>
          </a:r>
          <a:r>
            <a:rPr lang="en-GB" dirty="0"/>
            <a:t> de la </a:t>
          </a:r>
          <a:r>
            <a:rPr lang="en-GB" dirty="0" err="1"/>
            <a:t>recherche</a:t>
          </a:r>
          <a:r>
            <a:rPr lang="en-GB" dirty="0"/>
            <a:t> </a:t>
          </a:r>
          <a:r>
            <a:rPr lang="en-GB" dirty="0" err="1"/>
            <a:t>examinée</a:t>
          </a:r>
          <a:r>
            <a:rPr lang="en-GB" dirty="0"/>
            <a:t> </a:t>
          </a:r>
          <a:r>
            <a:rPr lang="en-GB" dirty="0" err="1"/>
            <a:t>sont</a:t>
          </a:r>
          <a:r>
            <a:rPr lang="en-GB" dirty="0"/>
            <a:t> </a:t>
          </a:r>
          <a:r>
            <a:rPr lang="en-GB" dirty="0" err="1"/>
            <a:t>basés</a:t>
          </a:r>
          <a:r>
            <a:rPr lang="en-GB" dirty="0"/>
            <a:t> </a:t>
          </a:r>
          <a:r>
            <a:rPr lang="en-GB" dirty="0" err="1"/>
            <a:t>sur</a:t>
          </a:r>
          <a:r>
            <a:rPr lang="en-GB" dirty="0"/>
            <a:t> </a:t>
          </a:r>
          <a:r>
            <a:rPr lang="en-GB" dirty="0" err="1"/>
            <a:t>l'instrument</a:t>
          </a:r>
          <a:r>
            <a:rPr lang="en-GB" dirty="0"/>
            <a:t> de </a:t>
          </a:r>
          <a:r>
            <a:rPr lang="en-GB" dirty="0" err="1"/>
            <a:t>recherche</a:t>
          </a:r>
          <a:r>
            <a:rPr lang="en-GB" dirty="0"/>
            <a:t> qui sera </a:t>
          </a:r>
          <a:r>
            <a:rPr lang="en-GB" dirty="0" err="1"/>
            <a:t>distribué</a:t>
          </a:r>
          <a:r>
            <a:rPr lang="en-GB" dirty="0"/>
            <a:t> aux PME de Dundee, en </a:t>
          </a:r>
          <a:r>
            <a:rPr lang="en-GB" dirty="0" err="1"/>
            <a:t>Écosse</a:t>
          </a:r>
          <a:r>
            <a:rPr lang="en-GB" dirty="0"/>
            <a:t>.</a:t>
          </a:r>
        </a:p>
      </dgm:t>
    </dgm:pt>
    <dgm:pt modelId="{6EAB6DAE-DBAD-4432-BBF7-337C8CB1AA98}" type="parTrans" cxnId="{C5174CA2-42CA-42FF-9C1A-5ED5E584AD77}">
      <dgm:prSet/>
      <dgm:spPr/>
      <dgm:t>
        <a:bodyPr/>
        <a:lstStyle/>
        <a:p>
          <a:endParaRPr lang="en-GB"/>
        </a:p>
      </dgm:t>
    </dgm:pt>
    <dgm:pt modelId="{4A8385ED-0104-4545-99D2-C797C79CE473}" type="sibTrans" cxnId="{C5174CA2-42CA-42FF-9C1A-5ED5E584AD77}">
      <dgm:prSet/>
      <dgm:spPr/>
      <dgm:t>
        <a:bodyPr/>
        <a:lstStyle/>
        <a:p>
          <a:endParaRPr lang="en-GB"/>
        </a:p>
      </dgm:t>
    </dgm:pt>
    <dgm:pt modelId="{F83E5882-20A6-41D0-A180-4AA9CAB5BA02}">
      <dgm:prSet/>
      <dgm:spPr>
        <a:solidFill>
          <a:srgbClr val="002060"/>
        </a:solidFill>
      </dgm:spPr>
      <dgm:t>
        <a:bodyPr/>
        <a:lstStyle/>
        <a:p>
          <a:r>
            <a:rPr lang="en-GB" dirty="0"/>
            <a:t>La question de </a:t>
          </a:r>
          <a:r>
            <a:rPr lang="en-GB" dirty="0" err="1"/>
            <a:t>recherche</a:t>
          </a:r>
          <a:r>
            <a:rPr lang="en-GB" dirty="0"/>
            <a:t> à </a:t>
          </a:r>
          <a:r>
            <a:rPr lang="en-GB" dirty="0" err="1"/>
            <a:t>laquelle</a:t>
          </a:r>
          <a:r>
            <a:rPr lang="en-GB" dirty="0"/>
            <a:t> </a:t>
          </a:r>
          <a:r>
            <a:rPr lang="en-GB" dirty="0" err="1"/>
            <a:t>il</a:t>
          </a:r>
          <a:r>
            <a:rPr lang="en-GB" dirty="0"/>
            <a:t> </a:t>
          </a:r>
          <a:r>
            <a:rPr lang="en-GB" dirty="0" err="1"/>
            <a:t>s'agit</a:t>
          </a:r>
          <a:r>
            <a:rPr lang="en-GB" dirty="0"/>
            <a:t> de </a:t>
          </a:r>
          <a:r>
            <a:rPr lang="en-GB" dirty="0" err="1"/>
            <a:t>répondre</a:t>
          </a:r>
          <a:r>
            <a:rPr lang="en-GB" dirty="0"/>
            <a:t> </a:t>
          </a:r>
          <a:r>
            <a:rPr lang="en-GB" dirty="0" err="1"/>
            <a:t>est</a:t>
          </a:r>
          <a:r>
            <a:rPr lang="en-GB" dirty="0"/>
            <a:t> la </a:t>
          </a:r>
          <a:r>
            <a:rPr lang="en-GB" dirty="0" err="1"/>
            <a:t>suivante</a:t>
          </a:r>
          <a:r>
            <a:rPr lang="en-GB" dirty="0"/>
            <a:t> </a:t>
          </a:r>
          <a:r>
            <a:rPr lang="en-GB" dirty="0" err="1"/>
            <a:t>Quel</a:t>
          </a:r>
          <a:r>
            <a:rPr lang="en-GB" dirty="0"/>
            <a:t> </a:t>
          </a:r>
          <a:r>
            <a:rPr lang="en-GB" dirty="0" err="1"/>
            <a:t>est</a:t>
          </a:r>
          <a:r>
            <a:rPr lang="en-GB" dirty="0"/>
            <a:t> le </a:t>
          </a:r>
          <a:r>
            <a:rPr lang="en-GB" dirty="0" err="1"/>
            <a:t>rôle</a:t>
          </a:r>
          <a:r>
            <a:rPr lang="en-GB" dirty="0"/>
            <a:t> de </a:t>
          </a:r>
          <a:r>
            <a:rPr lang="en-GB" dirty="0" err="1"/>
            <a:t>l'innovation</a:t>
          </a:r>
          <a:r>
            <a:rPr lang="en-GB" dirty="0"/>
            <a:t> et de </a:t>
          </a:r>
          <a:r>
            <a:rPr lang="en-GB" dirty="0" err="1"/>
            <a:t>l'esprit</a:t>
          </a:r>
          <a:r>
            <a:rPr lang="en-GB" dirty="0"/>
            <a:t> </a:t>
          </a:r>
          <a:r>
            <a:rPr lang="en-GB" dirty="0" err="1"/>
            <a:t>d'entreprise</a:t>
          </a:r>
          <a:r>
            <a:rPr lang="en-GB" dirty="0"/>
            <a:t> </a:t>
          </a:r>
          <a:r>
            <a:rPr lang="en-GB" dirty="0" err="1"/>
            <a:t>dans</a:t>
          </a:r>
          <a:r>
            <a:rPr lang="en-GB" dirty="0"/>
            <a:t> la </a:t>
          </a:r>
          <a:r>
            <a:rPr lang="en-GB" dirty="0" err="1"/>
            <a:t>relance</a:t>
          </a:r>
          <a:r>
            <a:rPr lang="en-GB" dirty="0"/>
            <a:t> des PME </a:t>
          </a:r>
          <a:r>
            <a:rPr lang="en-GB" dirty="0" err="1"/>
            <a:t>dans</a:t>
          </a:r>
          <a:r>
            <a:rPr lang="en-GB" dirty="0"/>
            <a:t> </a:t>
          </a:r>
          <a:r>
            <a:rPr lang="en-GB" dirty="0" err="1"/>
            <a:t>l'ère</a:t>
          </a:r>
          <a:r>
            <a:rPr lang="en-GB" dirty="0"/>
            <a:t> post-</a:t>
          </a:r>
          <a:r>
            <a:rPr lang="en-GB" dirty="0" err="1"/>
            <a:t>COVID</a:t>
          </a:r>
          <a:r>
            <a:rPr lang="en-GB" dirty="0"/>
            <a:t> ?</a:t>
          </a:r>
        </a:p>
      </dgm:t>
    </dgm:pt>
    <dgm:pt modelId="{2F055E7B-CCA4-42D1-BC0E-5DAB729144B1}" type="parTrans" cxnId="{D0B34541-03CB-4D12-8143-903CFCBC10D2}">
      <dgm:prSet/>
      <dgm:spPr/>
      <dgm:t>
        <a:bodyPr/>
        <a:lstStyle/>
        <a:p>
          <a:endParaRPr lang="en-GB"/>
        </a:p>
      </dgm:t>
    </dgm:pt>
    <dgm:pt modelId="{1786E747-B13D-4759-9268-1D27B6CD6366}" type="sibTrans" cxnId="{D0B34541-03CB-4D12-8143-903CFCBC10D2}">
      <dgm:prSet/>
      <dgm:spPr/>
      <dgm:t>
        <a:bodyPr/>
        <a:lstStyle/>
        <a:p>
          <a:endParaRPr lang="en-GB"/>
        </a:p>
      </dgm:t>
    </dgm:pt>
    <dgm:pt modelId="{03BD732D-CCB0-413C-BF6C-B58399A9B950}" type="pres">
      <dgm:prSet presAssocID="{B1495088-4134-4C2B-B760-49F5DA8A7D2D}" presName="matrix" presStyleCnt="0">
        <dgm:presLayoutVars>
          <dgm:chMax val="1"/>
          <dgm:dir/>
          <dgm:resizeHandles val="exact"/>
        </dgm:presLayoutVars>
      </dgm:prSet>
      <dgm:spPr/>
    </dgm:pt>
    <dgm:pt modelId="{455B526A-68E3-4D8F-A042-091C074C5DDF}" type="pres">
      <dgm:prSet presAssocID="{B1495088-4134-4C2B-B760-49F5DA8A7D2D}" presName="diamond" presStyleLbl="bgShp" presStyleIdx="0" presStyleCnt="1"/>
      <dgm:spPr/>
    </dgm:pt>
    <dgm:pt modelId="{A5748565-92A6-49D2-AF21-15BDC134D56D}" type="pres">
      <dgm:prSet presAssocID="{B1495088-4134-4C2B-B760-49F5DA8A7D2D}" presName="quad1" presStyleLbl="node1" presStyleIdx="0" presStyleCnt="4">
        <dgm:presLayoutVars>
          <dgm:chMax val="0"/>
          <dgm:chPref val="0"/>
          <dgm:bulletEnabled val="1"/>
        </dgm:presLayoutVars>
      </dgm:prSet>
      <dgm:spPr/>
    </dgm:pt>
    <dgm:pt modelId="{586882F4-19D3-4DCC-9938-E8D394C03D40}" type="pres">
      <dgm:prSet presAssocID="{B1495088-4134-4C2B-B760-49F5DA8A7D2D}" presName="quad2" presStyleLbl="node1" presStyleIdx="1" presStyleCnt="4">
        <dgm:presLayoutVars>
          <dgm:chMax val="0"/>
          <dgm:chPref val="0"/>
          <dgm:bulletEnabled val="1"/>
        </dgm:presLayoutVars>
      </dgm:prSet>
      <dgm:spPr/>
    </dgm:pt>
    <dgm:pt modelId="{34D2D4F4-7431-4800-8587-E422228A0200}" type="pres">
      <dgm:prSet presAssocID="{B1495088-4134-4C2B-B760-49F5DA8A7D2D}" presName="quad3" presStyleLbl="node1" presStyleIdx="2" presStyleCnt="4">
        <dgm:presLayoutVars>
          <dgm:chMax val="0"/>
          <dgm:chPref val="0"/>
          <dgm:bulletEnabled val="1"/>
        </dgm:presLayoutVars>
      </dgm:prSet>
      <dgm:spPr/>
    </dgm:pt>
    <dgm:pt modelId="{E9291AFA-A782-4D81-9804-C7A5565C006B}" type="pres">
      <dgm:prSet presAssocID="{B1495088-4134-4C2B-B760-49F5DA8A7D2D}" presName="quad4" presStyleLbl="node1" presStyleIdx="3" presStyleCnt="4">
        <dgm:presLayoutVars>
          <dgm:chMax val="0"/>
          <dgm:chPref val="0"/>
          <dgm:bulletEnabled val="1"/>
        </dgm:presLayoutVars>
      </dgm:prSet>
      <dgm:spPr/>
    </dgm:pt>
  </dgm:ptLst>
  <dgm:cxnLst>
    <dgm:cxn modelId="{D0B34541-03CB-4D12-8143-903CFCBC10D2}" srcId="{B1495088-4134-4C2B-B760-49F5DA8A7D2D}" destId="{F83E5882-20A6-41D0-A180-4AA9CAB5BA02}" srcOrd="3" destOrd="0" parTransId="{2F055E7B-CCA4-42D1-BC0E-5DAB729144B1}" sibTransId="{1786E747-B13D-4759-9268-1D27B6CD6366}"/>
    <dgm:cxn modelId="{59001B68-7D9F-4BEA-AE22-6A9CCDFDD5F6}" type="presOf" srcId="{F04BB620-6CCC-4F32-88F2-DB7A0C413574}" destId="{586882F4-19D3-4DCC-9938-E8D394C03D40}" srcOrd="0" destOrd="0" presId="urn:microsoft.com/office/officeart/2005/8/layout/matrix3"/>
    <dgm:cxn modelId="{9283B573-563E-4A49-A1A9-7438B976C56E}" type="presOf" srcId="{B1495088-4134-4C2B-B760-49F5DA8A7D2D}" destId="{03BD732D-CCB0-413C-BF6C-B58399A9B950}" srcOrd="0" destOrd="0" presId="urn:microsoft.com/office/officeart/2005/8/layout/matrix3"/>
    <dgm:cxn modelId="{C5174CA2-42CA-42FF-9C1A-5ED5E584AD77}" srcId="{B1495088-4134-4C2B-B760-49F5DA8A7D2D}" destId="{83CAA373-CDCF-4F17-8E9E-C036EC928FDF}" srcOrd="2" destOrd="0" parTransId="{6EAB6DAE-DBAD-4432-BBF7-337C8CB1AA98}" sibTransId="{4A8385ED-0104-4545-99D2-C797C79CE473}"/>
    <dgm:cxn modelId="{7A014DA3-AC21-438D-9A8D-E66764B5F52A}" type="presOf" srcId="{83CAA373-CDCF-4F17-8E9E-C036EC928FDF}" destId="{34D2D4F4-7431-4800-8587-E422228A0200}" srcOrd="0" destOrd="0" presId="urn:microsoft.com/office/officeart/2005/8/layout/matrix3"/>
    <dgm:cxn modelId="{5A9E73A5-AC33-4892-9D64-62BA908D2B73}" srcId="{B1495088-4134-4C2B-B760-49F5DA8A7D2D}" destId="{F04BB620-6CCC-4F32-88F2-DB7A0C413574}" srcOrd="1" destOrd="0" parTransId="{00459D0C-614B-436A-BD55-AA3E10581596}" sibTransId="{B5372187-04F5-4EDD-BF9F-315A62471253}"/>
    <dgm:cxn modelId="{005DE2AB-D57F-4A65-8776-8F378E9DD8E4}" type="presOf" srcId="{F83E5882-20A6-41D0-A180-4AA9CAB5BA02}" destId="{E9291AFA-A782-4D81-9804-C7A5565C006B}" srcOrd="0" destOrd="0" presId="urn:microsoft.com/office/officeart/2005/8/layout/matrix3"/>
    <dgm:cxn modelId="{C9AD20D3-FAA1-447F-8F1A-2B4B74B84C72}" type="presOf" srcId="{93378A8B-EB1A-4186-B922-F8B774FD0948}" destId="{A5748565-92A6-49D2-AF21-15BDC134D56D}" srcOrd="0" destOrd="0" presId="urn:microsoft.com/office/officeart/2005/8/layout/matrix3"/>
    <dgm:cxn modelId="{BE0E96DA-71AA-4E61-9ECD-0983A1F105EE}" srcId="{B1495088-4134-4C2B-B760-49F5DA8A7D2D}" destId="{93378A8B-EB1A-4186-B922-F8B774FD0948}" srcOrd="0" destOrd="0" parTransId="{12A281CB-560C-4F52-B07D-6BD8F0A3F9F1}" sibTransId="{B4EA0185-0B40-4B20-A054-F5B53A400867}"/>
    <dgm:cxn modelId="{60C69770-A32E-4346-B94C-1FF0EAEFE78D}" type="presParOf" srcId="{03BD732D-CCB0-413C-BF6C-B58399A9B950}" destId="{455B526A-68E3-4D8F-A042-091C074C5DDF}" srcOrd="0" destOrd="0" presId="urn:microsoft.com/office/officeart/2005/8/layout/matrix3"/>
    <dgm:cxn modelId="{BAABD58C-F0E3-42B7-8938-1B98796C2112}" type="presParOf" srcId="{03BD732D-CCB0-413C-BF6C-B58399A9B950}" destId="{A5748565-92A6-49D2-AF21-15BDC134D56D}" srcOrd="1" destOrd="0" presId="urn:microsoft.com/office/officeart/2005/8/layout/matrix3"/>
    <dgm:cxn modelId="{4DDDD352-A091-4F93-AEBA-B0DC054C9D2B}" type="presParOf" srcId="{03BD732D-CCB0-413C-BF6C-B58399A9B950}" destId="{586882F4-19D3-4DCC-9938-E8D394C03D40}" srcOrd="2" destOrd="0" presId="urn:microsoft.com/office/officeart/2005/8/layout/matrix3"/>
    <dgm:cxn modelId="{9146D733-8106-4D83-B051-9CA0B2C80E2F}" type="presParOf" srcId="{03BD732D-CCB0-413C-BF6C-B58399A9B950}" destId="{34D2D4F4-7431-4800-8587-E422228A0200}" srcOrd="3" destOrd="0" presId="urn:microsoft.com/office/officeart/2005/8/layout/matrix3"/>
    <dgm:cxn modelId="{0E135799-E0BF-43A5-8D83-B22F70C89779}" type="presParOf" srcId="{03BD732D-CCB0-413C-BF6C-B58399A9B950}" destId="{E9291AFA-A782-4D81-9804-C7A5565C006B}" srcOrd="4" destOrd="0" presId="urn:microsoft.com/office/officeart/2005/8/layout/matrix3"/>
  </dgm:cxnLst>
  <dgm:bg/>
  <dgm:whole/>
  <dgm:extLst>
    <a:ext uri="http://schemas.microsoft.com/office/drawing/2008/diagram">
      <dsp:dataModelExt xmlns:dsp="http://schemas.microsoft.com/office/drawing/2008/diagram" relId="rId6" minVer="http://schemas.openxmlformats.org/drawingml/2006/diagram"/>
    </a:ext>
  </dgm:extLst>
</dgm:dataModel>
</file>

<file path=ppt/graphics/data3.xml><?xml version="1.0" encoding="utf-8"?>
<dgm:dataModel xmlns:dgm="http://schemas.openxmlformats.org/drawingml/2006/diagram" xmlns:a="http://schemas.openxmlformats.org/drawingml/2006/main">
  <dgm:ptLst>
    <dgm:pt modelId="{E87F7AB0-C41D-4EFE-B7BF-B661D5F0D847}" type="doc">
      <dgm:prSet loTypeId="urn:microsoft.com/office/officeart/2005/8/layout/hierarchy2" loCatId="hierarchy" qsTypeId="urn:microsoft.com/office/officeart/2005/8/quickstyle/simple1" qsCatId="simple" csTypeId="urn:microsoft.com/office/officeart/2005/8/colors/colorful1" csCatId="colorful" phldr="1"/>
      <dgm:spPr/>
      <dgm:t>
        <a:bodyPr/>
        <a:lstStyle/>
        <a:p>
          <a:endParaRPr lang="fr-FR"/>
        </a:p>
      </dgm:t>
    </dgm:pt>
    <dgm:pt modelId="{52DA32A7-EF1E-4BA2-8A22-7CA2F963413A}">
      <dgm:prSet phldrT="[Texte]"/>
      <dgm:spPr/>
      <dgm:t>
        <a:bodyPr/>
        <a:lstStyle/>
        <a:p>
          <a:r>
            <a:rPr lang="fr-FR" dirty="0"/>
            <a:t>Freelancers</a:t>
          </a:r>
        </a:p>
      </dgm:t>
    </dgm:pt>
    <dgm:pt modelId="{A2C59652-01FD-42C3-9B9B-85902DEED30D}" type="parTrans" cxnId="{54FE4607-EA12-4D96-93DC-242608C45391}">
      <dgm:prSet/>
      <dgm:spPr/>
      <dgm:t>
        <a:bodyPr/>
        <a:lstStyle/>
        <a:p>
          <a:endParaRPr lang="fr-FR"/>
        </a:p>
      </dgm:t>
    </dgm:pt>
    <dgm:pt modelId="{F95B2CBC-CD87-41FA-8985-866A2F6409D9}" type="sibTrans" cxnId="{54FE4607-EA12-4D96-93DC-242608C45391}">
      <dgm:prSet/>
      <dgm:spPr/>
      <dgm:t>
        <a:bodyPr/>
        <a:lstStyle/>
        <a:p>
          <a:endParaRPr lang="fr-FR"/>
        </a:p>
      </dgm:t>
    </dgm:pt>
    <dgm:pt modelId="{2E316FB5-0236-4246-ADF0-6BD53470C412}">
      <dgm:prSet phldrT="[Texte]"/>
      <dgm:spPr/>
      <dgm:t>
        <a:bodyPr/>
        <a:lstStyle/>
        <a:p>
          <a:r>
            <a:rPr lang="fr-FR" dirty="0"/>
            <a:t>Potential</a:t>
          </a:r>
        </a:p>
      </dgm:t>
    </dgm:pt>
    <dgm:pt modelId="{90E0DBA6-CC0B-4C83-BD87-01050C235DFA}" type="parTrans" cxnId="{476DDDAE-7040-4EFA-8658-8682D6A3E9E1}">
      <dgm:prSet/>
      <dgm:spPr/>
      <dgm:t>
        <a:bodyPr/>
        <a:lstStyle/>
        <a:p>
          <a:endParaRPr lang="fr-FR"/>
        </a:p>
      </dgm:t>
    </dgm:pt>
    <dgm:pt modelId="{97684A65-7715-4646-B03B-CD93F806AF77}" type="sibTrans" cxnId="{476DDDAE-7040-4EFA-8658-8682D6A3E9E1}">
      <dgm:prSet/>
      <dgm:spPr/>
      <dgm:t>
        <a:bodyPr/>
        <a:lstStyle/>
        <a:p>
          <a:endParaRPr lang="fr-FR"/>
        </a:p>
      </dgm:t>
    </dgm:pt>
    <dgm:pt modelId="{6E83C7B0-8C1D-47C9-8136-A0469D975CC3}">
      <dgm:prSet phldrT="[Texte]"/>
      <dgm:spPr/>
      <dgm:t>
        <a:bodyPr/>
        <a:lstStyle/>
        <a:p>
          <a:r>
            <a:rPr lang="fr-FR" dirty="0"/>
            <a:t>Employees</a:t>
          </a:r>
        </a:p>
      </dgm:t>
    </dgm:pt>
    <dgm:pt modelId="{B98B508D-0B5F-4900-9D5B-1DAA8E47A594}" type="parTrans" cxnId="{638E71B7-A80F-4E75-B660-4DFDECFB992C}">
      <dgm:prSet/>
      <dgm:spPr/>
      <dgm:t>
        <a:bodyPr/>
        <a:lstStyle/>
        <a:p>
          <a:endParaRPr lang="fr-FR"/>
        </a:p>
      </dgm:t>
    </dgm:pt>
    <dgm:pt modelId="{AC4DD4B6-0263-4615-B37A-4D00DFE19F68}" type="sibTrans" cxnId="{638E71B7-A80F-4E75-B660-4DFDECFB992C}">
      <dgm:prSet/>
      <dgm:spPr/>
      <dgm:t>
        <a:bodyPr/>
        <a:lstStyle/>
        <a:p>
          <a:endParaRPr lang="fr-FR"/>
        </a:p>
      </dgm:t>
    </dgm:pt>
    <dgm:pt modelId="{4C3C39DD-6379-4126-8F72-9B9BA2BAEF73}">
      <dgm:prSet phldrT="[Texte]"/>
      <dgm:spPr/>
      <dgm:t>
        <a:bodyPr/>
        <a:lstStyle/>
        <a:p>
          <a:r>
            <a:rPr lang="fr-FR" dirty="0"/>
            <a:t>Jobless</a:t>
          </a:r>
        </a:p>
      </dgm:t>
    </dgm:pt>
    <dgm:pt modelId="{99DB1E52-F7C1-4DC6-91BD-9066FCBD3E32}" type="parTrans" cxnId="{2B8DB06A-9DAF-402C-A73C-31B70498FE6B}">
      <dgm:prSet/>
      <dgm:spPr/>
      <dgm:t>
        <a:bodyPr/>
        <a:lstStyle/>
        <a:p>
          <a:endParaRPr lang="fr-FR"/>
        </a:p>
      </dgm:t>
    </dgm:pt>
    <dgm:pt modelId="{B14FCD29-031B-4E27-A424-87B36078595A}" type="sibTrans" cxnId="{2B8DB06A-9DAF-402C-A73C-31B70498FE6B}">
      <dgm:prSet/>
      <dgm:spPr/>
      <dgm:t>
        <a:bodyPr/>
        <a:lstStyle/>
        <a:p>
          <a:endParaRPr lang="fr-FR"/>
        </a:p>
      </dgm:t>
    </dgm:pt>
    <dgm:pt modelId="{28B5E1A7-4A5A-4C72-9914-3F0494879E7E}">
      <dgm:prSet phldrT="[Texte]"/>
      <dgm:spPr/>
      <dgm:t>
        <a:bodyPr/>
        <a:lstStyle/>
        <a:p>
          <a:r>
            <a:rPr lang="fr-FR" dirty="0"/>
            <a:t>Current</a:t>
          </a:r>
        </a:p>
      </dgm:t>
    </dgm:pt>
    <dgm:pt modelId="{A5740344-17B4-471B-BA31-F3E9F730EC5D}" type="parTrans" cxnId="{0A58BF2A-3FFF-4B7E-9D8F-DAE4CEEF9D22}">
      <dgm:prSet/>
      <dgm:spPr/>
      <dgm:t>
        <a:bodyPr/>
        <a:lstStyle/>
        <a:p>
          <a:endParaRPr lang="fr-FR"/>
        </a:p>
      </dgm:t>
    </dgm:pt>
    <dgm:pt modelId="{E2A9CD60-E338-4C58-A92D-94EF7D13FB2C}" type="sibTrans" cxnId="{0A58BF2A-3FFF-4B7E-9D8F-DAE4CEEF9D22}">
      <dgm:prSet/>
      <dgm:spPr/>
      <dgm:t>
        <a:bodyPr/>
        <a:lstStyle/>
        <a:p>
          <a:endParaRPr lang="fr-FR"/>
        </a:p>
      </dgm:t>
    </dgm:pt>
    <dgm:pt modelId="{64075470-27F7-4138-A8FD-1FEFAC81146B}">
      <dgm:prSet phldrT="[Texte]"/>
      <dgm:spPr/>
      <dgm:t>
        <a:bodyPr/>
        <a:lstStyle/>
        <a:p>
          <a:r>
            <a:rPr lang="fr-FR" dirty="0"/>
            <a:t>Auto entrepreneurs</a:t>
          </a:r>
        </a:p>
      </dgm:t>
    </dgm:pt>
    <dgm:pt modelId="{2DF686D7-C5D9-48E6-A6C2-6A5E6B77C7DB}" type="parTrans" cxnId="{C3669FB8-DDB2-460E-BE97-3A729F0D77E6}">
      <dgm:prSet/>
      <dgm:spPr/>
      <dgm:t>
        <a:bodyPr/>
        <a:lstStyle/>
        <a:p>
          <a:endParaRPr lang="fr-FR"/>
        </a:p>
      </dgm:t>
    </dgm:pt>
    <dgm:pt modelId="{B62A6A8D-6F18-41A9-B3AC-157A467E1C59}" type="sibTrans" cxnId="{C3669FB8-DDB2-460E-BE97-3A729F0D77E6}">
      <dgm:prSet/>
      <dgm:spPr/>
      <dgm:t>
        <a:bodyPr/>
        <a:lstStyle/>
        <a:p>
          <a:endParaRPr lang="fr-FR"/>
        </a:p>
      </dgm:t>
    </dgm:pt>
    <dgm:pt modelId="{51CE4178-E9A9-4DB5-9113-40DF7145CF54}">
      <dgm:prSet/>
      <dgm:spPr/>
      <dgm:t>
        <a:bodyPr/>
        <a:lstStyle/>
        <a:p>
          <a:r>
            <a:rPr lang="fr-FR" dirty="0"/>
            <a:t>Hybrid entrepreneurs</a:t>
          </a:r>
        </a:p>
      </dgm:t>
    </dgm:pt>
    <dgm:pt modelId="{6FAEF5FB-2889-4643-B87A-CCFBDA4666DB}" type="parTrans" cxnId="{DEC15806-E205-415A-A866-08A234B68933}">
      <dgm:prSet/>
      <dgm:spPr/>
      <dgm:t>
        <a:bodyPr/>
        <a:lstStyle/>
        <a:p>
          <a:endParaRPr lang="fr-FR"/>
        </a:p>
      </dgm:t>
    </dgm:pt>
    <dgm:pt modelId="{D70A24E2-0325-45BD-8A5F-091B73AB6B3F}" type="sibTrans" cxnId="{DEC15806-E205-415A-A866-08A234B68933}">
      <dgm:prSet/>
      <dgm:spPr/>
      <dgm:t>
        <a:bodyPr/>
        <a:lstStyle/>
        <a:p>
          <a:endParaRPr lang="fr-FR"/>
        </a:p>
      </dgm:t>
    </dgm:pt>
    <dgm:pt modelId="{1F3A2448-2F04-4DC4-B847-820299E0F374}">
      <dgm:prSet/>
      <dgm:spPr/>
      <dgm:t>
        <a:bodyPr/>
        <a:lstStyle/>
        <a:p>
          <a:r>
            <a:rPr lang="fr-FR" dirty="0"/>
            <a:t>Students</a:t>
          </a:r>
        </a:p>
      </dgm:t>
    </dgm:pt>
    <dgm:pt modelId="{65B71D9D-6759-4AED-82D1-5B9F25A1B1A2}" type="parTrans" cxnId="{E3605EB2-15C2-4E9B-87DB-6F51C809989F}">
      <dgm:prSet/>
      <dgm:spPr/>
      <dgm:t>
        <a:bodyPr/>
        <a:lstStyle/>
        <a:p>
          <a:endParaRPr lang="fr-FR"/>
        </a:p>
      </dgm:t>
    </dgm:pt>
    <dgm:pt modelId="{F24AF797-82DF-40C4-87D0-A951A677868F}" type="sibTrans" cxnId="{E3605EB2-15C2-4E9B-87DB-6F51C809989F}">
      <dgm:prSet/>
      <dgm:spPr/>
      <dgm:t>
        <a:bodyPr/>
        <a:lstStyle/>
        <a:p>
          <a:endParaRPr lang="fr-FR"/>
        </a:p>
      </dgm:t>
    </dgm:pt>
    <dgm:pt modelId="{7FDECF63-5254-47D2-854A-F6D5A699200F}" type="pres">
      <dgm:prSet presAssocID="{E87F7AB0-C41D-4EFE-B7BF-B661D5F0D847}" presName="diagram" presStyleCnt="0">
        <dgm:presLayoutVars>
          <dgm:chPref val="1"/>
          <dgm:dir/>
          <dgm:animOne val="branch"/>
          <dgm:animLvl val="lvl"/>
          <dgm:resizeHandles val="exact"/>
        </dgm:presLayoutVars>
      </dgm:prSet>
      <dgm:spPr/>
    </dgm:pt>
    <dgm:pt modelId="{548A4BBC-35F4-4BB7-9C26-DE4F0CEADC78}" type="pres">
      <dgm:prSet presAssocID="{52DA32A7-EF1E-4BA2-8A22-7CA2F963413A}" presName="root1" presStyleCnt="0"/>
      <dgm:spPr/>
    </dgm:pt>
    <dgm:pt modelId="{AB3620AC-E80C-4804-A144-43FDE9336B34}" type="pres">
      <dgm:prSet presAssocID="{52DA32A7-EF1E-4BA2-8A22-7CA2F963413A}" presName="LevelOneTextNode" presStyleLbl="node0" presStyleIdx="0" presStyleCnt="1" custLinFactX="-40942" custLinFactNeighborX="-100000">
        <dgm:presLayoutVars>
          <dgm:chPref val="3"/>
        </dgm:presLayoutVars>
      </dgm:prSet>
      <dgm:spPr/>
    </dgm:pt>
    <dgm:pt modelId="{7D28D8A7-4390-4EBB-B760-5727791A1D5B}" type="pres">
      <dgm:prSet presAssocID="{52DA32A7-EF1E-4BA2-8A22-7CA2F963413A}" presName="level2hierChild" presStyleCnt="0"/>
      <dgm:spPr/>
    </dgm:pt>
    <dgm:pt modelId="{EC5DFE47-8C2C-4092-BB0D-46C69C442339}" type="pres">
      <dgm:prSet presAssocID="{90E0DBA6-CC0B-4C83-BD87-01050C235DFA}" presName="conn2-1" presStyleLbl="parChTrans1D2" presStyleIdx="0" presStyleCnt="2"/>
      <dgm:spPr/>
    </dgm:pt>
    <dgm:pt modelId="{880979A2-D028-449C-A359-E3A335472F24}" type="pres">
      <dgm:prSet presAssocID="{90E0DBA6-CC0B-4C83-BD87-01050C235DFA}" presName="connTx" presStyleLbl="parChTrans1D2" presStyleIdx="0" presStyleCnt="2"/>
      <dgm:spPr/>
    </dgm:pt>
    <dgm:pt modelId="{53E7058B-5EB4-4C59-BFC0-4CF8EA3D10D0}" type="pres">
      <dgm:prSet presAssocID="{2E316FB5-0236-4246-ADF0-6BD53470C412}" presName="root2" presStyleCnt="0"/>
      <dgm:spPr/>
    </dgm:pt>
    <dgm:pt modelId="{A2C865DF-AF1D-4934-99D3-046968D0A087}" type="pres">
      <dgm:prSet presAssocID="{2E316FB5-0236-4246-ADF0-6BD53470C412}" presName="LevelTwoTextNode" presStyleLbl="node2" presStyleIdx="0" presStyleCnt="2" custLinFactNeighborX="-8028" custLinFactNeighborY="-1784">
        <dgm:presLayoutVars>
          <dgm:chPref val="3"/>
        </dgm:presLayoutVars>
      </dgm:prSet>
      <dgm:spPr/>
    </dgm:pt>
    <dgm:pt modelId="{485477D7-F836-48F2-9AEA-7CD1BB12D6BA}" type="pres">
      <dgm:prSet presAssocID="{2E316FB5-0236-4246-ADF0-6BD53470C412}" presName="level3hierChild" presStyleCnt="0"/>
      <dgm:spPr/>
    </dgm:pt>
    <dgm:pt modelId="{6FAB93A8-588E-4E7E-A921-4A6E00794602}" type="pres">
      <dgm:prSet presAssocID="{B98B508D-0B5F-4900-9D5B-1DAA8E47A594}" presName="conn2-1" presStyleLbl="parChTrans1D3" presStyleIdx="0" presStyleCnt="5"/>
      <dgm:spPr/>
    </dgm:pt>
    <dgm:pt modelId="{CCC08236-A8BA-43BD-A229-EC5AAFB1332D}" type="pres">
      <dgm:prSet presAssocID="{B98B508D-0B5F-4900-9D5B-1DAA8E47A594}" presName="connTx" presStyleLbl="parChTrans1D3" presStyleIdx="0" presStyleCnt="5"/>
      <dgm:spPr/>
    </dgm:pt>
    <dgm:pt modelId="{2717EA38-9EF3-4D27-A609-3A5B1FE3BC6C}" type="pres">
      <dgm:prSet presAssocID="{6E83C7B0-8C1D-47C9-8136-A0469D975CC3}" presName="root2" presStyleCnt="0"/>
      <dgm:spPr/>
    </dgm:pt>
    <dgm:pt modelId="{AA2D3620-222D-41F6-90F1-DF2AEBD73B00}" type="pres">
      <dgm:prSet presAssocID="{6E83C7B0-8C1D-47C9-8136-A0469D975CC3}" presName="LevelTwoTextNode" presStyleLbl="node3" presStyleIdx="0" presStyleCnt="5" custLinFactX="39157" custLinFactNeighborX="100000" custLinFactNeighborY="5352">
        <dgm:presLayoutVars>
          <dgm:chPref val="3"/>
        </dgm:presLayoutVars>
      </dgm:prSet>
      <dgm:spPr/>
    </dgm:pt>
    <dgm:pt modelId="{91F42427-664F-4D00-955A-C489C101602C}" type="pres">
      <dgm:prSet presAssocID="{6E83C7B0-8C1D-47C9-8136-A0469D975CC3}" presName="level3hierChild" presStyleCnt="0"/>
      <dgm:spPr/>
    </dgm:pt>
    <dgm:pt modelId="{41EB12E2-5FCC-4829-86BF-317EC507CBED}" type="pres">
      <dgm:prSet presAssocID="{99DB1E52-F7C1-4DC6-91BD-9066FCBD3E32}" presName="conn2-1" presStyleLbl="parChTrans1D3" presStyleIdx="1" presStyleCnt="5"/>
      <dgm:spPr/>
    </dgm:pt>
    <dgm:pt modelId="{67565869-C145-4361-8367-84A2E53A1153}" type="pres">
      <dgm:prSet presAssocID="{99DB1E52-F7C1-4DC6-91BD-9066FCBD3E32}" presName="connTx" presStyleLbl="parChTrans1D3" presStyleIdx="1" presStyleCnt="5"/>
      <dgm:spPr/>
    </dgm:pt>
    <dgm:pt modelId="{8A3BAB82-1AE1-4BC2-B094-3ADB4A168117}" type="pres">
      <dgm:prSet presAssocID="{4C3C39DD-6379-4126-8F72-9B9BA2BAEF73}" presName="root2" presStyleCnt="0"/>
      <dgm:spPr/>
    </dgm:pt>
    <dgm:pt modelId="{62A6C114-DA83-45A5-8F0A-2E28050006C4}" type="pres">
      <dgm:prSet presAssocID="{4C3C39DD-6379-4126-8F72-9B9BA2BAEF73}" presName="LevelTwoTextNode" presStyleLbl="node3" presStyleIdx="1" presStyleCnt="5" custLinFactX="40941" custLinFactNeighborX="100000" custLinFactNeighborY="5352">
        <dgm:presLayoutVars>
          <dgm:chPref val="3"/>
        </dgm:presLayoutVars>
      </dgm:prSet>
      <dgm:spPr/>
    </dgm:pt>
    <dgm:pt modelId="{4405E8D9-803F-4DC0-A69A-2BE7BD095D8C}" type="pres">
      <dgm:prSet presAssocID="{4C3C39DD-6379-4126-8F72-9B9BA2BAEF73}" presName="level3hierChild" presStyleCnt="0"/>
      <dgm:spPr/>
    </dgm:pt>
    <dgm:pt modelId="{77C86685-593D-456F-8050-4E2080F68B74}" type="pres">
      <dgm:prSet presAssocID="{65B71D9D-6759-4AED-82D1-5B9F25A1B1A2}" presName="conn2-1" presStyleLbl="parChTrans1D3" presStyleIdx="2" presStyleCnt="5"/>
      <dgm:spPr/>
    </dgm:pt>
    <dgm:pt modelId="{4C7A8DFC-35A0-494A-AF80-98DACA2EDFF3}" type="pres">
      <dgm:prSet presAssocID="{65B71D9D-6759-4AED-82D1-5B9F25A1B1A2}" presName="connTx" presStyleLbl="parChTrans1D3" presStyleIdx="2" presStyleCnt="5"/>
      <dgm:spPr/>
    </dgm:pt>
    <dgm:pt modelId="{CC5B8CEF-2948-42C9-88F8-52B2E80E4FB3}" type="pres">
      <dgm:prSet presAssocID="{1F3A2448-2F04-4DC4-B847-820299E0F374}" presName="root2" presStyleCnt="0"/>
      <dgm:spPr/>
    </dgm:pt>
    <dgm:pt modelId="{33531809-6467-4047-9545-0857B4A1782F}" type="pres">
      <dgm:prSet presAssocID="{1F3A2448-2F04-4DC4-B847-820299E0F374}" presName="LevelTwoTextNode" presStyleLbl="node3" presStyleIdx="2" presStyleCnt="5" custLinFactX="40049" custLinFactNeighborX="100000" custLinFactNeighborY="-1784">
        <dgm:presLayoutVars>
          <dgm:chPref val="3"/>
        </dgm:presLayoutVars>
      </dgm:prSet>
      <dgm:spPr/>
    </dgm:pt>
    <dgm:pt modelId="{FD67591E-CA01-452B-BFA4-F3534BF01A54}" type="pres">
      <dgm:prSet presAssocID="{1F3A2448-2F04-4DC4-B847-820299E0F374}" presName="level3hierChild" presStyleCnt="0"/>
      <dgm:spPr/>
    </dgm:pt>
    <dgm:pt modelId="{3DA7C4DB-E78F-4F60-AB59-98F1AE5723C0}" type="pres">
      <dgm:prSet presAssocID="{A5740344-17B4-471B-BA31-F3E9F730EC5D}" presName="conn2-1" presStyleLbl="parChTrans1D2" presStyleIdx="1" presStyleCnt="2"/>
      <dgm:spPr/>
    </dgm:pt>
    <dgm:pt modelId="{A8E04369-9C62-4953-B5BF-F1E8972292E0}" type="pres">
      <dgm:prSet presAssocID="{A5740344-17B4-471B-BA31-F3E9F730EC5D}" presName="connTx" presStyleLbl="parChTrans1D2" presStyleIdx="1" presStyleCnt="2"/>
      <dgm:spPr/>
    </dgm:pt>
    <dgm:pt modelId="{0AFFEBEA-7FEB-4DBD-B44C-B86636A9F178}" type="pres">
      <dgm:prSet presAssocID="{28B5E1A7-4A5A-4C72-9914-3F0494879E7E}" presName="root2" presStyleCnt="0"/>
      <dgm:spPr/>
    </dgm:pt>
    <dgm:pt modelId="{8C59E8E8-FB0F-4C53-B2F5-19AB998499C6}" type="pres">
      <dgm:prSet presAssocID="{28B5E1A7-4A5A-4C72-9914-3F0494879E7E}" presName="LevelTwoTextNode" presStyleLbl="node2" presStyleIdx="1" presStyleCnt="2" custLinFactNeighborX="-7136" custLinFactNeighborY="-5352">
        <dgm:presLayoutVars>
          <dgm:chPref val="3"/>
        </dgm:presLayoutVars>
      </dgm:prSet>
      <dgm:spPr/>
    </dgm:pt>
    <dgm:pt modelId="{79D9259F-1AAF-4797-A5DA-48DB4B0970CF}" type="pres">
      <dgm:prSet presAssocID="{28B5E1A7-4A5A-4C72-9914-3F0494879E7E}" presName="level3hierChild" presStyleCnt="0"/>
      <dgm:spPr/>
    </dgm:pt>
    <dgm:pt modelId="{B6940692-F894-4993-9365-D2F0B8E7FEBB}" type="pres">
      <dgm:prSet presAssocID="{2DF686D7-C5D9-48E6-A6C2-6A5E6B77C7DB}" presName="conn2-1" presStyleLbl="parChTrans1D3" presStyleIdx="3" presStyleCnt="5"/>
      <dgm:spPr/>
    </dgm:pt>
    <dgm:pt modelId="{11E20215-651F-45ED-A3FB-AD65491D493E}" type="pres">
      <dgm:prSet presAssocID="{2DF686D7-C5D9-48E6-A6C2-6A5E6B77C7DB}" presName="connTx" presStyleLbl="parChTrans1D3" presStyleIdx="3" presStyleCnt="5"/>
      <dgm:spPr/>
    </dgm:pt>
    <dgm:pt modelId="{694D10D2-02A1-48F1-A7D9-2BEC55D2107E}" type="pres">
      <dgm:prSet presAssocID="{64075470-27F7-4138-A8FD-1FEFAC81146B}" presName="root2" presStyleCnt="0"/>
      <dgm:spPr/>
    </dgm:pt>
    <dgm:pt modelId="{12246D96-D7C4-4867-A275-85965707936B}" type="pres">
      <dgm:prSet presAssocID="{64075470-27F7-4138-A8FD-1FEFAC81146B}" presName="LevelTwoTextNode" presStyleLbl="node3" presStyleIdx="3" presStyleCnt="5" custLinFactX="40942" custLinFactNeighborX="100000" custLinFactNeighborY="-1">
        <dgm:presLayoutVars>
          <dgm:chPref val="3"/>
        </dgm:presLayoutVars>
      </dgm:prSet>
      <dgm:spPr/>
    </dgm:pt>
    <dgm:pt modelId="{6B1D9A8F-3ADA-4CD7-A26C-BDAE249F405B}" type="pres">
      <dgm:prSet presAssocID="{64075470-27F7-4138-A8FD-1FEFAC81146B}" presName="level3hierChild" presStyleCnt="0"/>
      <dgm:spPr/>
    </dgm:pt>
    <dgm:pt modelId="{13F76B01-5DBB-44B6-BB4D-E8B26EBA20E8}" type="pres">
      <dgm:prSet presAssocID="{6FAEF5FB-2889-4643-B87A-CCFBDA4666DB}" presName="conn2-1" presStyleLbl="parChTrans1D3" presStyleIdx="4" presStyleCnt="5"/>
      <dgm:spPr/>
    </dgm:pt>
    <dgm:pt modelId="{B8D0E6EE-4237-4F41-A1E1-A0723BB3D7D9}" type="pres">
      <dgm:prSet presAssocID="{6FAEF5FB-2889-4643-B87A-CCFBDA4666DB}" presName="connTx" presStyleLbl="parChTrans1D3" presStyleIdx="4" presStyleCnt="5"/>
      <dgm:spPr/>
    </dgm:pt>
    <dgm:pt modelId="{7BE8F913-152F-454B-9556-6EC7A6863AC1}" type="pres">
      <dgm:prSet presAssocID="{51CE4178-E9A9-4DB5-9113-40DF7145CF54}" presName="root2" presStyleCnt="0"/>
      <dgm:spPr/>
    </dgm:pt>
    <dgm:pt modelId="{FF0F9B7A-FEE9-4CC5-A07E-12CBD7287D7E}" type="pres">
      <dgm:prSet presAssocID="{51CE4178-E9A9-4DB5-9113-40DF7145CF54}" presName="LevelTwoTextNode" presStyleLbl="node3" presStyleIdx="4" presStyleCnt="5" custLinFactX="40050" custLinFactNeighborX="100000" custLinFactNeighborY="-7136">
        <dgm:presLayoutVars>
          <dgm:chPref val="3"/>
        </dgm:presLayoutVars>
      </dgm:prSet>
      <dgm:spPr/>
    </dgm:pt>
    <dgm:pt modelId="{0D84D0C3-7618-442A-B2AE-7D7AF7841167}" type="pres">
      <dgm:prSet presAssocID="{51CE4178-E9A9-4DB5-9113-40DF7145CF54}" presName="level3hierChild" presStyleCnt="0"/>
      <dgm:spPr/>
    </dgm:pt>
  </dgm:ptLst>
  <dgm:cxnLst>
    <dgm:cxn modelId="{DEC15806-E205-415A-A866-08A234B68933}" srcId="{28B5E1A7-4A5A-4C72-9914-3F0494879E7E}" destId="{51CE4178-E9A9-4DB5-9113-40DF7145CF54}" srcOrd="1" destOrd="0" parTransId="{6FAEF5FB-2889-4643-B87A-CCFBDA4666DB}" sibTransId="{D70A24E2-0325-45BD-8A5F-091B73AB6B3F}"/>
    <dgm:cxn modelId="{54FE4607-EA12-4D96-93DC-242608C45391}" srcId="{E87F7AB0-C41D-4EFE-B7BF-B661D5F0D847}" destId="{52DA32A7-EF1E-4BA2-8A22-7CA2F963413A}" srcOrd="0" destOrd="0" parTransId="{A2C59652-01FD-42C3-9B9B-85902DEED30D}" sibTransId="{F95B2CBC-CD87-41FA-8985-866A2F6409D9}"/>
    <dgm:cxn modelId="{1A9D1D08-8418-4231-B4FC-B0AF2234608D}" type="presOf" srcId="{99DB1E52-F7C1-4DC6-91BD-9066FCBD3E32}" destId="{67565869-C145-4361-8367-84A2E53A1153}" srcOrd="1" destOrd="0" presId="urn:microsoft.com/office/officeart/2005/8/layout/hierarchy2"/>
    <dgm:cxn modelId="{94DE0D11-9508-4414-8A0B-B7B01C999CED}" type="presOf" srcId="{28B5E1A7-4A5A-4C72-9914-3F0494879E7E}" destId="{8C59E8E8-FB0F-4C53-B2F5-19AB998499C6}" srcOrd="0" destOrd="0" presId="urn:microsoft.com/office/officeart/2005/8/layout/hierarchy2"/>
    <dgm:cxn modelId="{58DDC511-E257-4771-BD60-4236F696ADC2}" type="presOf" srcId="{4C3C39DD-6379-4126-8F72-9B9BA2BAEF73}" destId="{62A6C114-DA83-45A5-8F0A-2E28050006C4}" srcOrd="0" destOrd="0" presId="urn:microsoft.com/office/officeart/2005/8/layout/hierarchy2"/>
    <dgm:cxn modelId="{0A58BF2A-3FFF-4B7E-9D8F-DAE4CEEF9D22}" srcId="{52DA32A7-EF1E-4BA2-8A22-7CA2F963413A}" destId="{28B5E1A7-4A5A-4C72-9914-3F0494879E7E}" srcOrd="1" destOrd="0" parTransId="{A5740344-17B4-471B-BA31-F3E9F730EC5D}" sibTransId="{E2A9CD60-E338-4C58-A92D-94EF7D13FB2C}"/>
    <dgm:cxn modelId="{389F1F5C-EC71-4AE4-9A25-CD7B6F8F448D}" type="presOf" srcId="{2E316FB5-0236-4246-ADF0-6BD53470C412}" destId="{A2C865DF-AF1D-4934-99D3-046968D0A087}" srcOrd="0" destOrd="0" presId="urn:microsoft.com/office/officeart/2005/8/layout/hierarchy2"/>
    <dgm:cxn modelId="{11FB995E-FB79-48FA-8516-3FE6F9F81706}" type="presOf" srcId="{2DF686D7-C5D9-48E6-A6C2-6A5E6B77C7DB}" destId="{11E20215-651F-45ED-A3FB-AD65491D493E}" srcOrd="1" destOrd="0" presId="urn:microsoft.com/office/officeart/2005/8/layout/hierarchy2"/>
    <dgm:cxn modelId="{64888360-9EC8-4AE1-B747-204E0640574B}" type="presOf" srcId="{2DF686D7-C5D9-48E6-A6C2-6A5E6B77C7DB}" destId="{B6940692-F894-4993-9365-D2F0B8E7FEBB}" srcOrd="0" destOrd="0" presId="urn:microsoft.com/office/officeart/2005/8/layout/hierarchy2"/>
    <dgm:cxn modelId="{0BA9DD66-9F8F-46D3-BD52-4302EAE6290F}" type="presOf" srcId="{99DB1E52-F7C1-4DC6-91BD-9066FCBD3E32}" destId="{41EB12E2-5FCC-4829-86BF-317EC507CBED}" srcOrd="0" destOrd="0" presId="urn:microsoft.com/office/officeart/2005/8/layout/hierarchy2"/>
    <dgm:cxn modelId="{2B8DB06A-9DAF-402C-A73C-31B70498FE6B}" srcId="{2E316FB5-0236-4246-ADF0-6BD53470C412}" destId="{4C3C39DD-6379-4126-8F72-9B9BA2BAEF73}" srcOrd="1" destOrd="0" parTransId="{99DB1E52-F7C1-4DC6-91BD-9066FCBD3E32}" sibTransId="{B14FCD29-031B-4E27-A424-87B36078595A}"/>
    <dgm:cxn modelId="{0D70BA4A-73EF-42D4-AB81-7EB4358AA0FE}" type="presOf" srcId="{6FAEF5FB-2889-4643-B87A-CCFBDA4666DB}" destId="{13F76B01-5DBB-44B6-BB4D-E8B26EBA20E8}" srcOrd="0" destOrd="0" presId="urn:microsoft.com/office/officeart/2005/8/layout/hierarchy2"/>
    <dgm:cxn modelId="{76B35F4D-8FCA-464D-9765-A01743DFD9E4}" type="presOf" srcId="{90E0DBA6-CC0B-4C83-BD87-01050C235DFA}" destId="{EC5DFE47-8C2C-4092-BB0D-46C69C442339}" srcOrd="0" destOrd="0" presId="urn:microsoft.com/office/officeart/2005/8/layout/hierarchy2"/>
    <dgm:cxn modelId="{AAC3A66D-F1D2-4E26-ABAC-21E149750DDA}" type="presOf" srcId="{52DA32A7-EF1E-4BA2-8A22-7CA2F963413A}" destId="{AB3620AC-E80C-4804-A144-43FDE9336B34}" srcOrd="0" destOrd="0" presId="urn:microsoft.com/office/officeart/2005/8/layout/hierarchy2"/>
    <dgm:cxn modelId="{996DB652-7158-41EA-99A1-2C7F3173B459}" type="presOf" srcId="{1F3A2448-2F04-4DC4-B847-820299E0F374}" destId="{33531809-6467-4047-9545-0857B4A1782F}" srcOrd="0" destOrd="0" presId="urn:microsoft.com/office/officeart/2005/8/layout/hierarchy2"/>
    <dgm:cxn modelId="{2F83425A-0906-47C8-A8A6-08669D7BB7B3}" type="presOf" srcId="{65B71D9D-6759-4AED-82D1-5B9F25A1B1A2}" destId="{4C7A8DFC-35A0-494A-AF80-98DACA2EDFF3}" srcOrd="1" destOrd="0" presId="urn:microsoft.com/office/officeart/2005/8/layout/hierarchy2"/>
    <dgm:cxn modelId="{F577878B-442F-47B5-B603-EA9B913C415D}" type="presOf" srcId="{90E0DBA6-CC0B-4C83-BD87-01050C235DFA}" destId="{880979A2-D028-449C-A359-E3A335472F24}" srcOrd="1" destOrd="0" presId="urn:microsoft.com/office/officeart/2005/8/layout/hierarchy2"/>
    <dgm:cxn modelId="{5A8D2993-BC85-49C3-8E5E-00C72FE428CC}" type="presOf" srcId="{A5740344-17B4-471B-BA31-F3E9F730EC5D}" destId="{3DA7C4DB-E78F-4F60-AB59-98F1AE5723C0}" srcOrd="0" destOrd="0" presId="urn:microsoft.com/office/officeart/2005/8/layout/hierarchy2"/>
    <dgm:cxn modelId="{6A689D99-7FA1-4FD9-AC7E-BFB9BF7443C2}" type="presOf" srcId="{6E83C7B0-8C1D-47C9-8136-A0469D975CC3}" destId="{AA2D3620-222D-41F6-90F1-DF2AEBD73B00}" srcOrd="0" destOrd="0" presId="urn:microsoft.com/office/officeart/2005/8/layout/hierarchy2"/>
    <dgm:cxn modelId="{7F31D1AC-405D-486C-B488-29B3DF677179}" type="presOf" srcId="{64075470-27F7-4138-A8FD-1FEFAC81146B}" destId="{12246D96-D7C4-4867-A275-85965707936B}" srcOrd="0" destOrd="0" presId="urn:microsoft.com/office/officeart/2005/8/layout/hierarchy2"/>
    <dgm:cxn modelId="{476DDDAE-7040-4EFA-8658-8682D6A3E9E1}" srcId="{52DA32A7-EF1E-4BA2-8A22-7CA2F963413A}" destId="{2E316FB5-0236-4246-ADF0-6BD53470C412}" srcOrd="0" destOrd="0" parTransId="{90E0DBA6-CC0B-4C83-BD87-01050C235DFA}" sibTransId="{97684A65-7715-4646-B03B-CD93F806AF77}"/>
    <dgm:cxn modelId="{E3605EB2-15C2-4E9B-87DB-6F51C809989F}" srcId="{2E316FB5-0236-4246-ADF0-6BD53470C412}" destId="{1F3A2448-2F04-4DC4-B847-820299E0F374}" srcOrd="2" destOrd="0" parTransId="{65B71D9D-6759-4AED-82D1-5B9F25A1B1A2}" sibTransId="{F24AF797-82DF-40C4-87D0-A951A677868F}"/>
    <dgm:cxn modelId="{C5F42BB5-F1B9-4AA3-8913-2CAE31EBC699}" type="presOf" srcId="{B98B508D-0B5F-4900-9D5B-1DAA8E47A594}" destId="{6FAB93A8-588E-4E7E-A921-4A6E00794602}" srcOrd="0" destOrd="0" presId="urn:microsoft.com/office/officeart/2005/8/layout/hierarchy2"/>
    <dgm:cxn modelId="{638E71B7-A80F-4E75-B660-4DFDECFB992C}" srcId="{2E316FB5-0236-4246-ADF0-6BD53470C412}" destId="{6E83C7B0-8C1D-47C9-8136-A0469D975CC3}" srcOrd="0" destOrd="0" parTransId="{B98B508D-0B5F-4900-9D5B-1DAA8E47A594}" sibTransId="{AC4DD4B6-0263-4615-B37A-4D00DFE19F68}"/>
    <dgm:cxn modelId="{C3669FB8-DDB2-460E-BE97-3A729F0D77E6}" srcId="{28B5E1A7-4A5A-4C72-9914-3F0494879E7E}" destId="{64075470-27F7-4138-A8FD-1FEFAC81146B}" srcOrd="0" destOrd="0" parTransId="{2DF686D7-C5D9-48E6-A6C2-6A5E6B77C7DB}" sibTransId="{B62A6A8D-6F18-41A9-B3AC-157A467E1C59}"/>
    <dgm:cxn modelId="{7A4109B9-B7AF-4F66-BCC7-B059E74CE39E}" type="presOf" srcId="{51CE4178-E9A9-4DB5-9113-40DF7145CF54}" destId="{FF0F9B7A-FEE9-4CC5-A07E-12CBD7287D7E}" srcOrd="0" destOrd="0" presId="urn:microsoft.com/office/officeart/2005/8/layout/hierarchy2"/>
    <dgm:cxn modelId="{F68044BF-0E8D-4CEE-A12E-E9ACBD28173D}" type="presOf" srcId="{6FAEF5FB-2889-4643-B87A-CCFBDA4666DB}" destId="{B8D0E6EE-4237-4F41-A1E1-A0723BB3D7D9}" srcOrd="1" destOrd="0" presId="urn:microsoft.com/office/officeart/2005/8/layout/hierarchy2"/>
    <dgm:cxn modelId="{7AEE33C4-1770-4208-94CB-A146EF6880DB}" type="presOf" srcId="{E87F7AB0-C41D-4EFE-B7BF-B661D5F0D847}" destId="{7FDECF63-5254-47D2-854A-F6D5A699200F}" srcOrd="0" destOrd="0" presId="urn:microsoft.com/office/officeart/2005/8/layout/hierarchy2"/>
    <dgm:cxn modelId="{AA8441D1-A4DC-4DDE-B4B3-383B08F96AAC}" type="presOf" srcId="{65B71D9D-6759-4AED-82D1-5B9F25A1B1A2}" destId="{77C86685-593D-456F-8050-4E2080F68B74}" srcOrd="0" destOrd="0" presId="urn:microsoft.com/office/officeart/2005/8/layout/hierarchy2"/>
    <dgm:cxn modelId="{060566E2-75C7-447A-A93B-D36223536E1F}" type="presOf" srcId="{B98B508D-0B5F-4900-9D5B-1DAA8E47A594}" destId="{CCC08236-A8BA-43BD-A229-EC5AAFB1332D}" srcOrd="1" destOrd="0" presId="urn:microsoft.com/office/officeart/2005/8/layout/hierarchy2"/>
    <dgm:cxn modelId="{2FC110F0-C605-4959-BDDC-6D7B36AB7757}" type="presOf" srcId="{A5740344-17B4-471B-BA31-F3E9F730EC5D}" destId="{A8E04369-9C62-4953-B5BF-F1E8972292E0}" srcOrd="1" destOrd="0" presId="urn:microsoft.com/office/officeart/2005/8/layout/hierarchy2"/>
    <dgm:cxn modelId="{921EA67B-703A-4761-8BE6-E1DC94B62268}" type="presParOf" srcId="{7FDECF63-5254-47D2-854A-F6D5A699200F}" destId="{548A4BBC-35F4-4BB7-9C26-DE4F0CEADC78}" srcOrd="0" destOrd="0" presId="urn:microsoft.com/office/officeart/2005/8/layout/hierarchy2"/>
    <dgm:cxn modelId="{9C61C555-975A-455B-AA2C-4B8B5A2A94C5}" type="presParOf" srcId="{548A4BBC-35F4-4BB7-9C26-DE4F0CEADC78}" destId="{AB3620AC-E80C-4804-A144-43FDE9336B34}" srcOrd="0" destOrd="0" presId="urn:microsoft.com/office/officeart/2005/8/layout/hierarchy2"/>
    <dgm:cxn modelId="{52E137D0-79F7-4D1F-BCC1-1E12091E4504}" type="presParOf" srcId="{548A4BBC-35F4-4BB7-9C26-DE4F0CEADC78}" destId="{7D28D8A7-4390-4EBB-B760-5727791A1D5B}" srcOrd="1" destOrd="0" presId="urn:microsoft.com/office/officeart/2005/8/layout/hierarchy2"/>
    <dgm:cxn modelId="{1C2FB273-69A7-4D63-96AD-3F520F18927E}" type="presParOf" srcId="{7D28D8A7-4390-4EBB-B760-5727791A1D5B}" destId="{EC5DFE47-8C2C-4092-BB0D-46C69C442339}" srcOrd="0" destOrd="0" presId="urn:microsoft.com/office/officeart/2005/8/layout/hierarchy2"/>
    <dgm:cxn modelId="{076685A8-1F6B-4F64-96BF-DD8AFDCB312D}" type="presParOf" srcId="{EC5DFE47-8C2C-4092-BB0D-46C69C442339}" destId="{880979A2-D028-449C-A359-E3A335472F24}" srcOrd="0" destOrd="0" presId="urn:microsoft.com/office/officeart/2005/8/layout/hierarchy2"/>
    <dgm:cxn modelId="{C0BC25D2-8E65-4B09-8AEB-D489312D757C}" type="presParOf" srcId="{7D28D8A7-4390-4EBB-B760-5727791A1D5B}" destId="{53E7058B-5EB4-4C59-BFC0-4CF8EA3D10D0}" srcOrd="1" destOrd="0" presId="urn:microsoft.com/office/officeart/2005/8/layout/hierarchy2"/>
    <dgm:cxn modelId="{90CEF309-2E98-43CF-9F05-224802334312}" type="presParOf" srcId="{53E7058B-5EB4-4C59-BFC0-4CF8EA3D10D0}" destId="{A2C865DF-AF1D-4934-99D3-046968D0A087}" srcOrd="0" destOrd="0" presId="urn:microsoft.com/office/officeart/2005/8/layout/hierarchy2"/>
    <dgm:cxn modelId="{CF6B7658-EA44-48F5-BDD0-43A792944E3D}" type="presParOf" srcId="{53E7058B-5EB4-4C59-BFC0-4CF8EA3D10D0}" destId="{485477D7-F836-48F2-9AEA-7CD1BB12D6BA}" srcOrd="1" destOrd="0" presId="urn:microsoft.com/office/officeart/2005/8/layout/hierarchy2"/>
    <dgm:cxn modelId="{DF5D7315-2393-4347-A707-FBC6C3E55463}" type="presParOf" srcId="{485477D7-F836-48F2-9AEA-7CD1BB12D6BA}" destId="{6FAB93A8-588E-4E7E-A921-4A6E00794602}" srcOrd="0" destOrd="0" presId="urn:microsoft.com/office/officeart/2005/8/layout/hierarchy2"/>
    <dgm:cxn modelId="{254B251B-FA26-4402-9E0C-43183CED5931}" type="presParOf" srcId="{6FAB93A8-588E-4E7E-A921-4A6E00794602}" destId="{CCC08236-A8BA-43BD-A229-EC5AAFB1332D}" srcOrd="0" destOrd="0" presId="urn:microsoft.com/office/officeart/2005/8/layout/hierarchy2"/>
    <dgm:cxn modelId="{037EB988-E40E-419A-A79E-5144611B7F69}" type="presParOf" srcId="{485477D7-F836-48F2-9AEA-7CD1BB12D6BA}" destId="{2717EA38-9EF3-4D27-A609-3A5B1FE3BC6C}" srcOrd="1" destOrd="0" presId="urn:microsoft.com/office/officeart/2005/8/layout/hierarchy2"/>
    <dgm:cxn modelId="{EC75D716-E406-48A2-BC37-C4956065B5EF}" type="presParOf" srcId="{2717EA38-9EF3-4D27-A609-3A5B1FE3BC6C}" destId="{AA2D3620-222D-41F6-90F1-DF2AEBD73B00}" srcOrd="0" destOrd="0" presId="urn:microsoft.com/office/officeart/2005/8/layout/hierarchy2"/>
    <dgm:cxn modelId="{CAB04BAA-50F2-491F-84A0-C40F4EF32DBE}" type="presParOf" srcId="{2717EA38-9EF3-4D27-A609-3A5B1FE3BC6C}" destId="{91F42427-664F-4D00-955A-C489C101602C}" srcOrd="1" destOrd="0" presId="urn:microsoft.com/office/officeart/2005/8/layout/hierarchy2"/>
    <dgm:cxn modelId="{24A8DC0C-E57C-4977-BD38-1D7E6C738C8F}" type="presParOf" srcId="{485477D7-F836-48F2-9AEA-7CD1BB12D6BA}" destId="{41EB12E2-5FCC-4829-86BF-317EC507CBED}" srcOrd="2" destOrd="0" presId="urn:microsoft.com/office/officeart/2005/8/layout/hierarchy2"/>
    <dgm:cxn modelId="{512913DA-D846-4A29-BB3C-734137AEADF2}" type="presParOf" srcId="{41EB12E2-5FCC-4829-86BF-317EC507CBED}" destId="{67565869-C145-4361-8367-84A2E53A1153}" srcOrd="0" destOrd="0" presId="urn:microsoft.com/office/officeart/2005/8/layout/hierarchy2"/>
    <dgm:cxn modelId="{FD77593D-22E5-43C4-B57A-D444A0CE3C01}" type="presParOf" srcId="{485477D7-F836-48F2-9AEA-7CD1BB12D6BA}" destId="{8A3BAB82-1AE1-4BC2-B094-3ADB4A168117}" srcOrd="3" destOrd="0" presId="urn:microsoft.com/office/officeart/2005/8/layout/hierarchy2"/>
    <dgm:cxn modelId="{E35C2C8A-F858-4752-A367-338CA4B790DD}" type="presParOf" srcId="{8A3BAB82-1AE1-4BC2-B094-3ADB4A168117}" destId="{62A6C114-DA83-45A5-8F0A-2E28050006C4}" srcOrd="0" destOrd="0" presId="urn:microsoft.com/office/officeart/2005/8/layout/hierarchy2"/>
    <dgm:cxn modelId="{5A65C36D-48DC-4845-A028-25D586DDF885}" type="presParOf" srcId="{8A3BAB82-1AE1-4BC2-B094-3ADB4A168117}" destId="{4405E8D9-803F-4DC0-A69A-2BE7BD095D8C}" srcOrd="1" destOrd="0" presId="urn:microsoft.com/office/officeart/2005/8/layout/hierarchy2"/>
    <dgm:cxn modelId="{76B11E81-4416-481E-B810-89DFB33DC45D}" type="presParOf" srcId="{485477D7-F836-48F2-9AEA-7CD1BB12D6BA}" destId="{77C86685-593D-456F-8050-4E2080F68B74}" srcOrd="4" destOrd="0" presId="urn:microsoft.com/office/officeart/2005/8/layout/hierarchy2"/>
    <dgm:cxn modelId="{4A85FE8E-48F8-4ED0-811E-05912679D5CD}" type="presParOf" srcId="{77C86685-593D-456F-8050-4E2080F68B74}" destId="{4C7A8DFC-35A0-494A-AF80-98DACA2EDFF3}" srcOrd="0" destOrd="0" presId="urn:microsoft.com/office/officeart/2005/8/layout/hierarchy2"/>
    <dgm:cxn modelId="{0745C12F-FEEF-44BA-A940-75E0D20561BD}" type="presParOf" srcId="{485477D7-F836-48F2-9AEA-7CD1BB12D6BA}" destId="{CC5B8CEF-2948-42C9-88F8-52B2E80E4FB3}" srcOrd="5" destOrd="0" presId="urn:microsoft.com/office/officeart/2005/8/layout/hierarchy2"/>
    <dgm:cxn modelId="{050A4975-D6E8-4DD3-AD52-4E5163AC8FCB}" type="presParOf" srcId="{CC5B8CEF-2948-42C9-88F8-52B2E80E4FB3}" destId="{33531809-6467-4047-9545-0857B4A1782F}" srcOrd="0" destOrd="0" presId="urn:microsoft.com/office/officeart/2005/8/layout/hierarchy2"/>
    <dgm:cxn modelId="{9B3469A9-670D-4F73-9DCD-89C2CA19355F}" type="presParOf" srcId="{CC5B8CEF-2948-42C9-88F8-52B2E80E4FB3}" destId="{FD67591E-CA01-452B-BFA4-F3534BF01A54}" srcOrd="1" destOrd="0" presId="urn:microsoft.com/office/officeart/2005/8/layout/hierarchy2"/>
    <dgm:cxn modelId="{76D27936-8DEE-4223-B46C-613A2BB3A7D8}" type="presParOf" srcId="{7D28D8A7-4390-4EBB-B760-5727791A1D5B}" destId="{3DA7C4DB-E78F-4F60-AB59-98F1AE5723C0}" srcOrd="2" destOrd="0" presId="urn:microsoft.com/office/officeart/2005/8/layout/hierarchy2"/>
    <dgm:cxn modelId="{4D1F97AA-2BF3-4C3C-AD01-3A8D3F55DADF}" type="presParOf" srcId="{3DA7C4DB-E78F-4F60-AB59-98F1AE5723C0}" destId="{A8E04369-9C62-4953-B5BF-F1E8972292E0}" srcOrd="0" destOrd="0" presId="urn:microsoft.com/office/officeart/2005/8/layout/hierarchy2"/>
    <dgm:cxn modelId="{404C12A7-33C2-4B7C-8000-54069C48149E}" type="presParOf" srcId="{7D28D8A7-4390-4EBB-B760-5727791A1D5B}" destId="{0AFFEBEA-7FEB-4DBD-B44C-B86636A9F178}" srcOrd="3" destOrd="0" presId="urn:microsoft.com/office/officeart/2005/8/layout/hierarchy2"/>
    <dgm:cxn modelId="{6DD045AB-DA1E-41E7-8E33-32536138946F}" type="presParOf" srcId="{0AFFEBEA-7FEB-4DBD-B44C-B86636A9F178}" destId="{8C59E8E8-FB0F-4C53-B2F5-19AB998499C6}" srcOrd="0" destOrd="0" presId="urn:microsoft.com/office/officeart/2005/8/layout/hierarchy2"/>
    <dgm:cxn modelId="{8D6ECAB2-0EC3-4F36-BEB1-4124AB8F7BFD}" type="presParOf" srcId="{0AFFEBEA-7FEB-4DBD-B44C-B86636A9F178}" destId="{79D9259F-1AAF-4797-A5DA-48DB4B0970CF}" srcOrd="1" destOrd="0" presId="urn:microsoft.com/office/officeart/2005/8/layout/hierarchy2"/>
    <dgm:cxn modelId="{5E39EC89-48D5-40A1-B60A-F77FA42A0FD9}" type="presParOf" srcId="{79D9259F-1AAF-4797-A5DA-48DB4B0970CF}" destId="{B6940692-F894-4993-9365-D2F0B8E7FEBB}" srcOrd="0" destOrd="0" presId="urn:microsoft.com/office/officeart/2005/8/layout/hierarchy2"/>
    <dgm:cxn modelId="{B545E225-ACBD-435D-845D-1149BAD7D36A}" type="presParOf" srcId="{B6940692-F894-4993-9365-D2F0B8E7FEBB}" destId="{11E20215-651F-45ED-A3FB-AD65491D493E}" srcOrd="0" destOrd="0" presId="urn:microsoft.com/office/officeart/2005/8/layout/hierarchy2"/>
    <dgm:cxn modelId="{D90E780F-236B-4C78-90AA-DBA973F281AF}" type="presParOf" srcId="{79D9259F-1AAF-4797-A5DA-48DB4B0970CF}" destId="{694D10D2-02A1-48F1-A7D9-2BEC55D2107E}" srcOrd="1" destOrd="0" presId="urn:microsoft.com/office/officeart/2005/8/layout/hierarchy2"/>
    <dgm:cxn modelId="{E3A2DBCC-E60F-4F43-BC6A-95C51622929E}" type="presParOf" srcId="{694D10D2-02A1-48F1-A7D9-2BEC55D2107E}" destId="{12246D96-D7C4-4867-A275-85965707936B}" srcOrd="0" destOrd="0" presId="urn:microsoft.com/office/officeart/2005/8/layout/hierarchy2"/>
    <dgm:cxn modelId="{6EE1EAE6-9B38-4826-A5F8-BBF2A0E450FB}" type="presParOf" srcId="{694D10D2-02A1-48F1-A7D9-2BEC55D2107E}" destId="{6B1D9A8F-3ADA-4CD7-A26C-BDAE249F405B}" srcOrd="1" destOrd="0" presId="urn:microsoft.com/office/officeart/2005/8/layout/hierarchy2"/>
    <dgm:cxn modelId="{C6BC46BE-CDDE-416C-9D36-3D5941E2FA48}" type="presParOf" srcId="{79D9259F-1AAF-4797-A5DA-48DB4B0970CF}" destId="{13F76B01-5DBB-44B6-BB4D-E8B26EBA20E8}" srcOrd="2" destOrd="0" presId="urn:microsoft.com/office/officeart/2005/8/layout/hierarchy2"/>
    <dgm:cxn modelId="{3A6FEAFE-F373-4C69-9BEF-E5F465ABEE0E}" type="presParOf" srcId="{13F76B01-5DBB-44B6-BB4D-E8B26EBA20E8}" destId="{B8D0E6EE-4237-4F41-A1E1-A0723BB3D7D9}" srcOrd="0" destOrd="0" presId="urn:microsoft.com/office/officeart/2005/8/layout/hierarchy2"/>
    <dgm:cxn modelId="{0CC9715C-BB8D-4347-9A0B-29B9B3C2EAEF}" type="presParOf" srcId="{79D9259F-1AAF-4797-A5DA-48DB4B0970CF}" destId="{7BE8F913-152F-454B-9556-6EC7A6863AC1}" srcOrd="3" destOrd="0" presId="urn:microsoft.com/office/officeart/2005/8/layout/hierarchy2"/>
    <dgm:cxn modelId="{BCEEEDB9-8D42-4A11-B032-1AE1DED4A529}" type="presParOf" srcId="{7BE8F913-152F-454B-9556-6EC7A6863AC1}" destId="{FF0F9B7A-FEE9-4CC5-A07E-12CBD7287D7E}" srcOrd="0" destOrd="0" presId="urn:microsoft.com/office/officeart/2005/8/layout/hierarchy2"/>
    <dgm:cxn modelId="{28C8E265-6FB1-4B1A-A4A6-A98CEA114CC7}" type="presParOf" srcId="{7BE8F913-152F-454B-9556-6EC7A6863AC1}" destId="{0D84D0C3-7618-442A-B2AE-7D7AF7841167}"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graphics/data4.xml><?xml version="1.0" encoding="utf-8"?>
<dgm:dataModel xmlns:dgm="http://schemas.openxmlformats.org/drawingml/2006/diagram" xmlns:a="http://schemas.openxmlformats.org/drawingml/2006/main">
  <dgm:ptLst>
    <dgm:pt modelId="{F1632EB0-9666-4311-B266-D010211CBEEC}"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fr-FR"/>
        </a:p>
      </dgm:t>
    </dgm:pt>
    <dgm:pt modelId="{D73A25BB-5991-455B-9EBB-99E8A0E56EE3}">
      <dgm:prSet phldrT="[Texte]"/>
      <dgm:spPr/>
      <dgm:t>
        <a:bodyPr/>
        <a:lstStyle/>
        <a:p>
          <a:r>
            <a:rPr lang="fr-FR" dirty="0" err="1"/>
            <a:t>Means</a:t>
          </a:r>
          <a:r>
            <a:rPr lang="fr-FR" dirty="0"/>
            <a:t> and </a:t>
          </a:r>
          <a:r>
            <a:rPr lang="fr-FR" dirty="0" err="1"/>
            <a:t>methods</a:t>
          </a:r>
          <a:r>
            <a:rPr lang="fr-FR" dirty="0"/>
            <a:t> of Data collection</a:t>
          </a:r>
        </a:p>
      </dgm:t>
    </dgm:pt>
    <dgm:pt modelId="{BD56F7F4-2BC8-4C9E-92D9-5F289397E734}" type="parTrans" cxnId="{DDA8698F-4135-49B5-B0C5-F10A1D2847B9}">
      <dgm:prSet/>
      <dgm:spPr/>
      <dgm:t>
        <a:bodyPr/>
        <a:lstStyle/>
        <a:p>
          <a:endParaRPr lang="fr-FR"/>
        </a:p>
      </dgm:t>
    </dgm:pt>
    <dgm:pt modelId="{7634B1A9-482B-48FE-9F6C-7D9F74E2658E}" type="sibTrans" cxnId="{DDA8698F-4135-49B5-B0C5-F10A1D2847B9}">
      <dgm:prSet/>
      <dgm:spPr/>
      <dgm:t>
        <a:bodyPr/>
        <a:lstStyle/>
        <a:p>
          <a:endParaRPr lang="fr-FR"/>
        </a:p>
      </dgm:t>
    </dgm:pt>
    <dgm:pt modelId="{2CE80DDC-46E1-41A6-8470-6873A76BB8E2}">
      <dgm:prSet phldrT="[Texte]"/>
      <dgm:spPr/>
      <dgm:t>
        <a:bodyPr/>
        <a:lstStyle/>
        <a:p>
          <a:r>
            <a:rPr lang="fr-FR" dirty="0"/>
            <a:t>General </a:t>
          </a:r>
          <a:r>
            <a:rPr lang="fr-FR" dirty="0" err="1"/>
            <a:t>means</a:t>
          </a:r>
          <a:r>
            <a:rPr lang="fr-FR" dirty="0"/>
            <a:t> = Internet</a:t>
          </a:r>
        </a:p>
      </dgm:t>
    </dgm:pt>
    <dgm:pt modelId="{D4E043B8-5784-468B-ABAF-904815B76781}" type="parTrans" cxnId="{C5CCBC54-3429-42B2-9B90-05D05CB6FDED}">
      <dgm:prSet/>
      <dgm:spPr/>
      <dgm:t>
        <a:bodyPr/>
        <a:lstStyle/>
        <a:p>
          <a:endParaRPr lang="fr-FR"/>
        </a:p>
      </dgm:t>
    </dgm:pt>
    <dgm:pt modelId="{648317FC-6136-42C6-8DFB-8A45CA2080A5}" type="sibTrans" cxnId="{C5CCBC54-3429-42B2-9B90-05D05CB6FDED}">
      <dgm:prSet/>
      <dgm:spPr/>
      <dgm:t>
        <a:bodyPr/>
        <a:lstStyle/>
        <a:p>
          <a:endParaRPr lang="fr-FR"/>
        </a:p>
      </dgm:t>
    </dgm:pt>
    <dgm:pt modelId="{AFA09442-82D9-496F-B7F1-9897CDC955DC}">
      <dgm:prSet phldrT="[Texte]"/>
      <dgm:spPr/>
      <dgm:t>
        <a:bodyPr/>
        <a:lstStyle/>
        <a:p>
          <a:r>
            <a:rPr lang="fr-FR" dirty="0" err="1"/>
            <a:t>Specific</a:t>
          </a:r>
          <a:r>
            <a:rPr lang="fr-FR" dirty="0"/>
            <a:t> </a:t>
          </a:r>
          <a:r>
            <a:rPr lang="fr-FR" dirty="0" err="1"/>
            <a:t>means</a:t>
          </a:r>
          <a:r>
            <a:rPr lang="fr-FR" dirty="0"/>
            <a:t> : Google </a:t>
          </a:r>
          <a:r>
            <a:rPr lang="fr-FR" dirty="0" err="1"/>
            <a:t>form</a:t>
          </a:r>
          <a:endParaRPr lang="fr-FR" dirty="0"/>
        </a:p>
      </dgm:t>
    </dgm:pt>
    <dgm:pt modelId="{606297BB-B2FE-427F-BBF9-35D6B93E4E7F}" type="parTrans" cxnId="{8A1449EA-64A1-4A24-9E98-88D974FDA7C4}">
      <dgm:prSet/>
      <dgm:spPr/>
      <dgm:t>
        <a:bodyPr/>
        <a:lstStyle/>
        <a:p>
          <a:endParaRPr lang="fr-FR"/>
        </a:p>
      </dgm:t>
    </dgm:pt>
    <dgm:pt modelId="{7FE41AD6-700D-4978-9433-AAADE3627318}" type="sibTrans" cxnId="{8A1449EA-64A1-4A24-9E98-88D974FDA7C4}">
      <dgm:prSet/>
      <dgm:spPr/>
      <dgm:t>
        <a:bodyPr/>
        <a:lstStyle/>
        <a:p>
          <a:endParaRPr lang="fr-FR"/>
        </a:p>
      </dgm:t>
    </dgm:pt>
    <dgm:pt modelId="{AC2096C4-6BBC-4937-8968-A92F7F7C08E3}" type="pres">
      <dgm:prSet presAssocID="{F1632EB0-9666-4311-B266-D010211CBEEC}" presName="Name0" presStyleCnt="0">
        <dgm:presLayoutVars>
          <dgm:chMax val="7"/>
          <dgm:chPref val="7"/>
          <dgm:dir/>
          <dgm:animLvl val="lvl"/>
        </dgm:presLayoutVars>
      </dgm:prSet>
      <dgm:spPr/>
    </dgm:pt>
    <dgm:pt modelId="{6CD755E4-9E26-4EDB-BC23-5CAE2D112676}" type="pres">
      <dgm:prSet presAssocID="{D73A25BB-5991-455B-9EBB-99E8A0E56EE3}" presName="Accent1" presStyleCnt="0"/>
      <dgm:spPr/>
    </dgm:pt>
    <dgm:pt modelId="{DDEE8C13-A1C7-4296-9B42-287925161010}" type="pres">
      <dgm:prSet presAssocID="{D73A25BB-5991-455B-9EBB-99E8A0E56EE3}" presName="Accent" presStyleLbl="node1" presStyleIdx="0" presStyleCnt="3" custScaleX="261596"/>
      <dgm:spPr/>
    </dgm:pt>
    <dgm:pt modelId="{C1369774-FFAD-48BB-804A-B5750675FA34}" type="pres">
      <dgm:prSet presAssocID="{D73A25BB-5991-455B-9EBB-99E8A0E56EE3}" presName="Parent1" presStyleLbl="revTx" presStyleIdx="0" presStyleCnt="3" custScaleX="248325">
        <dgm:presLayoutVars>
          <dgm:chMax val="1"/>
          <dgm:chPref val="1"/>
          <dgm:bulletEnabled val="1"/>
        </dgm:presLayoutVars>
      </dgm:prSet>
      <dgm:spPr/>
    </dgm:pt>
    <dgm:pt modelId="{B6DB257D-0B36-4366-9B31-8C8D3687F54A}" type="pres">
      <dgm:prSet presAssocID="{2CE80DDC-46E1-41A6-8470-6873A76BB8E2}" presName="Accent2" presStyleCnt="0"/>
      <dgm:spPr/>
    </dgm:pt>
    <dgm:pt modelId="{D356CD05-F94D-4495-B96D-BDCED3C47EB3}" type="pres">
      <dgm:prSet presAssocID="{2CE80DDC-46E1-41A6-8470-6873A76BB8E2}" presName="Accent" presStyleLbl="node1" presStyleIdx="1" presStyleCnt="3" custScaleX="258152"/>
      <dgm:spPr/>
    </dgm:pt>
    <dgm:pt modelId="{A4F796BE-3B29-4CD9-AC42-66AE396728DA}" type="pres">
      <dgm:prSet presAssocID="{2CE80DDC-46E1-41A6-8470-6873A76BB8E2}" presName="Parent2" presStyleLbl="revTx" presStyleIdx="1" presStyleCnt="3" custScaleX="297567">
        <dgm:presLayoutVars>
          <dgm:chMax val="1"/>
          <dgm:chPref val="1"/>
          <dgm:bulletEnabled val="1"/>
        </dgm:presLayoutVars>
      </dgm:prSet>
      <dgm:spPr/>
    </dgm:pt>
    <dgm:pt modelId="{4FE0E9FD-A827-4F85-9242-733C41D8038D}" type="pres">
      <dgm:prSet presAssocID="{AFA09442-82D9-496F-B7F1-9897CDC955DC}" presName="Accent3" presStyleCnt="0"/>
      <dgm:spPr/>
    </dgm:pt>
    <dgm:pt modelId="{F2A30030-A4EA-46F6-BD17-3E72340662D4}" type="pres">
      <dgm:prSet presAssocID="{AFA09442-82D9-496F-B7F1-9897CDC955DC}" presName="Accent" presStyleLbl="node1" presStyleIdx="2" presStyleCnt="3" custScaleX="226506"/>
      <dgm:spPr/>
    </dgm:pt>
    <dgm:pt modelId="{DBBC78CA-980B-46F4-83FF-F287F902B111}" type="pres">
      <dgm:prSet presAssocID="{AFA09442-82D9-496F-B7F1-9897CDC955DC}" presName="Parent3" presStyleLbl="revTx" presStyleIdx="2" presStyleCnt="3" custScaleX="233932">
        <dgm:presLayoutVars>
          <dgm:chMax val="1"/>
          <dgm:chPref val="1"/>
          <dgm:bulletEnabled val="1"/>
        </dgm:presLayoutVars>
      </dgm:prSet>
      <dgm:spPr/>
    </dgm:pt>
  </dgm:ptLst>
  <dgm:cxnLst>
    <dgm:cxn modelId="{90D5D219-DBD3-46C8-A60F-E573CC9F6110}" type="presOf" srcId="{AFA09442-82D9-496F-B7F1-9897CDC955DC}" destId="{DBBC78CA-980B-46F4-83FF-F287F902B111}" srcOrd="0" destOrd="0" presId="urn:microsoft.com/office/officeart/2009/layout/CircleArrowProcess"/>
    <dgm:cxn modelId="{C5CCBC54-3429-42B2-9B90-05D05CB6FDED}" srcId="{F1632EB0-9666-4311-B266-D010211CBEEC}" destId="{2CE80DDC-46E1-41A6-8470-6873A76BB8E2}" srcOrd="1" destOrd="0" parTransId="{D4E043B8-5784-468B-ABAF-904815B76781}" sibTransId="{648317FC-6136-42C6-8DFB-8A45CA2080A5}"/>
    <dgm:cxn modelId="{DDA8698F-4135-49B5-B0C5-F10A1D2847B9}" srcId="{F1632EB0-9666-4311-B266-D010211CBEEC}" destId="{D73A25BB-5991-455B-9EBB-99E8A0E56EE3}" srcOrd="0" destOrd="0" parTransId="{BD56F7F4-2BC8-4C9E-92D9-5F289397E734}" sibTransId="{7634B1A9-482B-48FE-9F6C-7D9F74E2658E}"/>
    <dgm:cxn modelId="{A39EA9A3-92FA-43A6-80CE-190108974FE0}" type="presOf" srcId="{2CE80DDC-46E1-41A6-8470-6873A76BB8E2}" destId="{A4F796BE-3B29-4CD9-AC42-66AE396728DA}" srcOrd="0" destOrd="0" presId="urn:microsoft.com/office/officeart/2009/layout/CircleArrowProcess"/>
    <dgm:cxn modelId="{84509BCC-EFD2-46A9-9394-F99A4ED374CA}" type="presOf" srcId="{D73A25BB-5991-455B-9EBB-99E8A0E56EE3}" destId="{C1369774-FFAD-48BB-804A-B5750675FA34}" srcOrd="0" destOrd="0" presId="urn:microsoft.com/office/officeart/2009/layout/CircleArrowProcess"/>
    <dgm:cxn modelId="{8A1449EA-64A1-4A24-9E98-88D974FDA7C4}" srcId="{F1632EB0-9666-4311-B266-D010211CBEEC}" destId="{AFA09442-82D9-496F-B7F1-9897CDC955DC}" srcOrd="2" destOrd="0" parTransId="{606297BB-B2FE-427F-BBF9-35D6B93E4E7F}" sibTransId="{7FE41AD6-700D-4978-9433-AAADE3627318}"/>
    <dgm:cxn modelId="{E0FB97EF-5390-4BE3-9DBE-85A9FA6AF062}" type="presOf" srcId="{F1632EB0-9666-4311-B266-D010211CBEEC}" destId="{AC2096C4-6BBC-4937-8968-A92F7F7C08E3}" srcOrd="0" destOrd="0" presId="urn:microsoft.com/office/officeart/2009/layout/CircleArrowProcess"/>
    <dgm:cxn modelId="{EC77B2E3-AE54-4F42-A09E-2F330675936C}" type="presParOf" srcId="{AC2096C4-6BBC-4937-8968-A92F7F7C08E3}" destId="{6CD755E4-9E26-4EDB-BC23-5CAE2D112676}" srcOrd="0" destOrd="0" presId="urn:microsoft.com/office/officeart/2009/layout/CircleArrowProcess"/>
    <dgm:cxn modelId="{7B5DDE54-A5B5-452F-9497-F390076FA9E0}" type="presParOf" srcId="{6CD755E4-9E26-4EDB-BC23-5CAE2D112676}" destId="{DDEE8C13-A1C7-4296-9B42-287925161010}" srcOrd="0" destOrd="0" presId="urn:microsoft.com/office/officeart/2009/layout/CircleArrowProcess"/>
    <dgm:cxn modelId="{DDC8A305-2599-4A08-B2DE-2A6F9F0B737B}" type="presParOf" srcId="{AC2096C4-6BBC-4937-8968-A92F7F7C08E3}" destId="{C1369774-FFAD-48BB-804A-B5750675FA34}" srcOrd="1" destOrd="0" presId="urn:microsoft.com/office/officeart/2009/layout/CircleArrowProcess"/>
    <dgm:cxn modelId="{B6FC4CED-43F0-49F2-BE7D-1F0CEA85244F}" type="presParOf" srcId="{AC2096C4-6BBC-4937-8968-A92F7F7C08E3}" destId="{B6DB257D-0B36-4366-9B31-8C8D3687F54A}" srcOrd="2" destOrd="0" presId="urn:microsoft.com/office/officeart/2009/layout/CircleArrowProcess"/>
    <dgm:cxn modelId="{6F3FBEA5-E26C-4F65-B300-6BBCBD066F01}" type="presParOf" srcId="{B6DB257D-0B36-4366-9B31-8C8D3687F54A}" destId="{D356CD05-F94D-4495-B96D-BDCED3C47EB3}" srcOrd="0" destOrd="0" presId="urn:microsoft.com/office/officeart/2009/layout/CircleArrowProcess"/>
    <dgm:cxn modelId="{FDBB13A4-EDC0-4C5A-81BA-3BF1AFFCD898}" type="presParOf" srcId="{AC2096C4-6BBC-4937-8968-A92F7F7C08E3}" destId="{A4F796BE-3B29-4CD9-AC42-66AE396728DA}" srcOrd="3" destOrd="0" presId="urn:microsoft.com/office/officeart/2009/layout/CircleArrowProcess"/>
    <dgm:cxn modelId="{BCB14480-3B8C-4D8D-9EF5-015204D08AE8}" type="presParOf" srcId="{AC2096C4-6BBC-4937-8968-A92F7F7C08E3}" destId="{4FE0E9FD-A827-4F85-9242-733C41D8038D}" srcOrd="4" destOrd="0" presId="urn:microsoft.com/office/officeart/2009/layout/CircleArrowProcess"/>
    <dgm:cxn modelId="{304EFFB9-5976-481D-BB94-CCF73EC6F2B7}" type="presParOf" srcId="{4FE0E9FD-A827-4F85-9242-733C41D8038D}" destId="{F2A30030-A4EA-46F6-BD17-3E72340662D4}" srcOrd="0" destOrd="0" presId="urn:microsoft.com/office/officeart/2009/layout/CircleArrowProcess"/>
    <dgm:cxn modelId="{286ECABE-55F0-49C2-8B92-FD07A1CCBC23}" type="presParOf" srcId="{AC2096C4-6BBC-4937-8968-A92F7F7C08E3}" destId="{DBBC78CA-980B-46F4-83FF-F287F902B111}"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graphics/data5.xml><?xml version="1.0" encoding="utf-8"?>
<dgm:dataModel xmlns:dgm="http://schemas.openxmlformats.org/drawingml/2006/diagram" xmlns:a="http://schemas.openxmlformats.org/drawingml/2006/main">
  <dgm:ptLst>
    <dgm:pt modelId="{F1632EB0-9666-4311-B266-D010211CBEEC}" type="doc">
      <dgm:prSet loTypeId="urn:microsoft.com/office/officeart/2009/layout/CircleArrowProcess" loCatId="process" qsTypeId="urn:microsoft.com/office/officeart/2005/8/quickstyle/simple1" qsCatId="simple" csTypeId="urn:microsoft.com/office/officeart/2005/8/colors/accent1_2" csCatId="accent1" phldr="1"/>
      <dgm:spPr/>
      <dgm:t>
        <a:bodyPr/>
        <a:lstStyle/>
        <a:p>
          <a:endParaRPr lang="fr-FR"/>
        </a:p>
      </dgm:t>
    </dgm:pt>
    <dgm:pt modelId="{D73A25BB-5991-455B-9EBB-99E8A0E56EE3}">
      <dgm:prSet phldrT="[Texte]"/>
      <dgm:spPr/>
      <dgm:t>
        <a:bodyPr/>
        <a:lstStyle/>
        <a:p>
          <a:r>
            <a:rPr lang="fr-FR" dirty="0"/>
            <a:t>The main </a:t>
          </a:r>
          <a:r>
            <a:rPr lang="fr-FR" dirty="0" err="1"/>
            <a:t>tool</a:t>
          </a:r>
          <a:r>
            <a:rPr lang="fr-FR" dirty="0"/>
            <a:t> </a:t>
          </a:r>
          <a:r>
            <a:rPr lang="fr-FR" dirty="0" err="1"/>
            <a:t>being</a:t>
          </a:r>
          <a:r>
            <a:rPr lang="fr-FR" dirty="0"/>
            <a:t> a questionnaire </a:t>
          </a:r>
          <a:r>
            <a:rPr lang="fr-FR" dirty="0" err="1"/>
            <a:t>administered</a:t>
          </a:r>
          <a:r>
            <a:rPr lang="fr-FR" dirty="0"/>
            <a:t> online</a:t>
          </a:r>
        </a:p>
      </dgm:t>
    </dgm:pt>
    <dgm:pt modelId="{BD56F7F4-2BC8-4C9E-92D9-5F289397E734}" type="parTrans" cxnId="{DDA8698F-4135-49B5-B0C5-F10A1D2847B9}">
      <dgm:prSet/>
      <dgm:spPr/>
      <dgm:t>
        <a:bodyPr/>
        <a:lstStyle/>
        <a:p>
          <a:endParaRPr lang="fr-FR"/>
        </a:p>
      </dgm:t>
    </dgm:pt>
    <dgm:pt modelId="{7634B1A9-482B-48FE-9F6C-7D9F74E2658E}" type="sibTrans" cxnId="{DDA8698F-4135-49B5-B0C5-F10A1D2847B9}">
      <dgm:prSet/>
      <dgm:spPr/>
      <dgm:t>
        <a:bodyPr/>
        <a:lstStyle/>
        <a:p>
          <a:endParaRPr lang="fr-FR"/>
        </a:p>
      </dgm:t>
    </dgm:pt>
    <dgm:pt modelId="{2CE80DDC-46E1-41A6-8470-6873A76BB8E2}">
      <dgm:prSet phldrT="[Texte]"/>
      <dgm:spPr/>
      <dgm:t>
        <a:bodyPr/>
        <a:lstStyle/>
        <a:p>
          <a:r>
            <a:rPr lang="fr-FR" dirty="0"/>
            <a:t>141 effective </a:t>
          </a:r>
          <a:r>
            <a:rPr lang="fr-FR" dirty="0" err="1"/>
            <a:t>respondents</a:t>
          </a:r>
          <a:r>
            <a:rPr lang="fr-FR" dirty="0"/>
            <a:t> in </a:t>
          </a:r>
          <a:r>
            <a:rPr lang="fr-FR" dirty="0" err="1"/>
            <a:t>Cameroon</a:t>
          </a:r>
          <a:endParaRPr lang="fr-FR" dirty="0"/>
        </a:p>
      </dgm:t>
    </dgm:pt>
    <dgm:pt modelId="{D4E043B8-5784-468B-ABAF-904815B76781}" type="parTrans" cxnId="{C5CCBC54-3429-42B2-9B90-05D05CB6FDED}">
      <dgm:prSet/>
      <dgm:spPr/>
      <dgm:t>
        <a:bodyPr/>
        <a:lstStyle/>
        <a:p>
          <a:endParaRPr lang="fr-FR"/>
        </a:p>
      </dgm:t>
    </dgm:pt>
    <dgm:pt modelId="{648317FC-6136-42C6-8DFB-8A45CA2080A5}" type="sibTrans" cxnId="{C5CCBC54-3429-42B2-9B90-05D05CB6FDED}">
      <dgm:prSet/>
      <dgm:spPr/>
      <dgm:t>
        <a:bodyPr/>
        <a:lstStyle/>
        <a:p>
          <a:endParaRPr lang="fr-FR"/>
        </a:p>
      </dgm:t>
    </dgm:pt>
    <dgm:pt modelId="{AFA09442-82D9-496F-B7F1-9897CDC955DC}">
      <dgm:prSet phldrT="[Texte]"/>
      <dgm:spPr/>
      <dgm:t>
        <a:bodyPr/>
        <a:lstStyle/>
        <a:p>
          <a:r>
            <a:rPr lang="fr-FR" dirty="0"/>
            <a:t>31 effective </a:t>
          </a:r>
          <a:r>
            <a:rPr lang="fr-FR" dirty="0" err="1"/>
            <a:t>respondents</a:t>
          </a:r>
          <a:r>
            <a:rPr lang="fr-FR" dirty="0"/>
            <a:t> in </a:t>
          </a:r>
          <a:r>
            <a:rPr lang="fr-FR" dirty="0" err="1"/>
            <a:t>Belgium</a:t>
          </a:r>
          <a:endParaRPr lang="fr-FR" dirty="0"/>
        </a:p>
      </dgm:t>
    </dgm:pt>
    <dgm:pt modelId="{606297BB-B2FE-427F-BBF9-35D6B93E4E7F}" type="parTrans" cxnId="{8A1449EA-64A1-4A24-9E98-88D974FDA7C4}">
      <dgm:prSet/>
      <dgm:spPr/>
      <dgm:t>
        <a:bodyPr/>
        <a:lstStyle/>
        <a:p>
          <a:endParaRPr lang="fr-FR"/>
        </a:p>
      </dgm:t>
    </dgm:pt>
    <dgm:pt modelId="{7FE41AD6-700D-4978-9433-AAADE3627318}" type="sibTrans" cxnId="{8A1449EA-64A1-4A24-9E98-88D974FDA7C4}">
      <dgm:prSet/>
      <dgm:spPr/>
      <dgm:t>
        <a:bodyPr/>
        <a:lstStyle/>
        <a:p>
          <a:endParaRPr lang="fr-FR"/>
        </a:p>
      </dgm:t>
    </dgm:pt>
    <dgm:pt modelId="{AC2096C4-6BBC-4937-8968-A92F7F7C08E3}" type="pres">
      <dgm:prSet presAssocID="{F1632EB0-9666-4311-B266-D010211CBEEC}" presName="Name0" presStyleCnt="0">
        <dgm:presLayoutVars>
          <dgm:chMax val="7"/>
          <dgm:chPref val="7"/>
          <dgm:dir/>
          <dgm:animLvl val="lvl"/>
        </dgm:presLayoutVars>
      </dgm:prSet>
      <dgm:spPr/>
    </dgm:pt>
    <dgm:pt modelId="{6CD755E4-9E26-4EDB-BC23-5CAE2D112676}" type="pres">
      <dgm:prSet presAssocID="{D73A25BB-5991-455B-9EBB-99E8A0E56EE3}" presName="Accent1" presStyleCnt="0"/>
      <dgm:spPr/>
    </dgm:pt>
    <dgm:pt modelId="{DDEE8C13-A1C7-4296-9B42-287925161010}" type="pres">
      <dgm:prSet presAssocID="{D73A25BB-5991-455B-9EBB-99E8A0E56EE3}" presName="Accent" presStyleLbl="node1" presStyleIdx="0" presStyleCnt="3" custScaleX="261596"/>
      <dgm:spPr/>
    </dgm:pt>
    <dgm:pt modelId="{C1369774-FFAD-48BB-804A-B5750675FA34}" type="pres">
      <dgm:prSet presAssocID="{D73A25BB-5991-455B-9EBB-99E8A0E56EE3}" presName="Parent1" presStyleLbl="revTx" presStyleIdx="0" presStyleCnt="3" custScaleX="248325" custScaleY="210712">
        <dgm:presLayoutVars>
          <dgm:chMax val="1"/>
          <dgm:chPref val="1"/>
          <dgm:bulletEnabled val="1"/>
        </dgm:presLayoutVars>
      </dgm:prSet>
      <dgm:spPr/>
    </dgm:pt>
    <dgm:pt modelId="{B6DB257D-0B36-4366-9B31-8C8D3687F54A}" type="pres">
      <dgm:prSet presAssocID="{2CE80DDC-46E1-41A6-8470-6873A76BB8E2}" presName="Accent2" presStyleCnt="0"/>
      <dgm:spPr/>
    </dgm:pt>
    <dgm:pt modelId="{D356CD05-F94D-4495-B96D-BDCED3C47EB3}" type="pres">
      <dgm:prSet presAssocID="{2CE80DDC-46E1-41A6-8470-6873A76BB8E2}" presName="Accent" presStyleLbl="node1" presStyleIdx="1" presStyleCnt="3" custScaleX="258152" custScaleY="52116"/>
      <dgm:spPr/>
    </dgm:pt>
    <dgm:pt modelId="{A4F796BE-3B29-4CD9-AC42-66AE396728DA}" type="pres">
      <dgm:prSet presAssocID="{2CE80DDC-46E1-41A6-8470-6873A76BB8E2}" presName="Parent2" presStyleLbl="revTx" presStyleIdx="1" presStyleCnt="3" custScaleX="297567">
        <dgm:presLayoutVars>
          <dgm:chMax val="1"/>
          <dgm:chPref val="1"/>
          <dgm:bulletEnabled val="1"/>
        </dgm:presLayoutVars>
      </dgm:prSet>
      <dgm:spPr/>
    </dgm:pt>
    <dgm:pt modelId="{4FE0E9FD-A827-4F85-9242-733C41D8038D}" type="pres">
      <dgm:prSet presAssocID="{AFA09442-82D9-496F-B7F1-9897CDC955DC}" presName="Accent3" presStyleCnt="0"/>
      <dgm:spPr/>
    </dgm:pt>
    <dgm:pt modelId="{F2A30030-A4EA-46F6-BD17-3E72340662D4}" type="pres">
      <dgm:prSet presAssocID="{AFA09442-82D9-496F-B7F1-9897CDC955DC}" presName="Accent" presStyleLbl="node1" presStyleIdx="2" presStyleCnt="3" custScaleX="226506"/>
      <dgm:spPr/>
    </dgm:pt>
    <dgm:pt modelId="{DBBC78CA-980B-46F4-83FF-F287F902B111}" type="pres">
      <dgm:prSet presAssocID="{AFA09442-82D9-496F-B7F1-9897CDC955DC}" presName="Parent3" presStyleLbl="revTx" presStyleIdx="2" presStyleCnt="3" custScaleX="233932">
        <dgm:presLayoutVars>
          <dgm:chMax val="1"/>
          <dgm:chPref val="1"/>
          <dgm:bulletEnabled val="1"/>
        </dgm:presLayoutVars>
      </dgm:prSet>
      <dgm:spPr/>
    </dgm:pt>
  </dgm:ptLst>
  <dgm:cxnLst>
    <dgm:cxn modelId="{90D5D219-DBD3-46C8-A60F-E573CC9F6110}" type="presOf" srcId="{AFA09442-82D9-496F-B7F1-9897CDC955DC}" destId="{DBBC78CA-980B-46F4-83FF-F287F902B111}" srcOrd="0" destOrd="0" presId="urn:microsoft.com/office/officeart/2009/layout/CircleArrowProcess"/>
    <dgm:cxn modelId="{C5CCBC54-3429-42B2-9B90-05D05CB6FDED}" srcId="{F1632EB0-9666-4311-B266-D010211CBEEC}" destId="{2CE80DDC-46E1-41A6-8470-6873A76BB8E2}" srcOrd="1" destOrd="0" parTransId="{D4E043B8-5784-468B-ABAF-904815B76781}" sibTransId="{648317FC-6136-42C6-8DFB-8A45CA2080A5}"/>
    <dgm:cxn modelId="{DDA8698F-4135-49B5-B0C5-F10A1D2847B9}" srcId="{F1632EB0-9666-4311-B266-D010211CBEEC}" destId="{D73A25BB-5991-455B-9EBB-99E8A0E56EE3}" srcOrd="0" destOrd="0" parTransId="{BD56F7F4-2BC8-4C9E-92D9-5F289397E734}" sibTransId="{7634B1A9-482B-48FE-9F6C-7D9F74E2658E}"/>
    <dgm:cxn modelId="{A39EA9A3-92FA-43A6-80CE-190108974FE0}" type="presOf" srcId="{2CE80DDC-46E1-41A6-8470-6873A76BB8E2}" destId="{A4F796BE-3B29-4CD9-AC42-66AE396728DA}" srcOrd="0" destOrd="0" presId="urn:microsoft.com/office/officeart/2009/layout/CircleArrowProcess"/>
    <dgm:cxn modelId="{84509BCC-EFD2-46A9-9394-F99A4ED374CA}" type="presOf" srcId="{D73A25BB-5991-455B-9EBB-99E8A0E56EE3}" destId="{C1369774-FFAD-48BB-804A-B5750675FA34}" srcOrd="0" destOrd="0" presId="urn:microsoft.com/office/officeart/2009/layout/CircleArrowProcess"/>
    <dgm:cxn modelId="{8A1449EA-64A1-4A24-9E98-88D974FDA7C4}" srcId="{F1632EB0-9666-4311-B266-D010211CBEEC}" destId="{AFA09442-82D9-496F-B7F1-9897CDC955DC}" srcOrd="2" destOrd="0" parTransId="{606297BB-B2FE-427F-BBF9-35D6B93E4E7F}" sibTransId="{7FE41AD6-700D-4978-9433-AAADE3627318}"/>
    <dgm:cxn modelId="{E0FB97EF-5390-4BE3-9DBE-85A9FA6AF062}" type="presOf" srcId="{F1632EB0-9666-4311-B266-D010211CBEEC}" destId="{AC2096C4-6BBC-4937-8968-A92F7F7C08E3}" srcOrd="0" destOrd="0" presId="urn:microsoft.com/office/officeart/2009/layout/CircleArrowProcess"/>
    <dgm:cxn modelId="{EC77B2E3-AE54-4F42-A09E-2F330675936C}" type="presParOf" srcId="{AC2096C4-6BBC-4937-8968-A92F7F7C08E3}" destId="{6CD755E4-9E26-4EDB-BC23-5CAE2D112676}" srcOrd="0" destOrd="0" presId="urn:microsoft.com/office/officeart/2009/layout/CircleArrowProcess"/>
    <dgm:cxn modelId="{7B5DDE54-A5B5-452F-9497-F390076FA9E0}" type="presParOf" srcId="{6CD755E4-9E26-4EDB-BC23-5CAE2D112676}" destId="{DDEE8C13-A1C7-4296-9B42-287925161010}" srcOrd="0" destOrd="0" presId="urn:microsoft.com/office/officeart/2009/layout/CircleArrowProcess"/>
    <dgm:cxn modelId="{DDC8A305-2599-4A08-B2DE-2A6F9F0B737B}" type="presParOf" srcId="{AC2096C4-6BBC-4937-8968-A92F7F7C08E3}" destId="{C1369774-FFAD-48BB-804A-B5750675FA34}" srcOrd="1" destOrd="0" presId="urn:microsoft.com/office/officeart/2009/layout/CircleArrowProcess"/>
    <dgm:cxn modelId="{B6FC4CED-43F0-49F2-BE7D-1F0CEA85244F}" type="presParOf" srcId="{AC2096C4-6BBC-4937-8968-A92F7F7C08E3}" destId="{B6DB257D-0B36-4366-9B31-8C8D3687F54A}" srcOrd="2" destOrd="0" presId="urn:microsoft.com/office/officeart/2009/layout/CircleArrowProcess"/>
    <dgm:cxn modelId="{6F3FBEA5-E26C-4F65-B300-6BBCBD066F01}" type="presParOf" srcId="{B6DB257D-0B36-4366-9B31-8C8D3687F54A}" destId="{D356CD05-F94D-4495-B96D-BDCED3C47EB3}" srcOrd="0" destOrd="0" presId="urn:microsoft.com/office/officeart/2009/layout/CircleArrowProcess"/>
    <dgm:cxn modelId="{FDBB13A4-EDC0-4C5A-81BA-3BF1AFFCD898}" type="presParOf" srcId="{AC2096C4-6BBC-4937-8968-A92F7F7C08E3}" destId="{A4F796BE-3B29-4CD9-AC42-66AE396728DA}" srcOrd="3" destOrd="0" presId="urn:microsoft.com/office/officeart/2009/layout/CircleArrowProcess"/>
    <dgm:cxn modelId="{BCB14480-3B8C-4D8D-9EF5-015204D08AE8}" type="presParOf" srcId="{AC2096C4-6BBC-4937-8968-A92F7F7C08E3}" destId="{4FE0E9FD-A827-4F85-9242-733C41D8038D}" srcOrd="4" destOrd="0" presId="urn:microsoft.com/office/officeart/2009/layout/CircleArrowProcess"/>
    <dgm:cxn modelId="{304EFFB9-5976-481D-BB94-CCF73EC6F2B7}" type="presParOf" srcId="{4FE0E9FD-A827-4F85-9242-733C41D8038D}" destId="{F2A30030-A4EA-46F6-BD17-3E72340662D4}" srcOrd="0" destOrd="0" presId="urn:microsoft.com/office/officeart/2009/layout/CircleArrowProcess"/>
    <dgm:cxn modelId="{286ECABE-55F0-49C2-8B92-FD07A1CCBC23}" type="presParOf" srcId="{AC2096C4-6BBC-4937-8968-A92F7F7C08E3}" destId="{DBBC78CA-980B-46F4-83FF-F287F902B111}" srcOrd="5" destOrd="0" presId="urn:microsoft.com/office/officeart/2009/layout/CircleArrow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graphics/data6.xml><?xml version="1.0" encoding="utf-8"?>
<dgm:dataModel xmlns:dgm="http://schemas.openxmlformats.org/drawingml/2006/diagram" xmlns:a="http://schemas.openxmlformats.org/drawingml/2006/main">
  <dgm:ptLst>
    <dgm:pt modelId="{1C8C1A9F-13F2-44A5-B9B7-87B87DE97240}" type="doc">
      <dgm:prSet loTypeId="urn:microsoft.com/office/officeart/2009/3/layout/HorizontalOrganizationChart" loCatId="hierarchy" qsTypeId="urn:microsoft.com/office/officeart/2005/8/quickstyle/simple1" qsCatId="simple" csTypeId="urn:microsoft.com/office/officeart/2005/8/colors/colorful1" csCatId="colorful" phldr="1"/>
      <dgm:spPr/>
      <dgm:t>
        <a:bodyPr/>
        <a:lstStyle/>
        <a:p>
          <a:endParaRPr lang="fr-FR"/>
        </a:p>
      </dgm:t>
    </dgm:pt>
    <dgm:pt modelId="{EE247DBD-42DB-4872-81F1-ECAA65E542D6}">
      <dgm:prSet phldrT="[Texte]"/>
      <dgm:spPr/>
      <dgm:t>
        <a:bodyPr/>
        <a:lstStyle/>
        <a:p>
          <a:r>
            <a:rPr lang="fr-FR" dirty="0"/>
            <a:t>Data </a:t>
          </a:r>
          <a:r>
            <a:rPr lang="fr-FR" dirty="0" err="1"/>
            <a:t>analysis</a:t>
          </a:r>
          <a:endParaRPr lang="fr-FR" dirty="0"/>
        </a:p>
      </dgm:t>
    </dgm:pt>
    <dgm:pt modelId="{7E053979-D668-4C21-8AB8-6CD72B55567D}" type="parTrans" cxnId="{F948A5AA-B49F-4287-811D-B831C773E242}">
      <dgm:prSet/>
      <dgm:spPr/>
      <dgm:t>
        <a:bodyPr/>
        <a:lstStyle/>
        <a:p>
          <a:endParaRPr lang="fr-FR"/>
        </a:p>
      </dgm:t>
    </dgm:pt>
    <dgm:pt modelId="{06F088E1-1BFD-4D60-B78D-306ABF807FAB}" type="sibTrans" cxnId="{F948A5AA-B49F-4287-811D-B831C773E242}">
      <dgm:prSet/>
      <dgm:spPr/>
      <dgm:t>
        <a:bodyPr/>
        <a:lstStyle/>
        <a:p>
          <a:endParaRPr lang="fr-FR"/>
        </a:p>
      </dgm:t>
    </dgm:pt>
    <dgm:pt modelId="{5FD414B2-961D-4831-8C4B-14AE37419778}">
      <dgm:prSet phldrT="[Texte]"/>
      <dgm:spPr/>
      <dgm:t>
        <a:bodyPr/>
        <a:lstStyle/>
        <a:p>
          <a:r>
            <a:rPr lang="fr-FR" dirty="0"/>
            <a:t>SPSS v25</a:t>
          </a:r>
        </a:p>
      </dgm:t>
    </dgm:pt>
    <dgm:pt modelId="{4E49F601-D414-4F0B-9E13-18A9D7D283C6}" type="parTrans" cxnId="{188765F0-6AED-4D8F-AF36-B0708B9B9541}">
      <dgm:prSet/>
      <dgm:spPr/>
      <dgm:t>
        <a:bodyPr/>
        <a:lstStyle/>
        <a:p>
          <a:endParaRPr lang="fr-FR"/>
        </a:p>
      </dgm:t>
    </dgm:pt>
    <dgm:pt modelId="{8E6C74CD-37D3-4349-A58E-9402E76704C3}" type="sibTrans" cxnId="{188765F0-6AED-4D8F-AF36-B0708B9B9541}">
      <dgm:prSet/>
      <dgm:spPr/>
      <dgm:t>
        <a:bodyPr/>
        <a:lstStyle/>
        <a:p>
          <a:endParaRPr lang="fr-FR"/>
        </a:p>
      </dgm:t>
    </dgm:pt>
    <dgm:pt modelId="{0756003C-C863-4C22-8E10-E82064FFD46C}">
      <dgm:prSet phldrT="[Texte]"/>
      <dgm:spPr/>
      <dgm:t>
        <a:bodyPr/>
        <a:lstStyle/>
        <a:p>
          <a:r>
            <a:rPr lang="fr-FR" dirty="0" err="1"/>
            <a:t>Methods</a:t>
          </a:r>
          <a:endParaRPr lang="fr-FR" dirty="0"/>
        </a:p>
      </dgm:t>
    </dgm:pt>
    <dgm:pt modelId="{10C08FE6-513D-42C2-B52D-49A8BD941363}" type="parTrans" cxnId="{400F8239-09A8-4781-A746-08E28493B98D}">
      <dgm:prSet/>
      <dgm:spPr/>
      <dgm:t>
        <a:bodyPr/>
        <a:lstStyle/>
        <a:p>
          <a:endParaRPr lang="fr-FR"/>
        </a:p>
      </dgm:t>
    </dgm:pt>
    <dgm:pt modelId="{5CDC1547-8B11-463A-8B14-E4A592144C9A}" type="sibTrans" cxnId="{400F8239-09A8-4781-A746-08E28493B98D}">
      <dgm:prSet/>
      <dgm:spPr/>
      <dgm:t>
        <a:bodyPr/>
        <a:lstStyle/>
        <a:p>
          <a:endParaRPr lang="fr-FR"/>
        </a:p>
      </dgm:t>
    </dgm:pt>
    <dgm:pt modelId="{DF17FFF8-3E76-4B62-B18E-C819060F2BDD}">
      <dgm:prSet/>
      <dgm:spPr/>
      <dgm:t>
        <a:bodyPr/>
        <a:lstStyle/>
        <a:p>
          <a:r>
            <a:rPr lang="fr-FR" dirty="0"/>
            <a:t>Tools</a:t>
          </a:r>
        </a:p>
      </dgm:t>
    </dgm:pt>
    <dgm:pt modelId="{33125013-D3E7-415B-924C-78D6A8E25839}" type="parTrans" cxnId="{10487B79-B549-49AA-893A-A36B9AA44C82}">
      <dgm:prSet/>
      <dgm:spPr/>
      <dgm:t>
        <a:bodyPr/>
        <a:lstStyle/>
        <a:p>
          <a:endParaRPr lang="fr-FR"/>
        </a:p>
      </dgm:t>
    </dgm:pt>
    <dgm:pt modelId="{204D277B-DF6B-43D6-9CAB-59174E2DDC3E}" type="sibTrans" cxnId="{10487B79-B549-49AA-893A-A36B9AA44C82}">
      <dgm:prSet/>
      <dgm:spPr/>
      <dgm:t>
        <a:bodyPr/>
        <a:lstStyle/>
        <a:p>
          <a:endParaRPr lang="fr-FR"/>
        </a:p>
      </dgm:t>
    </dgm:pt>
    <dgm:pt modelId="{AF9A2ACE-E584-4BD6-ACB7-D62220621873}">
      <dgm:prSet/>
      <dgm:spPr/>
      <dgm:t>
        <a:bodyPr/>
        <a:lstStyle/>
        <a:p>
          <a:r>
            <a:rPr lang="fr-FR" dirty="0"/>
            <a:t>SPSS</a:t>
          </a:r>
        </a:p>
      </dgm:t>
    </dgm:pt>
    <dgm:pt modelId="{2F7E5107-6EAD-44F5-89DD-3BD87A8D9BA9}" type="parTrans" cxnId="{AEF7CFF1-AC46-4287-8D5F-CC097CD05D80}">
      <dgm:prSet/>
      <dgm:spPr/>
      <dgm:t>
        <a:bodyPr/>
        <a:lstStyle/>
        <a:p>
          <a:endParaRPr lang="fr-FR"/>
        </a:p>
      </dgm:t>
    </dgm:pt>
    <dgm:pt modelId="{F2938523-6DC6-43B8-8228-D33F8287CC10}" type="sibTrans" cxnId="{AEF7CFF1-AC46-4287-8D5F-CC097CD05D80}">
      <dgm:prSet/>
      <dgm:spPr/>
      <dgm:t>
        <a:bodyPr/>
        <a:lstStyle/>
        <a:p>
          <a:endParaRPr lang="fr-FR"/>
        </a:p>
      </dgm:t>
    </dgm:pt>
    <dgm:pt modelId="{F02E30EB-39AE-4C35-899B-FD1531DE3FBC}">
      <dgm:prSet/>
      <dgm:spPr/>
      <dgm:t>
        <a:bodyPr/>
        <a:lstStyle/>
        <a:p>
          <a:r>
            <a:rPr lang="fr-FR" dirty="0"/>
            <a:t>STATA v14</a:t>
          </a:r>
        </a:p>
      </dgm:t>
    </dgm:pt>
    <dgm:pt modelId="{AE59DD6A-65E7-4BF6-9163-53D3ABAE9677}" type="parTrans" cxnId="{184E07CE-BD1D-4372-8409-DA9650844B49}">
      <dgm:prSet/>
      <dgm:spPr/>
      <dgm:t>
        <a:bodyPr/>
        <a:lstStyle/>
        <a:p>
          <a:endParaRPr lang="fr-FR"/>
        </a:p>
      </dgm:t>
    </dgm:pt>
    <dgm:pt modelId="{F7DBFEFC-B873-4F34-BBF2-975BD9D59340}" type="sibTrans" cxnId="{184E07CE-BD1D-4372-8409-DA9650844B49}">
      <dgm:prSet/>
      <dgm:spPr/>
      <dgm:t>
        <a:bodyPr/>
        <a:lstStyle/>
        <a:p>
          <a:endParaRPr lang="fr-FR"/>
        </a:p>
      </dgm:t>
    </dgm:pt>
    <dgm:pt modelId="{2ABD0B31-CBAD-41E7-8498-F1A45AA0D042}">
      <dgm:prSet/>
      <dgm:spPr/>
      <dgm:t>
        <a:bodyPr/>
        <a:lstStyle/>
        <a:p>
          <a:r>
            <a:rPr lang="fr-FR" dirty="0" err="1"/>
            <a:t>PS_t</a:t>
          </a:r>
          <a:r>
            <a:rPr lang="fr-FR" dirty="0"/>
            <a:t>-test</a:t>
          </a:r>
        </a:p>
      </dgm:t>
    </dgm:pt>
    <dgm:pt modelId="{DD1B1827-045E-424E-B67E-9E5D460990A9}" type="parTrans" cxnId="{8CB45CC5-DA5E-4821-A272-D3D92B746F74}">
      <dgm:prSet/>
      <dgm:spPr/>
      <dgm:t>
        <a:bodyPr/>
        <a:lstStyle/>
        <a:p>
          <a:endParaRPr lang="fr-FR"/>
        </a:p>
      </dgm:t>
    </dgm:pt>
    <dgm:pt modelId="{B4762A1E-6BFD-40AB-8B2F-B1441E3920D5}" type="sibTrans" cxnId="{8CB45CC5-DA5E-4821-A272-D3D92B746F74}">
      <dgm:prSet/>
      <dgm:spPr/>
      <dgm:t>
        <a:bodyPr/>
        <a:lstStyle/>
        <a:p>
          <a:endParaRPr lang="fr-FR"/>
        </a:p>
      </dgm:t>
    </dgm:pt>
    <dgm:pt modelId="{89B35DE0-23D4-4525-B13F-911545E80EFC}">
      <dgm:prSet/>
      <dgm:spPr/>
      <dgm:t>
        <a:bodyPr/>
        <a:lstStyle/>
        <a:p>
          <a:r>
            <a:rPr lang="fr-FR" dirty="0"/>
            <a:t>Descriptive  stat</a:t>
          </a:r>
        </a:p>
      </dgm:t>
    </dgm:pt>
    <dgm:pt modelId="{ACE49941-1CAE-435A-B793-B75C2A46DCFE}" type="parTrans" cxnId="{A365A397-DF15-436B-B597-3B46D9C0E777}">
      <dgm:prSet/>
      <dgm:spPr/>
      <dgm:t>
        <a:bodyPr/>
        <a:lstStyle/>
        <a:p>
          <a:endParaRPr lang="fr-FR"/>
        </a:p>
      </dgm:t>
    </dgm:pt>
    <dgm:pt modelId="{6A5FF954-1124-4D5D-AEE1-56FF7B9659B5}" type="sibTrans" cxnId="{A365A397-DF15-436B-B597-3B46D9C0E777}">
      <dgm:prSet/>
      <dgm:spPr/>
      <dgm:t>
        <a:bodyPr/>
        <a:lstStyle/>
        <a:p>
          <a:endParaRPr lang="fr-FR"/>
        </a:p>
      </dgm:t>
    </dgm:pt>
    <dgm:pt modelId="{6A399CE1-91AB-4932-9A5F-825F00D19A47}" type="pres">
      <dgm:prSet presAssocID="{1C8C1A9F-13F2-44A5-B9B7-87B87DE97240}" presName="hierChild1" presStyleCnt="0">
        <dgm:presLayoutVars>
          <dgm:orgChart val="1"/>
          <dgm:chPref val="1"/>
          <dgm:dir/>
          <dgm:animOne val="branch"/>
          <dgm:animLvl val="lvl"/>
          <dgm:resizeHandles/>
        </dgm:presLayoutVars>
      </dgm:prSet>
      <dgm:spPr/>
    </dgm:pt>
    <dgm:pt modelId="{5EEE874B-766A-4A40-BAF9-F5ECD0021B58}" type="pres">
      <dgm:prSet presAssocID="{EE247DBD-42DB-4872-81F1-ECAA65E542D6}" presName="hierRoot1" presStyleCnt="0">
        <dgm:presLayoutVars>
          <dgm:hierBranch val="init"/>
        </dgm:presLayoutVars>
      </dgm:prSet>
      <dgm:spPr/>
    </dgm:pt>
    <dgm:pt modelId="{DBB818BE-6E06-4C6F-B0F6-E56762140F2C}" type="pres">
      <dgm:prSet presAssocID="{EE247DBD-42DB-4872-81F1-ECAA65E542D6}" presName="rootComposite1" presStyleCnt="0"/>
      <dgm:spPr/>
    </dgm:pt>
    <dgm:pt modelId="{782F5BF4-8EE4-4854-B127-E36223B9C9EB}" type="pres">
      <dgm:prSet presAssocID="{EE247DBD-42DB-4872-81F1-ECAA65E542D6}" presName="rootText1" presStyleLbl="node0" presStyleIdx="0" presStyleCnt="1" custLinFactNeighborX="-64496" custLinFactNeighborY="-3990">
        <dgm:presLayoutVars>
          <dgm:chPref val="3"/>
        </dgm:presLayoutVars>
      </dgm:prSet>
      <dgm:spPr/>
    </dgm:pt>
    <dgm:pt modelId="{991B26D8-DEE3-4573-9EFF-52A21D4D9BB7}" type="pres">
      <dgm:prSet presAssocID="{EE247DBD-42DB-4872-81F1-ECAA65E542D6}" presName="rootConnector1" presStyleLbl="node1" presStyleIdx="0" presStyleCnt="0"/>
      <dgm:spPr/>
    </dgm:pt>
    <dgm:pt modelId="{D3F345DD-9E79-4B36-BF5E-77A9DA9DE338}" type="pres">
      <dgm:prSet presAssocID="{EE247DBD-42DB-4872-81F1-ECAA65E542D6}" presName="hierChild2" presStyleCnt="0"/>
      <dgm:spPr/>
    </dgm:pt>
    <dgm:pt modelId="{B4B829FC-3E47-464D-9570-9D6427886387}" type="pres">
      <dgm:prSet presAssocID="{33125013-D3E7-415B-924C-78D6A8E25839}" presName="Name64" presStyleLbl="parChTrans1D2" presStyleIdx="0" presStyleCnt="2"/>
      <dgm:spPr/>
    </dgm:pt>
    <dgm:pt modelId="{12F92E9F-CF65-4351-912E-58005D622382}" type="pres">
      <dgm:prSet presAssocID="{DF17FFF8-3E76-4B62-B18E-C819060F2BDD}" presName="hierRoot2" presStyleCnt="0">
        <dgm:presLayoutVars>
          <dgm:hierBranch val="init"/>
        </dgm:presLayoutVars>
      </dgm:prSet>
      <dgm:spPr/>
    </dgm:pt>
    <dgm:pt modelId="{C2092986-356C-4D53-A348-7FDA10B55DD8}" type="pres">
      <dgm:prSet presAssocID="{DF17FFF8-3E76-4B62-B18E-C819060F2BDD}" presName="rootComposite" presStyleCnt="0"/>
      <dgm:spPr/>
    </dgm:pt>
    <dgm:pt modelId="{437E0E30-458E-49A9-ABA8-F6234EE85E26}" type="pres">
      <dgm:prSet presAssocID="{DF17FFF8-3E76-4B62-B18E-C819060F2BDD}" presName="rootText" presStyleLbl="node2" presStyleIdx="0" presStyleCnt="2">
        <dgm:presLayoutVars>
          <dgm:chPref val="3"/>
        </dgm:presLayoutVars>
      </dgm:prSet>
      <dgm:spPr/>
    </dgm:pt>
    <dgm:pt modelId="{1F0D20C6-3C19-44EF-A8C2-3330363F5D8F}" type="pres">
      <dgm:prSet presAssocID="{DF17FFF8-3E76-4B62-B18E-C819060F2BDD}" presName="rootConnector" presStyleLbl="node2" presStyleIdx="0" presStyleCnt="2"/>
      <dgm:spPr/>
    </dgm:pt>
    <dgm:pt modelId="{D564E3CF-4A4E-4222-83C2-31494A6D0DD0}" type="pres">
      <dgm:prSet presAssocID="{DF17FFF8-3E76-4B62-B18E-C819060F2BDD}" presName="hierChild4" presStyleCnt="0"/>
      <dgm:spPr/>
    </dgm:pt>
    <dgm:pt modelId="{38DA2D3E-A184-493D-9F4B-3D446E225B60}" type="pres">
      <dgm:prSet presAssocID="{4E49F601-D414-4F0B-9E13-18A9D7D283C6}" presName="Name64" presStyleLbl="parChTrans1D3" presStyleIdx="0" presStyleCnt="5"/>
      <dgm:spPr/>
    </dgm:pt>
    <dgm:pt modelId="{33380D17-B096-443D-A5DF-64D514F574A2}" type="pres">
      <dgm:prSet presAssocID="{5FD414B2-961D-4831-8C4B-14AE37419778}" presName="hierRoot2" presStyleCnt="0">
        <dgm:presLayoutVars>
          <dgm:hierBranch val="init"/>
        </dgm:presLayoutVars>
      </dgm:prSet>
      <dgm:spPr/>
    </dgm:pt>
    <dgm:pt modelId="{AFC26E61-A4C1-4BED-BA14-BC38FDCF2E23}" type="pres">
      <dgm:prSet presAssocID="{5FD414B2-961D-4831-8C4B-14AE37419778}" presName="rootComposite" presStyleCnt="0"/>
      <dgm:spPr/>
    </dgm:pt>
    <dgm:pt modelId="{6BA57186-068F-4C34-A8A9-F05601DFB40B}" type="pres">
      <dgm:prSet presAssocID="{5FD414B2-961D-4831-8C4B-14AE37419778}" presName="rootText" presStyleLbl="node3" presStyleIdx="0" presStyleCnt="5">
        <dgm:presLayoutVars>
          <dgm:chPref val="3"/>
        </dgm:presLayoutVars>
      </dgm:prSet>
      <dgm:spPr/>
    </dgm:pt>
    <dgm:pt modelId="{E0E8DBDD-D1B9-456A-A77D-DD2236E3301D}" type="pres">
      <dgm:prSet presAssocID="{5FD414B2-961D-4831-8C4B-14AE37419778}" presName="rootConnector" presStyleLbl="node3" presStyleIdx="0" presStyleCnt="5"/>
      <dgm:spPr/>
    </dgm:pt>
    <dgm:pt modelId="{E44C4067-F841-4949-8A3A-470A6A8B0BE7}" type="pres">
      <dgm:prSet presAssocID="{5FD414B2-961D-4831-8C4B-14AE37419778}" presName="hierChild4" presStyleCnt="0"/>
      <dgm:spPr/>
    </dgm:pt>
    <dgm:pt modelId="{BEABE837-77B3-442A-8A78-404D22386E3B}" type="pres">
      <dgm:prSet presAssocID="{5FD414B2-961D-4831-8C4B-14AE37419778}" presName="hierChild5" presStyleCnt="0"/>
      <dgm:spPr/>
    </dgm:pt>
    <dgm:pt modelId="{FD9004F4-4596-4ED0-BB9A-0E2D75B0AD88}" type="pres">
      <dgm:prSet presAssocID="{2F7E5107-6EAD-44F5-89DD-3BD87A8D9BA9}" presName="Name64" presStyleLbl="parChTrans1D3" presStyleIdx="1" presStyleCnt="5"/>
      <dgm:spPr/>
    </dgm:pt>
    <dgm:pt modelId="{9BDCF5C0-12BD-4D86-A7EE-7ADEE1A27910}" type="pres">
      <dgm:prSet presAssocID="{AF9A2ACE-E584-4BD6-ACB7-D62220621873}" presName="hierRoot2" presStyleCnt="0">
        <dgm:presLayoutVars>
          <dgm:hierBranch val="init"/>
        </dgm:presLayoutVars>
      </dgm:prSet>
      <dgm:spPr/>
    </dgm:pt>
    <dgm:pt modelId="{CAAADCE3-6D11-46C0-BC62-AA53AF87F6D5}" type="pres">
      <dgm:prSet presAssocID="{AF9A2ACE-E584-4BD6-ACB7-D62220621873}" presName="rootComposite" presStyleCnt="0"/>
      <dgm:spPr/>
    </dgm:pt>
    <dgm:pt modelId="{2939AFFE-DDEE-4DAB-918E-B267B9D5F365}" type="pres">
      <dgm:prSet presAssocID="{AF9A2ACE-E584-4BD6-ACB7-D62220621873}" presName="rootText" presStyleLbl="node3" presStyleIdx="1" presStyleCnt="5">
        <dgm:presLayoutVars>
          <dgm:chPref val="3"/>
        </dgm:presLayoutVars>
      </dgm:prSet>
      <dgm:spPr/>
    </dgm:pt>
    <dgm:pt modelId="{6C2E5A40-4BBA-4EF9-BAFB-D375D0EC66E5}" type="pres">
      <dgm:prSet presAssocID="{AF9A2ACE-E584-4BD6-ACB7-D62220621873}" presName="rootConnector" presStyleLbl="node3" presStyleIdx="1" presStyleCnt="5"/>
      <dgm:spPr/>
    </dgm:pt>
    <dgm:pt modelId="{6712F364-D2F6-4E1F-AB1A-E28D9D472EA5}" type="pres">
      <dgm:prSet presAssocID="{AF9A2ACE-E584-4BD6-ACB7-D62220621873}" presName="hierChild4" presStyleCnt="0"/>
      <dgm:spPr/>
    </dgm:pt>
    <dgm:pt modelId="{2E46AA7C-DC2B-4749-8906-4CCB5312D67C}" type="pres">
      <dgm:prSet presAssocID="{AF9A2ACE-E584-4BD6-ACB7-D62220621873}" presName="hierChild5" presStyleCnt="0"/>
      <dgm:spPr/>
    </dgm:pt>
    <dgm:pt modelId="{45A009CA-3EE8-4629-AF60-9B1859A6D592}" type="pres">
      <dgm:prSet presAssocID="{AE59DD6A-65E7-4BF6-9163-53D3ABAE9677}" presName="Name64" presStyleLbl="parChTrans1D3" presStyleIdx="2" presStyleCnt="5"/>
      <dgm:spPr/>
    </dgm:pt>
    <dgm:pt modelId="{CF528ED1-DB73-48CD-9A30-E7F1C7326FFA}" type="pres">
      <dgm:prSet presAssocID="{F02E30EB-39AE-4C35-899B-FD1531DE3FBC}" presName="hierRoot2" presStyleCnt="0">
        <dgm:presLayoutVars>
          <dgm:hierBranch val="init"/>
        </dgm:presLayoutVars>
      </dgm:prSet>
      <dgm:spPr/>
    </dgm:pt>
    <dgm:pt modelId="{008B2FA2-DDE1-4F46-AEE2-47314655DEE6}" type="pres">
      <dgm:prSet presAssocID="{F02E30EB-39AE-4C35-899B-FD1531DE3FBC}" presName="rootComposite" presStyleCnt="0"/>
      <dgm:spPr/>
    </dgm:pt>
    <dgm:pt modelId="{F0685D7B-7425-4436-A3BD-8C1DA2F1A29A}" type="pres">
      <dgm:prSet presAssocID="{F02E30EB-39AE-4C35-899B-FD1531DE3FBC}" presName="rootText" presStyleLbl="node3" presStyleIdx="2" presStyleCnt="5">
        <dgm:presLayoutVars>
          <dgm:chPref val="3"/>
        </dgm:presLayoutVars>
      </dgm:prSet>
      <dgm:spPr/>
    </dgm:pt>
    <dgm:pt modelId="{ECDC01CB-9673-40ED-90C2-F014251F4C84}" type="pres">
      <dgm:prSet presAssocID="{F02E30EB-39AE-4C35-899B-FD1531DE3FBC}" presName="rootConnector" presStyleLbl="node3" presStyleIdx="2" presStyleCnt="5"/>
      <dgm:spPr/>
    </dgm:pt>
    <dgm:pt modelId="{3F05A18B-E3C2-4477-B8C2-E9C94ECBA5F9}" type="pres">
      <dgm:prSet presAssocID="{F02E30EB-39AE-4C35-899B-FD1531DE3FBC}" presName="hierChild4" presStyleCnt="0"/>
      <dgm:spPr/>
    </dgm:pt>
    <dgm:pt modelId="{2EE28497-30B7-4DB4-B192-5C6EC0A0EEB1}" type="pres">
      <dgm:prSet presAssocID="{F02E30EB-39AE-4C35-899B-FD1531DE3FBC}" presName="hierChild5" presStyleCnt="0"/>
      <dgm:spPr/>
    </dgm:pt>
    <dgm:pt modelId="{23F8E40E-FFA3-4F69-8C68-D5FD9CEDA5A3}" type="pres">
      <dgm:prSet presAssocID="{DF17FFF8-3E76-4B62-B18E-C819060F2BDD}" presName="hierChild5" presStyleCnt="0"/>
      <dgm:spPr/>
    </dgm:pt>
    <dgm:pt modelId="{D1B0595A-35DA-4484-BC47-75F7782F929C}" type="pres">
      <dgm:prSet presAssocID="{10C08FE6-513D-42C2-B52D-49A8BD941363}" presName="Name64" presStyleLbl="parChTrans1D2" presStyleIdx="1" presStyleCnt="2"/>
      <dgm:spPr/>
    </dgm:pt>
    <dgm:pt modelId="{440CFC0A-13AE-4F1D-A126-67FBF98C5B22}" type="pres">
      <dgm:prSet presAssocID="{0756003C-C863-4C22-8E10-E82064FFD46C}" presName="hierRoot2" presStyleCnt="0">
        <dgm:presLayoutVars>
          <dgm:hierBranch val="init"/>
        </dgm:presLayoutVars>
      </dgm:prSet>
      <dgm:spPr/>
    </dgm:pt>
    <dgm:pt modelId="{CFF4EB33-2F00-4509-9ED6-97B3389AB7B9}" type="pres">
      <dgm:prSet presAssocID="{0756003C-C863-4C22-8E10-E82064FFD46C}" presName="rootComposite" presStyleCnt="0"/>
      <dgm:spPr/>
    </dgm:pt>
    <dgm:pt modelId="{7498F20A-C7BB-49E7-B684-C204BDBB8677}" type="pres">
      <dgm:prSet presAssocID="{0756003C-C863-4C22-8E10-E82064FFD46C}" presName="rootText" presStyleLbl="node2" presStyleIdx="1" presStyleCnt="2">
        <dgm:presLayoutVars>
          <dgm:chPref val="3"/>
        </dgm:presLayoutVars>
      </dgm:prSet>
      <dgm:spPr/>
    </dgm:pt>
    <dgm:pt modelId="{819E3EAF-3932-462B-9AB8-22F1D66FA10A}" type="pres">
      <dgm:prSet presAssocID="{0756003C-C863-4C22-8E10-E82064FFD46C}" presName="rootConnector" presStyleLbl="node2" presStyleIdx="1" presStyleCnt="2"/>
      <dgm:spPr/>
    </dgm:pt>
    <dgm:pt modelId="{CCD8E272-0104-43EE-A81B-BD653EF6F66C}" type="pres">
      <dgm:prSet presAssocID="{0756003C-C863-4C22-8E10-E82064FFD46C}" presName="hierChild4" presStyleCnt="0"/>
      <dgm:spPr/>
    </dgm:pt>
    <dgm:pt modelId="{1E3AF6E1-3140-41AF-AE85-E513F0EED89A}" type="pres">
      <dgm:prSet presAssocID="{ACE49941-1CAE-435A-B793-B75C2A46DCFE}" presName="Name64" presStyleLbl="parChTrans1D3" presStyleIdx="3" presStyleCnt="5"/>
      <dgm:spPr/>
    </dgm:pt>
    <dgm:pt modelId="{8912F3AA-1EA7-48C2-BD26-EEB940FD94B5}" type="pres">
      <dgm:prSet presAssocID="{89B35DE0-23D4-4525-B13F-911545E80EFC}" presName="hierRoot2" presStyleCnt="0">
        <dgm:presLayoutVars>
          <dgm:hierBranch val="init"/>
        </dgm:presLayoutVars>
      </dgm:prSet>
      <dgm:spPr/>
    </dgm:pt>
    <dgm:pt modelId="{57340E7A-8E85-41EB-91BE-8AA58FEC6FCE}" type="pres">
      <dgm:prSet presAssocID="{89B35DE0-23D4-4525-B13F-911545E80EFC}" presName="rootComposite" presStyleCnt="0"/>
      <dgm:spPr/>
    </dgm:pt>
    <dgm:pt modelId="{51B7F517-AAAD-4A6F-AB8C-16D6D49818BD}" type="pres">
      <dgm:prSet presAssocID="{89B35DE0-23D4-4525-B13F-911545E80EFC}" presName="rootText" presStyleLbl="node3" presStyleIdx="3" presStyleCnt="5" custScaleX="101140">
        <dgm:presLayoutVars>
          <dgm:chPref val="3"/>
        </dgm:presLayoutVars>
      </dgm:prSet>
      <dgm:spPr/>
    </dgm:pt>
    <dgm:pt modelId="{1232CA0F-C094-4B67-8AA9-8239B5278A31}" type="pres">
      <dgm:prSet presAssocID="{89B35DE0-23D4-4525-B13F-911545E80EFC}" presName="rootConnector" presStyleLbl="node3" presStyleIdx="3" presStyleCnt="5"/>
      <dgm:spPr/>
    </dgm:pt>
    <dgm:pt modelId="{6722B6A0-E335-41F4-A034-89CA14809CAB}" type="pres">
      <dgm:prSet presAssocID="{89B35DE0-23D4-4525-B13F-911545E80EFC}" presName="hierChild4" presStyleCnt="0"/>
      <dgm:spPr/>
    </dgm:pt>
    <dgm:pt modelId="{7E745444-88F3-4AEB-A959-5B42E417523D}" type="pres">
      <dgm:prSet presAssocID="{89B35DE0-23D4-4525-B13F-911545E80EFC}" presName="hierChild5" presStyleCnt="0"/>
      <dgm:spPr/>
    </dgm:pt>
    <dgm:pt modelId="{33777B4C-B7CC-4AD6-8BFC-09917CCEA032}" type="pres">
      <dgm:prSet presAssocID="{DD1B1827-045E-424E-B67E-9E5D460990A9}" presName="Name64" presStyleLbl="parChTrans1D3" presStyleIdx="4" presStyleCnt="5"/>
      <dgm:spPr/>
    </dgm:pt>
    <dgm:pt modelId="{F81A1282-E4F9-4B83-82BC-0DA9A02BEC0D}" type="pres">
      <dgm:prSet presAssocID="{2ABD0B31-CBAD-41E7-8498-F1A45AA0D042}" presName="hierRoot2" presStyleCnt="0">
        <dgm:presLayoutVars>
          <dgm:hierBranch val="init"/>
        </dgm:presLayoutVars>
      </dgm:prSet>
      <dgm:spPr/>
    </dgm:pt>
    <dgm:pt modelId="{CC85C8CD-9FF5-4E6F-8861-90576433B799}" type="pres">
      <dgm:prSet presAssocID="{2ABD0B31-CBAD-41E7-8498-F1A45AA0D042}" presName="rootComposite" presStyleCnt="0"/>
      <dgm:spPr/>
    </dgm:pt>
    <dgm:pt modelId="{9E720118-1F38-4C66-9DB8-4A7C3424881E}" type="pres">
      <dgm:prSet presAssocID="{2ABD0B31-CBAD-41E7-8498-F1A45AA0D042}" presName="rootText" presStyleLbl="node3" presStyleIdx="4" presStyleCnt="5">
        <dgm:presLayoutVars>
          <dgm:chPref val="3"/>
        </dgm:presLayoutVars>
      </dgm:prSet>
      <dgm:spPr/>
    </dgm:pt>
    <dgm:pt modelId="{87483D3F-D1FF-45C2-9218-1463AB0DEDEE}" type="pres">
      <dgm:prSet presAssocID="{2ABD0B31-CBAD-41E7-8498-F1A45AA0D042}" presName="rootConnector" presStyleLbl="node3" presStyleIdx="4" presStyleCnt="5"/>
      <dgm:spPr/>
    </dgm:pt>
    <dgm:pt modelId="{B6CA23E5-EDF8-453E-B2F7-2242EFCEED30}" type="pres">
      <dgm:prSet presAssocID="{2ABD0B31-CBAD-41E7-8498-F1A45AA0D042}" presName="hierChild4" presStyleCnt="0"/>
      <dgm:spPr/>
    </dgm:pt>
    <dgm:pt modelId="{73EBF882-12C5-4EE7-96B2-3082B4430C56}" type="pres">
      <dgm:prSet presAssocID="{2ABD0B31-CBAD-41E7-8498-F1A45AA0D042}" presName="hierChild5" presStyleCnt="0"/>
      <dgm:spPr/>
    </dgm:pt>
    <dgm:pt modelId="{27F75C7B-E7C8-4CB6-95FB-1B4931C79774}" type="pres">
      <dgm:prSet presAssocID="{0756003C-C863-4C22-8E10-E82064FFD46C}" presName="hierChild5" presStyleCnt="0"/>
      <dgm:spPr/>
    </dgm:pt>
    <dgm:pt modelId="{56E8490B-2BAB-4233-9CCB-44793F06DAB5}" type="pres">
      <dgm:prSet presAssocID="{EE247DBD-42DB-4872-81F1-ECAA65E542D6}" presName="hierChild3" presStyleCnt="0"/>
      <dgm:spPr/>
    </dgm:pt>
  </dgm:ptLst>
  <dgm:cxnLst>
    <dgm:cxn modelId="{95C61002-A0CA-43CC-AA68-BD97E20C0B50}" type="presOf" srcId="{DD1B1827-045E-424E-B67E-9E5D460990A9}" destId="{33777B4C-B7CC-4AD6-8BFC-09917CCEA032}" srcOrd="0" destOrd="0" presId="urn:microsoft.com/office/officeart/2009/3/layout/HorizontalOrganizationChart"/>
    <dgm:cxn modelId="{431D3F03-1F9C-4103-9590-F7C737A20688}" type="presOf" srcId="{5FD414B2-961D-4831-8C4B-14AE37419778}" destId="{6BA57186-068F-4C34-A8A9-F05601DFB40B}" srcOrd="0" destOrd="0" presId="urn:microsoft.com/office/officeart/2009/3/layout/HorizontalOrganizationChart"/>
    <dgm:cxn modelId="{88CA2321-6F7E-47A4-9111-3057D3133583}" type="presOf" srcId="{EE247DBD-42DB-4872-81F1-ECAA65E542D6}" destId="{782F5BF4-8EE4-4854-B127-E36223B9C9EB}" srcOrd="0" destOrd="0" presId="urn:microsoft.com/office/officeart/2009/3/layout/HorizontalOrganizationChart"/>
    <dgm:cxn modelId="{82A33E25-095B-472C-BBC0-9317056EEB43}" type="presOf" srcId="{5FD414B2-961D-4831-8C4B-14AE37419778}" destId="{E0E8DBDD-D1B9-456A-A77D-DD2236E3301D}" srcOrd="1" destOrd="0" presId="urn:microsoft.com/office/officeart/2009/3/layout/HorizontalOrganizationChart"/>
    <dgm:cxn modelId="{56A2192D-537D-4A87-BF44-5A7F39FFDC33}" type="presOf" srcId="{DF17FFF8-3E76-4B62-B18E-C819060F2BDD}" destId="{1F0D20C6-3C19-44EF-A8C2-3330363F5D8F}" srcOrd="1" destOrd="0" presId="urn:microsoft.com/office/officeart/2009/3/layout/HorizontalOrganizationChart"/>
    <dgm:cxn modelId="{400F8239-09A8-4781-A746-08E28493B98D}" srcId="{EE247DBD-42DB-4872-81F1-ECAA65E542D6}" destId="{0756003C-C863-4C22-8E10-E82064FFD46C}" srcOrd="1" destOrd="0" parTransId="{10C08FE6-513D-42C2-B52D-49A8BD941363}" sibTransId="{5CDC1547-8B11-463A-8B14-E4A592144C9A}"/>
    <dgm:cxn modelId="{7CA69A3A-0791-4749-B6CD-AF3022D8A971}" type="presOf" srcId="{89B35DE0-23D4-4525-B13F-911545E80EFC}" destId="{51B7F517-AAAD-4A6F-AB8C-16D6D49818BD}" srcOrd="0" destOrd="0" presId="urn:microsoft.com/office/officeart/2009/3/layout/HorizontalOrganizationChart"/>
    <dgm:cxn modelId="{102F203E-3934-42A4-999C-75688C439593}" type="presOf" srcId="{89B35DE0-23D4-4525-B13F-911545E80EFC}" destId="{1232CA0F-C094-4B67-8AA9-8239B5278A31}" srcOrd="1" destOrd="0" presId="urn:microsoft.com/office/officeart/2009/3/layout/HorizontalOrganizationChart"/>
    <dgm:cxn modelId="{F4DF4D5D-95CF-4FE4-8981-CEE3C36224FF}" type="presOf" srcId="{AF9A2ACE-E584-4BD6-ACB7-D62220621873}" destId="{2939AFFE-DDEE-4DAB-918E-B267B9D5F365}" srcOrd="0" destOrd="0" presId="urn:microsoft.com/office/officeart/2009/3/layout/HorizontalOrganizationChart"/>
    <dgm:cxn modelId="{E6F1CA5E-3D8F-4E9A-B9DF-628ACCA0DE13}" type="presOf" srcId="{33125013-D3E7-415B-924C-78D6A8E25839}" destId="{B4B829FC-3E47-464D-9570-9D6427886387}" srcOrd="0" destOrd="0" presId="urn:microsoft.com/office/officeart/2009/3/layout/HorizontalOrganizationChart"/>
    <dgm:cxn modelId="{A2818D42-4873-4F8F-8E43-8694C225FB96}" type="presOf" srcId="{2F7E5107-6EAD-44F5-89DD-3BD87A8D9BA9}" destId="{FD9004F4-4596-4ED0-BB9A-0E2D75B0AD88}" srcOrd="0" destOrd="0" presId="urn:microsoft.com/office/officeart/2009/3/layout/HorizontalOrganizationChart"/>
    <dgm:cxn modelId="{06EBAD62-FCC0-4E34-867F-8F8533D264E7}" type="presOf" srcId="{AE59DD6A-65E7-4BF6-9163-53D3ABAE9677}" destId="{45A009CA-3EE8-4629-AF60-9B1859A6D592}" srcOrd="0" destOrd="0" presId="urn:microsoft.com/office/officeart/2009/3/layout/HorizontalOrganizationChart"/>
    <dgm:cxn modelId="{946F8265-CF89-4DCC-A897-4CD3C2C7CACA}" type="presOf" srcId="{4E49F601-D414-4F0B-9E13-18A9D7D283C6}" destId="{38DA2D3E-A184-493D-9F4B-3D446E225B60}" srcOrd="0" destOrd="0" presId="urn:microsoft.com/office/officeart/2009/3/layout/HorizontalOrganizationChart"/>
    <dgm:cxn modelId="{AE9E2D51-1FA7-41E4-98F4-390944A68A7E}" type="presOf" srcId="{F02E30EB-39AE-4C35-899B-FD1531DE3FBC}" destId="{ECDC01CB-9673-40ED-90C2-F014251F4C84}" srcOrd="1" destOrd="0" presId="urn:microsoft.com/office/officeart/2009/3/layout/HorizontalOrganizationChart"/>
    <dgm:cxn modelId="{6D8B4754-5EEC-4C31-AAB9-4B6771820D9C}" type="presOf" srcId="{2ABD0B31-CBAD-41E7-8498-F1A45AA0D042}" destId="{87483D3F-D1FF-45C2-9218-1463AB0DEDEE}" srcOrd="1" destOrd="0" presId="urn:microsoft.com/office/officeart/2009/3/layout/HorizontalOrganizationChart"/>
    <dgm:cxn modelId="{10487B79-B549-49AA-893A-A36B9AA44C82}" srcId="{EE247DBD-42DB-4872-81F1-ECAA65E542D6}" destId="{DF17FFF8-3E76-4B62-B18E-C819060F2BDD}" srcOrd="0" destOrd="0" parTransId="{33125013-D3E7-415B-924C-78D6A8E25839}" sibTransId="{204D277B-DF6B-43D6-9CAB-59174E2DDC3E}"/>
    <dgm:cxn modelId="{4B5F2697-D699-4266-B63E-69C108CB0121}" type="presOf" srcId="{DF17FFF8-3E76-4B62-B18E-C819060F2BDD}" destId="{437E0E30-458E-49A9-ABA8-F6234EE85E26}" srcOrd="0" destOrd="0" presId="urn:microsoft.com/office/officeart/2009/3/layout/HorizontalOrganizationChart"/>
    <dgm:cxn modelId="{A365A397-DF15-436B-B597-3B46D9C0E777}" srcId="{0756003C-C863-4C22-8E10-E82064FFD46C}" destId="{89B35DE0-23D4-4525-B13F-911545E80EFC}" srcOrd="0" destOrd="0" parTransId="{ACE49941-1CAE-435A-B793-B75C2A46DCFE}" sibTransId="{6A5FF954-1124-4D5D-AEE1-56FF7B9659B5}"/>
    <dgm:cxn modelId="{F741E49C-400C-47F6-B37D-4A8A6C9A7A27}" type="presOf" srcId="{AF9A2ACE-E584-4BD6-ACB7-D62220621873}" destId="{6C2E5A40-4BBA-4EF9-BAFB-D375D0EC66E5}" srcOrd="1" destOrd="0" presId="urn:microsoft.com/office/officeart/2009/3/layout/HorizontalOrganizationChart"/>
    <dgm:cxn modelId="{9BEA34A6-2A5D-4BF3-A110-FAE49F91E947}" type="presOf" srcId="{1C8C1A9F-13F2-44A5-B9B7-87B87DE97240}" destId="{6A399CE1-91AB-4932-9A5F-825F00D19A47}" srcOrd="0" destOrd="0" presId="urn:microsoft.com/office/officeart/2009/3/layout/HorizontalOrganizationChart"/>
    <dgm:cxn modelId="{892AB6A7-9C6D-40D8-B22E-243A1475ADFF}" type="presOf" srcId="{F02E30EB-39AE-4C35-899B-FD1531DE3FBC}" destId="{F0685D7B-7425-4436-A3BD-8C1DA2F1A29A}" srcOrd="0" destOrd="0" presId="urn:microsoft.com/office/officeart/2009/3/layout/HorizontalOrganizationChart"/>
    <dgm:cxn modelId="{E09407A8-0E13-4DF8-B9F6-7305380135F0}" type="presOf" srcId="{2ABD0B31-CBAD-41E7-8498-F1A45AA0D042}" destId="{9E720118-1F38-4C66-9DB8-4A7C3424881E}" srcOrd="0" destOrd="0" presId="urn:microsoft.com/office/officeart/2009/3/layout/HorizontalOrganizationChart"/>
    <dgm:cxn modelId="{F948A5AA-B49F-4287-811D-B831C773E242}" srcId="{1C8C1A9F-13F2-44A5-B9B7-87B87DE97240}" destId="{EE247DBD-42DB-4872-81F1-ECAA65E542D6}" srcOrd="0" destOrd="0" parTransId="{7E053979-D668-4C21-8AB8-6CD72B55567D}" sibTransId="{06F088E1-1BFD-4D60-B78D-306ABF807FAB}"/>
    <dgm:cxn modelId="{56E018BF-7129-4AC5-830E-B5847E535EEA}" type="presOf" srcId="{EE247DBD-42DB-4872-81F1-ECAA65E542D6}" destId="{991B26D8-DEE3-4573-9EFF-52A21D4D9BB7}" srcOrd="1" destOrd="0" presId="urn:microsoft.com/office/officeart/2009/3/layout/HorizontalOrganizationChart"/>
    <dgm:cxn modelId="{8CB45CC5-DA5E-4821-A272-D3D92B746F74}" srcId="{0756003C-C863-4C22-8E10-E82064FFD46C}" destId="{2ABD0B31-CBAD-41E7-8498-F1A45AA0D042}" srcOrd="1" destOrd="0" parTransId="{DD1B1827-045E-424E-B67E-9E5D460990A9}" sibTransId="{B4762A1E-6BFD-40AB-8B2F-B1441E3920D5}"/>
    <dgm:cxn modelId="{184E07CE-BD1D-4372-8409-DA9650844B49}" srcId="{DF17FFF8-3E76-4B62-B18E-C819060F2BDD}" destId="{F02E30EB-39AE-4C35-899B-FD1531DE3FBC}" srcOrd="2" destOrd="0" parTransId="{AE59DD6A-65E7-4BF6-9163-53D3ABAE9677}" sibTransId="{F7DBFEFC-B873-4F34-BBF2-975BD9D59340}"/>
    <dgm:cxn modelId="{E03AA8DE-031C-4BF2-BECD-881D107BA4B2}" type="presOf" srcId="{0756003C-C863-4C22-8E10-E82064FFD46C}" destId="{7498F20A-C7BB-49E7-B684-C204BDBB8677}" srcOrd="0" destOrd="0" presId="urn:microsoft.com/office/officeart/2009/3/layout/HorizontalOrganizationChart"/>
    <dgm:cxn modelId="{B17A0FEA-BE00-4B1D-95EF-22FE8ACCA312}" type="presOf" srcId="{0756003C-C863-4C22-8E10-E82064FFD46C}" destId="{819E3EAF-3932-462B-9AB8-22F1D66FA10A}" srcOrd="1" destOrd="0" presId="urn:microsoft.com/office/officeart/2009/3/layout/HorizontalOrganizationChart"/>
    <dgm:cxn modelId="{2D7822EC-1028-44AB-9F8C-01C77AC01A7C}" type="presOf" srcId="{10C08FE6-513D-42C2-B52D-49A8BD941363}" destId="{D1B0595A-35DA-4484-BC47-75F7782F929C}" srcOrd="0" destOrd="0" presId="urn:microsoft.com/office/officeart/2009/3/layout/HorizontalOrganizationChart"/>
    <dgm:cxn modelId="{188765F0-6AED-4D8F-AF36-B0708B9B9541}" srcId="{DF17FFF8-3E76-4B62-B18E-C819060F2BDD}" destId="{5FD414B2-961D-4831-8C4B-14AE37419778}" srcOrd="0" destOrd="0" parTransId="{4E49F601-D414-4F0B-9E13-18A9D7D283C6}" sibTransId="{8E6C74CD-37D3-4349-A58E-9402E76704C3}"/>
    <dgm:cxn modelId="{AEF7CFF1-AC46-4287-8D5F-CC097CD05D80}" srcId="{DF17FFF8-3E76-4B62-B18E-C819060F2BDD}" destId="{AF9A2ACE-E584-4BD6-ACB7-D62220621873}" srcOrd="1" destOrd="0" parTransId="{2F7E5107-6EAD-44F5-89DD-3BD87A8D9BA9}" sibTransId="{F2938523-6DC6-43B8-8228-D33F8287CC10}"/>
    <dgm:cxn modelId="{C39967F6-D9E1-4506-B9AC-A629E2676118}" type="presOf" srcId="{ACE49941-1CAE-435A-B793-B75C2A46DCFE}" destId="{1E3AF6E1-3140-41AF-AE85-E513F0EED89A}" srcOrd="0" destOrd="0" presId="urn:microsoft.com/office/officeart/2009/3/layout/HorizontalOrganizationChart"/>
    <dgm:cxn modelId="{297AE089-6C57-4F13-BB21-E1117F26B3A9}" type="presParOf" srcId="{6A399CE1-91AB-4932-9A5F-825F00D19A47}" destId="{5EEE874B-766A-4A40-BAF9-F5ECD0021B58}" srcOrd="0" destOrd="0" presId="urn:microsoft.com/office/officeart/2009/3/layout/HorizontalOrganizationChart"/>
    <dgm:cxn modelId="{125365F8-A4C4-4983-81E1-98EBF2B95205}" type="presParOf" srcId="{5EEE874B-766A-4A40-BAF9-F5ECD0021B58}" destId="{DBB818BE-6E06-4C6F-B0F6-E56762140F2C}" srcOrd="0" destOrd="0" presId="urn:microsoft.com/office/officeart/2009/3/layout/HorizontalOrganizationChart"/>
    <dgm:cxn modelId="{1A230243-4F1A-4AA4-BE48-CAF4F804BABC}" type="presParOf" srcId="{DBB818BE-6E06-4C6F-B0F6-E56762140F2C}" destId="{782F5BF4-8EE4-4854-B127-E36223B9C9EB}" srcOrd="0" destOrd="0" presId="urn:microsoft.com/office/officeart/2009/3/layout/HorizontalOrganizationChart"/>
    <dgm:cxn modelId="{340872F3-202E-45ED-AB13-48CE92941869}" type="presParOf" srcId="{DBB818BE-6E06-4C6F-B0F6-E56762140F2C}" destId="{991B26D8-DEE3-4573-9EFF-52A21D4D9BB7}" srcOrd="1" destOrd="0" presId="urn:microsoft.com/office/officeart/2009/3/layout/HorizontalOrganizationChart"/>
    <dgm:cxn modelId="{508496CF-8B1A-450B-A0D7-873CA0FE9CDE}" type="presParOf" srcId="{5EEE874B-766A-4A40-BAF9-F5ECD0021B58}" destId="{D3F345DD-9E79-4B36-BF5E-77A9DA9DE338}" srcOrd="1" destOrd="0" presId="urn:microsoft.com/office/officeart/2009/3/layout/HorizontalOrganizationChart"/>
    <dgm:cxn modelId="{804C11F9-B9F5-44A7-935C-9D562A9F0541}" type="presParOf" srcId="{D3F345DD-9E79-4B36-BF5E-77A9DA9DE338}" destId="{B4B829FC-3E47-464D-9570-9D6427886387}" srcOrd="0" destOrd="0" presId="urn:microsoft.com/office/officeart/2009/3/layout/HorizontalOrganizationChart"/>
    <dgm:cxn modelId="{63BD029E-D5F3-4841-9D16-660627C70CE6}" type="presParOf" srcId="{D3F345DD-9E79-4B36-BF5E-77A9DA9DE338}" destId="{12F92E9F-CF65-4351-912E-58005D622382}" srcOrd="1" destOrd="0" presId="urn:microsoft.com/office/officeart/2009/3/layout/HorizontalOrganizationChart"/>
    <dgm:cxn modelId="{AE0EA797-D1C7-4214-843D-DA1E74404E29}" type="presParOf" srcId="{12F92E9F-CF65-4351-912E-58005D622382}" destId="{C2092986-356C-4D53-A348-7FDA10B55DD8}" srcOrd="0" destOrd="0" presId="urn:microsoft.com/office/officeart/2009/3/layout/HorizontalOrganizationChart"/>
    <dgm:cxn modelId="{83A2C704-A5C3-4E9F-87E7-9B4B39C1D9C8}" type="presParOf" srcId="{C2092986-356C-4D53-A348-7FDA10B55DD8}" destId="{437E0E30-458E-49A9-ABA8-F6234EE85E26}" srcOrd="0" destOrd="0" presId="urn:microsoft.com/office/officeart/2009/3/layout/HorizontalOrganizationChart"/>
    <dgm:cxn modelId="{99B91388-03CD-49CE-BD66-6AECC995C370}" type="presParOf" srcId="{C2092986-356C-4D53-A348-7FDA10B55DD8}" destId="{1F0D20C6-3C19-44EF-A8C2-3330363F5D8F}" srcOrd="1" destOrd="0" presId="urn:microsoft.com/office/officeart/2009/3/layout/HorizontalOrganizationChart"/>
    <dgm:cxn modelId="{50EF65AF-51D3-4C49-8FB0-6F28667BFE2F}" type="presParOf" srcId="{12F92E9F-CF65-4351-912E-58005D622382}" destId="{D564E3CF-4A4E-4222-83C2-31494A6D0DD0}" srcOrd="1" destOrd="0" presId="urn:microsoft.com/office/officeart/2009/3/layout/HorizontalOrganizationChart"/>
    <dgm:cxn modelId="{E441E88C-CCBC-4A08-B729-FBF5C97CB584}" type="presParOf" srcId="{D564E3CF-4A4E-4222-83C2-31494A6D0DD0}" destId="{38DA2D3E-A184-493D-9F4B-3D446E225B60}" srcOrd="0" destOrd="0" presId="urn:microsoft.com/office/officeart/2009/3/layout/HorizontalOrganizationChart"/>
    <dgm:cxn modelId="{C4171D68-374B-4B45-8EF9-BADBA883E733}" type="presParOf" srcId="{D564E3CF-4A4E-4222-83C2-31494A6D0DD0}" destId="{33380D17-B096-443D-A5DF-64D514F574A2}" srcOrd="1" destOrd="0" presId="urn:microsoft.com/office/officeart/2009/3/layout/HorizontalOrganizationChart"/>
    <dgm:cxn modelId="{F78B7859-29E4-4941-853C-46C2FB9AA5BB}" type="presParOf" srcId="{33380D17-B096-443D-A5DF-64D514F574A2}" destId="{AFC26E61-A4C1-4BED-BA14-BC38FDCF2E23}" srcOrd="0" destOrd="0" presId="urn:microsoft.com/office/officeart/2009/3/layout/HorizontalOrganizationChart"/>
    <dgm:cxn modelId="{2293186D-96EA-477C-BA42-E29F31667B97}" type="presParOf" srcId="{AFC26E61-A4C1-4BED-BA14-BC38FDCF2E23}" destId="{6BA57186-068F-4C34-A8A9-F05601DFB40B}" srcOrd="0" destOrd="0" presId="urn:microsoft.com/office/officeart/2009/3/layout/HorizontalOrganizationChart"/>
    <dgm:cxn modelId="{6F3AD76C-62AD-49FD-B463-A398A3CC9557}" type="presParOf" srcId="{AFC26E61-A4C1-4BED-BA14-BC38FDCF2E23}" destId="{E0E8DBDD-D1B9-456A-A77D-DD2236E3301D}" srcOrd="1" destOrd="0" presId="urn:microsoft.com/office/officeart/2009/3/layout/HorizontalOrganizationChart"/>
    <dgm:cxn modelId="{0C40A7F6-4353-460F-A179-5F766EAB6218}" type="presParOf" srcId="{33380D17-B096-443D-A5DF-64D514F574A2}" destId="{E44C4067-F841-4949-8A3A-470A6A8B0BE7}" srcOrd="1" destOrd="0" presId="urn:microsoft.com/office/officeart/2009/3/layout/HorizontalOrganizationChart"/>
    <dgm:cxn modelId="{2B44830A-2802-4C25-9071-C655393DA8C4}" type="presParOf" srcId="{33380D17-B096-443D-A5DF-64D514F574A2}" destId="{BEABE837-77B3-442A-8A78-404D22386E3B}" srcOrd="2" destOrd="0" presId="urn:microsoft.com/office/officeart/2009/3/layout/HorizontalOrganizationChart"/>
    <dgm:cxn modelId="{DD0E99DB-3CF8-493E-9647-02B36344CF45}" type="presParOf" srcId="{D564E3CF-4A4E-4222-83C2-31494A6D0DD0}" destId="{FD9004F4-4596-4ED0-BB9A-0E2D75B0AD88}" srcOrd="2" destOrd="0" presId="urn:microsoft.com/office/officeart/2009/3/layout/HorizontalOrganizationChart"/>
    <dgm:cxn modelId="{53B3C747-2F53-403E-A7D9-84C95D755669}" type="presParOf" srcId="{D564E3CF-4A4E-4222-83C2-31494A6D0DD0}" destId="{9BDCF5C0-12BD-4D86-A7EE-7ADEE1A27910}" srcOrd="3" destOrd="0" presId="urn:microsoft.com/office/officeart/2009/3/layout/HorizontalOrganizationChart"/>
    <dgm:cxn modelId="{376D3495-B1F0-423B-8E3B-0BED953928F4}" type="presParOf" srcId="{9BDCF5C0-12BD-4D86-A7EE-7ADEE1A27910}" destId="{CAAADCE3-6D11-46C0-BC62-AA53AF87F6D5}" srcOrd="0" destOrd="0" presId="urn:microsoft.com/office/officeart/2009/3/layout/HorizontalOrganizationChart"/>
    <dgm:cxn modelId="{CCDB8430-1615-4A7F-AE38-03936453EB79}" type="presParOf" srcId="{CAAADCE3-6D11-46C0-BC62-AA53AF87F6D5}" destId="{2939AFFE-DDEE-4DAB-918E-B267B9D5F365}" srcOrd="0" destOrd="0" presId="urn:microsoft.com/office/officeart/2009/3/layout/HorizontalOrganizationChart"/>
    <dgm:cxn modelId="{0DBFE2AD-FA4D-41D7-A678-8DF99A19C4B6}" type="presParOf" srcId="{CAAADCE3-6D11-46C0-BC62-AA53AF87F6D5}" destId="{6C2E5A40-4BBA-4EF9-BAFB-D375D0EC66E5}" srcOrd="1" destOrd="0" presId="urn:microsoft.com/office/officeart/2009/3/layout/HorizontalOrganizationChart"/>
    <dgm:cxn modelId="{5FE649B6-CF36-41F0-A021-A28DA2BFC64E}" type="presParOf" srcId="{9BDCF5C0-12BD-4D86-A7EE-7ADEE1A27910}" destId="{6712F364-D2F6-4E1F-AB1A-E28D9D472EA5}" srcOrd="1" destOrd="0" presId="urn:microsoft.com/office/officeart/2009/3/layout/HorizontalOrganizationChart"/>
    <dgm:cxn modelId="{257D1019-B978-4E36-B625-7B0C2FB06992}" type="presParOf" srcId="{9BDCF5C0-12BD-4D86-A7EE-7ADEE1A27910}" destId="{2E46AA7C-DC2B-4749-8906-4CCB5312D67C}" srcOrd="2" destOrd="0" presId="urn:microsoft.com/office/officeart/2009/3/layout/HorizontalOrganizationChart"/>
    <dgm:cxn modelId="{4DF4893D-AC09-4A63-9CD8-9360D19D9F09}" type="presParOf" srcId="{D564E3CF-4A4E-4222-83C2-31494A6D0DD0}" destId="{45A009CA-3EE8-4629-AF60-9B1859A6D592}" srcOrd="4" destOrd="0" presId="urn:microsoft.com/office/officeart/2009/3/layout/HorizontalOrganizationChart"/>
    <dgm:cxn modelId="{D99B12E5-9AC7-4342-804F-1039F2A21CB3}" type="presParOf" srcId="{D564E3CF-4A4E-4222-83C2-31494A6D0DD0}" destId="{CF528ED1-DB73-48CD-9A30-E7F1C7326FFA}" srcOrd="5" destOrd="0" presId="urn:microsoft.com/office/officeart/2009/3/layout/HorizontalOrganizationChart"/>
    <dgm:cxn modelId="{34C70656-3624-431C-A04F-9D3799746473}" type="presParOf" srcId="{CF528ED1-DB73-48CD-9A30-E7F1C7326FFA}" destId="{008B2FA2-DDE1-4F46-AEE2-47314655DEE6}" srcOrd="0" destOrd="0" presId="urn:microsoft.com/office/officeart/2009/3/layout/HorizontalOrganizationChart"/>
    <dgm:cxn modelId="{93E5B3AE-FE3B-41B6-AC6F-50C8A844BAEB}" type="presParOf" srcId="{008B2FA2-DDE1-4F46-AEE2-47314655DEE6}" destId="{F0685D7B-7425-4436-A3BD-8C1DA2F1A29A}" srcOrd="0" destOrd="0" presId="urn:microsoft.com/office/officeart/2009/3/layout/HorizontalOrganizationChart"/>
    <dgm:cxn modelId="{4FEBF75C-DA2A-4C4E-B15A-98F53AE8CEA9}" type="presParOf" srcId="{008B2FA2-DDE1-4F46-AEE2-47314655DEE6}" destId="{ECDC01CB-9673-40ED-90C2-F014251F4C84}" srcOrd="1" destOrd="0" presId="urn:microsoft.com/office/officeart/2009/3/layout/HorizontalOrganizationChart"/>
    <dgm:cxn modelId="{116D4DB8-6992-47E2-A59F-7083259861A5}" type="presParOf" srcId="{CF528ED1-DB73-48CD-9A30-E7F1C7326FFA}" destId="{3F05A18B-E3C2-4477-B8C2-E9C94ECBA5F9}" srcOrd="1" destOrd="0" presId="urn:microsoft.com/office/officeart/2009/3/layout/HorizontalOrganizationChart"/>
    <dgm:cxn modelId="{DCDE4A95-8536-4564-8D74-A705FBB79D36}" type="presParOf" srcId="{CF528ED1-DB73-48CD-9A30-E7F1C7326FFA}" destId="{2EE28497-30B7-4DB4-B192-5C6EC0A0EEB1}" srcOrd="2" destOrd="0" presId="urn:microsoft.com/office/officeart/2009/3/layout/HorizontalOrganizationChart"/>
    <dgm:cxn modelId="{3D5AA3D6-0ABB-47B9-9EE8-93BB35FEEDC8}" type="presParOf" srcId="{12F92E9F-CF65-4351-912E-58005D622382}" destId="{23F8E40E-FFA3-4F69-8C68-D5FD9CEDA5A3}" srcOrd="2" destOrd="0" presId="urn:microsoft.com/office/officeart/2009/3/layout/HorizontalOrganizationChart"/>
    <dgm:cxn modelId="{D8A8B26D-C775-4761-A2C2-5FFCFD568F19}" type="presParOf" srcId="{D3F345DD-9E79-4B36-BF5E-77A9DA9DE338}" destId="{D1B0595A-35DA-4484-BC47-75F7782F929C}" srcOrd="2" destOrd="0" presId="urn:microsoft.com/office/officeart/2009/3/layout/HorizontalOrganizationChart"/>
    <dgm:cxn modelId="{6468D732-C0F0-4E34-B749-8B255AD6A2E4}" type="presParOf" srcId="{D3F345DD-9E79-4B36-BF5E-77A9DA9DE338}" destId="{440CFC0A-13AE-4F1D-A126-67FBF98C5B22}" srcOrd="3" destOrd="0" presId="urn:microsoft.com/office/officeart/2009/3/layout/HorizontalOrganizationChart"/>
    <dgm:cxn modelId="{C9383914-8921-48AD-B706-541227105141}" type="presParOf" srcId="{440CFC0A-13AE-4F1D-A126-67FBF98C5B22}" destId="{CFF4EB33-2F00-4509-9ED6-97B3389AB7B9}" srcOrd="0" destOrd="0" presId="urn:microsoft.com/office/officeart/2009/3/layout/HorizontalOrganizationChart"/>
    <dgm:cxn modelId="{021C6F26-6DAE-4286-BF06-46ADB20F41A8}" type="presParOf" srcId="{CFF4EB33-2F00-4509-9ED6-97B3389AB7B9}" destId="{7498F20A-C7BB-49E7-B684-C204BDBB8677}" srcOrd="0" destOrd="0" presId="urn:microsoft.com/office/officeart/2009/3/layout/HorizontalOrganizationChart"/>
    <dgm:cxn modelId="{91E30917-88BC-4CA3-9891-4DC8DF017913}" type="presParOf" srcId="{CFF4EB33-2F00-4509-9ED6-97B3389AB7B9}" destId="{819E3EAF-3932-462B-9AB8-22F1D66FA10A}" srcOrd="1" destOrd="0" presId="urn:microsoft.com/office/officeart/2009/3/layout/HorizontalOrganizationChart"/>
    <dgm:cxn modelId="{AAA56948-9DAD-46D3-9FAC-9315663D7684}" type="presParOf" srcId="{440CFC0A-13AE-4F1D-A126-67FBF98C5B22}" destId="{CCD8E272-0104-43EE-A81B-BD653EF6F66C}" srcOrd="1" destOrd="0" presId="urn:microsoft.com/office/officeart/2009/3/layout/HorizontalOrganizationChart"/>
    <dgm:cxn modelId="{361C75AD-EDA8-4B54-A323-E3146D6A4617}" type="presParOf" srcId="{CCD8E272-0104-43EE-A81B-BD653EF6F66C}" destId="{1E3AF6E1-3140-41AF-AE85-E513F0EED89A}" srcOrd="0" destOrd="0" presId="urn:microsoft.com/office/officeart/2009/3/layout/HorizontalOrganizationChart"/>
    <dgm:cxn modelId="{6CBA2691-4C23-4C57-94EB-E7435F9135AE}" type="presParOf" srcId="{CCD8E272-0104-43EE-A81B-BD653EF6F66C}" destId="{8912F3AA-1EA7-48C2-BD26-EEB940FD94B5}" srcOrd="1" destOrd="0" presId="urn:microsoft.com/office/officeart/2009/3/layout/HorizontalOrganizationChart"/>
    <dgm:cxn modelId="{F9EA5341-A980-4B65-A5B2-E6E877344ABE}" type="presParOf" srcId="{8912F3AA-1EA7-48C2-BD26-EEB940FD94B5}" destId="{57340E7A-8E85-41EB-91BE-8AA58FEC6FCE}" srcOrd="0" destOrd="0" presId="urn:microsoft.com/office/officeart/2009/3/layout/HorizontalOrganizationChart"/>
    <dgm:cxn modelId="{BB7EADA7-2750-4489-B3E1-52DDCBD04736}" type="presParOf" srcId="{57340E7A-8E85-41EB-91BE-8AA58FEC6FCE}" destId="{51B7F517-AAAD-4A6F-AB8C-16D6D49818BD}" srcOrd="0" destOrd="0" presId="urn:microsoft.com/office/officeart/2009/3/layout/HorizontalOrganizationChart"/>
    <dgm:cxn modelId="{4B99B7D8-1B16-4FB0-9537-4F89AF438010}" type="presParOf" srcId="{57340E7A-8E85-41EB-91BE-8AA58FEC6FCE}" destId="{1232CA0F-C094-4B67-8AA9-8239B5278A31}" srcOrd="1" destOrd="0" presId="urn:microsoft.com/office/officeart/2009/3/layout/HorizontalOrganizationChart"/>
    <dgm:cxn modelId="{3F0CD6EA-4270-4500-85E1-AEB80B6D9BAA}" type="presParOf" srcId="{8912F3AA-1EA7-48C2-BD26-EEB940FD94B5}" destId="{6722B6A0-E335-41F4-A034-89CA14809CAB}" srcOrd="1" destOrd="0" presId="urn:microsoft.com/office/officeart/2009/3/layout/HorizontalOrganizationChart"/>
    <dgm:cxn modelId="{0BEEA568-1EE8-46E0-B643-E533BCE3EFEB}" type="presParOf" srcId="{8912F3AA-1EA7-48C2-BD26-EEB940FD94B5}" destId="{7E745444-88F3-4AEB-A959-5B42E417523D}" srcOrd="2" destOrd="0" presId="urn:microsoft.com/office/officeart/2009/3/layout/HorizontalOrganizationChart"/>
    <dgm:cxn modelId="{2D0D1128-E7DE-4BAC-96F4-31D68F885743}" type="presParOf" srcId="{CCD8E272-0104-43EE-A81B-BD653EF6F66C}" destId="{33777B4C-B7CC-4AD6-8BFC-09917CCEA032}" srcOrd="2" destOrd="0" presId="urn:microsoft.com/office/officeart/2009/3/layout/HorizontalOrganizationChart"/>
    <dgm:cxn modelId="{3CE30A01-F091-4A24-A991-8DFA4449F7AB}" type="presParOf" srcId="{CCD8E272-0104-43EE-A81B-BD653EF6F66C}" destId="{F81A1282-E4F9-4B83-82BC-0DA9A02BEC0D}" srcOrd="3" destOrd="0" presId="urn:microsoft.com/office/officeart/2009/3/layout/HorizontalOrganizationChart"/>
    <dgm:cxn modelId="{034192A6-16AD-4613-A831-5B7647D5B8DF}" type="presParOf" srcId="{F81A1282-E4F9-4B83-82BC-0DA9A02BEC0D}" destId="{CC85C8CD-9FF5-4E6F-8861-90576433B799}" srcOrd="0" destOrd="0" presId="urn:microsoft.com/office/officeart/2009/3/layout/HorizontalOrganizationChart"/>
    <dgm:cxn modelId="{D3D7B1EF-5D86-4EFA-8344-FC6A98E82FD3}" type="presParOf" srcId="{CC85C8CD-9FF5-4E6F-8861-90576433B799}" destId="{9E720118-1F38-4C66-9DB8-4A7C3424881E}" srcOrd="0" destOrd="0" presId="urn:microsoft.com/office/officeart/2009/3/layout/HorizontalOrganizationChart"/>
    <dgm:cxn modelId="{5F7B2D1F-620B-4D2C-A897-3FA84F9F8ECE}" type="presParOf" srcId="{CC85C8CD-9FF5-4E6F-8861-90576433B799}" destId="{87483D3F-D1FF-45C2-9218-1463AB0DEDEE}" srcOrd="1" destOrd="0" presId="urn:microsoft.com/office/officeart/2009/3/layout/HorizontalOrganizationChart"/>
    <dgm:cxn modelId="{1D15E0AD-FE8B-4045-92E0-F548FDC299CE}" type="presParOf" srcId="{F81A1282-E4F9-4B83-82BC-0DA9A02BEC0D}" destId="{B6CA23E5-EDF8-453E-B2F7-2242EFCEED30}" srcOrd="1" destOrd="0" presId="urn:microsoft.com/office/officeart/2009/3/layout/HorizontalOrganizationChart"/>
    <dgm:cxn modelId="{D0F2F206-56B8-47C9-A79A-10277B4A0B5B}" type="presParOf" srcId="{F81A1282-E4F9-4B83-82BC-0DA9A02BEC0D}" destId="{73EBF882-12C5-4EE7-96B2-3082B4430C56}" srcOrd="2" destOrd="0" presId="urn:microsoft.com/office/officeart/2009/3/layout/HorizontalOrganizationChart"/>
    <dgm:cxn modelId="{F93ED091-0DF6-4ECA-99AA-69D4C53D5EB0}" type="presParOf" srcId="{440CFC0A-13AE-4F1D-A126-67FBF98C5B22}" destId="{27F75C7B-E7C8-4CB6-95FB-1B4931C79774}" srcOrd="2" destOrd="0" presId="urn:microsoft.com/office/officeart/2009/3/layout/HorizontalOrganizationChart"/>
    <dgm:cxn modelId="{C23C8E88-8FC7-411D-B77E-BCD34F20BF0A}" type="presParOf" srcId="{5EEE874B-766A-4A40-BAF9-F5ECD0021B58}" destId="{56E8490B-2BAB-4233-9CCB-44793F06DAB5}" srcOrd="2" destOrd="0" presId="urn:microsoft.com/office/officeart/2009/3/layout/HorizontalOrganizationChart"/>
  </dgm:cxnLst>
  <dgm:bg/>
  <dgm:whole/>
  <dgm:extLst>
    <a:ext uri="http://schemas.microsoft.com/office/drawing/2008/diagram">
      <dsp:dataModelExt xmlns:dsp="http://schemas.microsoft.com/office/drawing/2008/diagram" relId="rId6" minVer="http://schemas.openxmlformats.org/drawingml/2006/diagram"/>
    </a:ext>
  </dgm:extLst>
</dgm:dataModel>
</file>

<file path=ppt/graphics/data7.xml><?xml version="1.0" encoding="utf-8"?>
<dgm:dataModel xmlns:dgm="http://schemas.openxmlformats.org/drawingml/2006/diagram" xmlns:a="http://schemas.openxmlformats.org/drawingml/2006/main">
  <dgm:ptLst>
    <dgm:pt modelId="{6CA0EFB1-8E48-41EF-B836-E68CCFA7FE65}" type="doc">
      <dgm:prSet loTypeId="urn:microsoft.com/office/officeart/2005/8/layout/process2" loCatId="process" qsTypeId="urn:microsoft.com/office/officeart/2005/8/quickstyle/simple1" qsCatId="simple" csTypeId="urn:microsoft.com/office/officeart/2005/8/colors/accent1_2" csCatId="accent1" phldr="1"/>
      <dgm:spPr/>
      <dgm:t>
        <a:bodyPr/>
        <a:lstStyle/>
        <a:p>
          <a:endParaRPr lang="en-GB"/>
        </a:p>
      </dgm:t>
    </dgm:pt>
    <dgm:pt modelId="{76135E78-D7F0-4653-ABED-029DE47C5216}">
      <dgm:prSet/>
      <dgm:spPr>
        <a:solidFill>
          <a:srgbClr val="002060"/>
        </a:solidFill>
      </dgm:spPr>
      <dgm:t>
        <a:bodyPr/>
        <a:lstStyle/>
        <a:p>
          <a:r>
            <a:rPr lang="en-GB" dirty="0"/>
            <a:t>Définitions et identification des typologies d'innovation</a:t>
          </a:r>
        </a:p>
      </dgm:t>
    </dgm:pt>
    <dgm:pt modelId="{DD3E10F2-C3C7-40BA-BBE6-6EF6A7834F3E}" type="parTrans" cxnId="{DE97D35F-ECB9-45EC-AE05-C776BEF57886}">
      <dgm:prSet/>
      <dgm:spPr/>
      <dgm:t>
        <a:bodyPr/>
        <a:lstStyle/>
        <a:p>
          <a:endParaRPr lang="en-GB"/>
        </a:p>
      </dgm:t>
    </dgm:pt>
    <dgm:pt modelId="{05A33C81-6834-4FD0-AC98-DCEF3F3C0938}" type="sibTrans" cxnId="{DE97D35F-ECB9-45EC-AE05-C776BEF57886}">
      <dgm:prSet/>
      <dgm:spPr/>
      <dgm:t>
        <a:bodyPr/>
        <a:lstStyle/>
        <a:p>
          <a:endParaRPr lang="en-GB"/>
        </a:p>
      </dgm:t>
    </dgm:pt>
    <dgm:pt modelId="{8010755A-0BDA-4B14-8EE1-FB0FD362129F}">
      <dgm:prSet/>
      <dgm:spPr>
        <a:solidFill>
          <a:srgbClr val="002060"/>
        </a:solidFill>
      </dgm:spPr>
      <dgm:t>
        <a:bodyPr/>
        <a:lstStyle/>
        <a:p>
          <a:r>
            <a:rPr lang="en-GB" dirty="0"/>
            <a:t>Capacité à utiliser les connaissances pour développer et appliquer de nouvelles idées entraînant des changements dans la production et la structure organisationnelle d'une entreprise.</a:t>
          </a:r>
        </a:p>
      </dgm:t>
    </dgm:pt>
    <dgm:pt modelId="{21516115-3335-4E7E-98C2-A0272C633434}" type="parTrans" cxnId="{FF5842E2-9E83-4D36-BA08-859243403C11}">
      <dgm:prSet/>
      <dgm:spPr/>
      <dgm:t>
        <a:bodyPr/>
        <a:lstStyle/>
        <a:p>
          <a:endParaRPr lang="en-GB"/>
        </a:p>
      </dgm:t>
    </dgm:pt>
    <dgm:pt modelId="{CF9ED1F1-7B9C-493B-9B93-229D36E69406}" type="sibTrans" cxnId="{FF5842E2-9E83-4D36-BA08-859243403C11}">
      <dgm:prSet/>
      <dgm:spPr/>
      <dgm:t>
        <a:bodyPr/>
        <a:lstStyle/>
        <a:p>
          <a:endParaRPr lang="en-GB"/>
        </a:p>
      </dgm:t>
    </dgm:pt>
    <dgm:pt modelId="{E5E5FFBE-1B7C-41B8-AF80-6AEECBE82DB0}">
      <dgm:prSet/>
      <dgm:spPr>
        <a:solidFill>
          <a:srgbClr val="002060"/>
        </a:solidFill>
      </dgm:spPr>
      <dgm:t>
        <a:bodyPr/>
        <a:lstStyle/>
        <a:p>
          <a:r>
            <a:rPr lang="en-GB" dirty="0"/>
            <a:t>Schumpeter (2008) a défini plusieurs applications que l'on peut qualifier d'innovation. </a:t>
          </a:r>
        </a:p>
      </dgm:t>
    </dgm:pt>
    <dgm:pt modelId="{5001589A-22F7-4EBA-BBA4-A6273FADB8B2}" type="parTrans" cxnId="{8023989F-08E0-463B-8692-B82342ED44D5}">
      <dgm:prSet/>
      <dgm:spPr/>
      <dgm:t>
        <a:bodyPr/>
        <a:lstStyle/>
        <a:p>
          <a:endParaRPr lang="en-GB"/>
        </a:p>
      </dgm:t>
    </dgm:pt>
    <dgm:pt modelId="{9E5B7516-71E4-45E5-AAFE-D861C0FC0461}" type="sibTrans" cxnId="{8023989F-08E0-463B-8692-B82342ED44D5}">
      <dgm:prSet/>
      <dgm:spPr/>
      <dgm:t>
        <a:bodyPr/>
        <a:lstStyle/>
        <a:p>
          <a:endParaRPr lang="en-GB"/>
        </a:p>
      </dgm:t>
    </dgm:pt>
    <dgm:pt modelId="{D182B4BA-D5AE-44A5-86CE-F01086F88F32}">
      <dgm:prSet/>
      <dgm:spPr>
        <a:solidFill>
          <a:srgbClr val="002060"/>
        </a:solidFill>
      </dgm:spPr>
      <dgm:t>
        <a:bodyPr/>
        <a:lstStyle/>
        <a:p>
          <a:r>
            <a:rPr lang="en-GB"/>
            <a:t>Introduction d'un nouveau produit ou modification d'un produit existant </a:t>
          </a:r>
        </a:p>
      </dgm:t>
    </dgm:pt>
    <dgm:pt modelId="{D40AA61E-5251-4CB2-8447-A16EF1C8D0EF}" type="parTrans" cxnId="{1D032999-A0A1-42A0-BAAF-F5956588190F}">
      <dgm:prSet/>
      <dgm:spPr/>
      <dgm:t>
        <a:bodyPr/>
        <a:lstStyle/>
        <a:p>
          <a:endParaRPr lang="en-GB"/>
        </a:p>
      </dgm:t>
    </dgm:pt>
    <dgm:pt modelId="{B1571FB1-83BF-456B-9B14-C00FCD6FB56C}" type="sibTrans" cxnId="{1D032999-A0A1-42A0-BAAF-F5956588190F}">
      <dgm:prSet/>
      <dgm:spPr/>
      <dgm:t>
        <a:bodyPr/>
        <a:lstStyle/>
        <a:p>
          <a:endParaRPr lang="en-GB"/>
        </a:p>
      </dgm:t>
    </dgm:pt>
    <dgm:pt modelId="{B61C8822-CDA0-436E-9EA3-7009F89BB48A}">
      <dgm:prSet/>
      <dgm:spPr>
        <a:solidFill>
          <a:srgbClr val="002060"/>
        </a:solidFill>
      </dgm:spPr>
      <dgm:t>
        <a:bodyPr/>
        <a:lstStyle/>
        <a:p>
          <a:r>
            <a:rPr lang="en-GB"/>
            <a:t>Un nouveau processus ou une nouvelle technologie dans une industrie </a:t>
          </a:r>
        </a:p>
      </dgm:t>
    </dgm:pt>
    <dgm:pt modelId="{3ACBE5F9-C4E7-439E-BA64-2D1C78AE62D2}" type="parTrans" cxnId="{4812F37D-6B9F-43D3-96C4-2685A8705BE7}">
      <dgm:prSet/>
      <dgm:spPr/>
      <dgm:t>
        <a:bodyPr/>
        <a:lstStyle/>
        <a:p>
          <a:endParaRPr lang="en-GB"/>
        </a:p>
      </dgm:t>
    </dgm:pt>
    <dgm:pt modelId="{44E4649A-0637-460C-834A-AEC3EDE0A1BF}" type="sibTrans" cxnId="{4812F37D-6B9F-43D3-96C4-2685A8705BE7}">
      <dgm:prSet/>
      <dgm:spPr/>
      <dgm:t>
        <a:bodyPr/>
        <a:lstStyle/>
        <a:p>
          <a:endParaRPr lang="en-GB"/>
        </a:p>
      </dgm:t>
    </dgm:pt>
    <dgm:pt modelId="{E1A1A2CF-2ED6-45F3-A7F4-41C8C083ED6D}">
      <dgm:prSet/>
      <dgm:spPr>
        <a:solidFill>
          <a:srgbClr val="002060"/>
        </a:solidFill>
      </dgm:spPr>
      <dgm:t>
        <a:bodyPr/>
        <a:lstStyle/>
        <a:p>
          <a:r>
            <a:rPr lang="en-GB"/>
            <a:t>La découverte d'un nouveau marché </a:t>
          </a:r>
        </a:p>
      </dgm:t>
    </dgm:pt>
    <dgm:pt modelId="{4ED4A5E7-AF6A-4476-A462-421DD0BA96D9}" type="parTrans" cxnId="{F5096C26-77DF-45F7-B1D0-B92C29DA1697}">
      <dgm:prSet/>
      <dgm:spPr/>
      <dgm:t>
        <a:bodyPr/>
        <a:lstStyle/>
        <a:p>
          <a:endParaRPr lang="en-GB"/>
        </a:p>
      </dgm:t>
    </dgm:pt>
    <dgm:pt modelId="{DEEE1736-CD6A-4299-8A0A-E92987AB4F43}" type="sibTrans" cxnId="{F5096C26-77DF-45F7-B1D0-B92C29DA1697}">
      <dgm:prSet/>
      <dgm:spPr/>
      <dgm:t>
        <a:bodyPr/>
        <a:lstStyle/>
        <a:p>
          <a:endParaRPr lang="en-GB"/>
        </a:p>
      </dgm:t>
    </dgm:pt>
    <dgm:pt modelId="{E7BAA6CB-091A-41BF-B764-3761B32545DE}">
      <dgm:prSet/>
      <dgm:spPr>
        <a:solidFill>
          <a:srgbClr val="002060"/>
        </a:solidFill>
      </dgm:spPr>
      <dgm:t>
        <a:bodyPr/>
        <a:lstStyle/>
        <a:p>
          <a:r>
            <a:rPr lang="en-GB"/>
            <a:t>Développement de nouvelles sources d'approvisionnement en intrants et en matières premières </a:t>
          </a:r>
        </a:p>
      </dgm:t>
    </dgm:pt>
    <dgm:pt modelId="{8EDC9755-CCB0-4A62-908A-025090A076A3}" type="parTrans" cxnId="{57496E91-F327-4C90-99AF-B70B3F3F9B9F}">
      <dgm:prSet/>
      <dgm:spPr/>
      <dgm:t>
        <a:bodyPr/>
        <a:lstStyle/>
        <a:p>
          <a:endParaRPr lang="en-GB"/>
        </a:p>
      </dgm:t>
    </dgm:pt>
    <dgm:pt modelId="{4CA28B3B-018C-4D39-B365-B09050B47F46}" type="sibTrans" cxnId="{57496E91-F327-4C90-99AF-B70B3F3F9B9F}">
      <dgm:prSet/>
      <dgm:spPr/>
      <dgm:t>
        <a:bodyPr/>
        <a:lstStyle/>
        <a:p>
          <a:endParaRPr lang="en-GB"/>
        </a:p>
      </dgm:t>
    </dgm:pt>
    <dgm:pt modelId="{0B3D1EFC-3EF5-4A84-8A6D-F38E29735078}">
      <dgm:prSet/>
      <dgm:spPr>
        <a:solidFill>
          <a:srgbClr val="002060"/>
        </a:solidFill>
      </dgm:spPr>
      <dgm:t>
        <a:bodyPr/>
        <a:lstStyle/>
        <a:p>
          <a:r>
            <a:rPr lang="en-GB"/>
            <a:t>Changements dans l'organisation industrielle </a:t>
          </a:r>
        </a:p>
      </dgm:t>
    </dgm:pt>
    <dgm:pt modelId="{3E6A438B-A423-48E3-B4FE-503D301FB4A5}" type="parTrans" cxnId="{5CFF83F2-56AA-4ED5-B2B3-D27C53BFED62}">
      <dgm:prSet/>
      <dgm:spPr/>
      <dgm:t>
        <a:bodyPr/>
        <a:lstStyle/>
        <a:p>
          <a:endParaRPr lang="en-GB"/>
        </a:p>
      </dgm:t>
    </dgm:pt>
    <dgm:pt modelId="{DEE5040C-28B3-4746-9DEA-F9F08CD47CDE}" type="sibTrans" cxnId="{5CFF83F2-56AA-4ED5-B2B3-D27C53BFED62}">
      <dgm:prSet/>
      <dgm:spPr/>
      <dgm:t>
        <a:bodyPr/>
        <a:lstStyle/>
        <a:p>
          <a:endParaRPr lang="en-GB"/>
        </a:p>
      </dgm:t>
    </dgm:pt>
    <dgm:pt modelId="{1AE16BFC-A0B2-4942-AD43-9E7DB1423C45}" type="pres">
      <dgm:prSet presAssocID="{6CA0EFB1-8E48-41EF-B836-E68CCFA7FE65}" presName="linearFlow" presStyleCnt="0">
        <dgm:presLayoutVars>
          <dgm:resizeHandles val="exact"/>
        </dgm:presLayoutVars>
      </dgm:prSet>
      <dgm:spPr/>
    </dgm:pt>
    <dgm:pt modelId="{39BE141C-0615-49DB-B0F4-46C3BFA1651E}" type="pres">
      <dgm:prSet presAssocID="{76135E78-D7F0-4653-ABED-029DE47C5216}" presName="node" presStyleLbl="node1" presStyleIdx="0" presStyleCnt="2" custScaleX="296476">
        <dgm:presLayoutVars>
          <dgm:bulletEnabled val="1"/>
        </dgm:presLayoutVars>
      </dgm:prSet>
      <dgm:spPr/>
    </dgm:pt>
    <dgm:pt modelId="{4A21301F-DE88-4947-8768-5BF627B16907}" type="pres">
      <dgm:prSet presAssocID="{05A33C81-6834-4FD0-AC98-DCEF3F3C0938}" presName="sibTrans" presStyleLbl="sibTrans2D1" presStyleIdx="0" presStyleCnt="1"/>
      <dgm:spPr/>
    </dgm:pt>
    <dgm:pt modelId="{1B40F2BC-B2B5-45DA-85A7-5DF1EA939476}" type="pres">
      <dgm:prSet presAssocID="{05A33C81-6834-4FD0-AC98-DCEF3F3C0938}" presName="connectorText" presStyleLbl="sibTrans2D1" presStyleIdx="0" presStyleCnt="1"/>
      <dgm:spPr/>
    </dgm:pt>
    <dgm:pt modelId="{4756AC50-043C-49E7-822C-53096F8AC379}" type="pres">
      <dgm:prSet presAssocID="{E5E5FFBE-1B7C-41B8-AF80-6AEECBE82DB0}" presName="node" presStyleLbl="node1" presStyleIdx="1" presStyleCnt="2" custScaleX="296476">
        <dgm:presLayoutVars>
          <dgm:bulletEnabled val="1"/>
        </dgm:presLayoutVars>
      </dgm:prSet>
      <dgm:spPr/>
    </dgm:pt>
  </dgm:ptLst>
  <dgm:cxnLst>
    <dgm:cxn modelId="{A2DF6803-8BAF-4C12-96FA-F6136F7106D9}" type="presOf" srcId="{E1A1A2CF-2ED6-45F3-A7F4-41C8C083ED6D}" destId="{4756AC50-043C-49E7-822C-53096F8AC379}" srcOrd="0" destOrd="3" presId="urn:microsoft.com/office/officeart/2005/8/layout/process2"/>
    <dgm:cxn modelId="{F4E65A14-5CDA-462F-86A2-728236AE9A74}" type="presOf" srcId="{B61C8822-CDA0-436E-9EA3-7009F89BB48A}" destId="{4756AC50-043C-49E7-822C-53096F8AC379}" srcOrd="0" destOrd="2" presId="urn:microsoft.com/office/officeart/2005/8/layout/process2"/>
    <dgm:cxn modelId="{F5096C26-77DF-45F7-B1D0-B92C29DA1697}" srcId="{E5E5FFBE-1B7C-41B8-AF80-6AEECBE82DB0}" destId="{E1A1A2CF-2ED6-45F3-A7F4-41C8C083ED6D}" srcOrd="2" destOrd="0" parTransId="{4ED4A5E7-AF6A-4476-A462-421DD0BA96D9}" sibTransId="{DEEE1736-CD6A-4299-8A0A-E92987AB4F43}"/>
    <dgm:cxn modelId="{187E532B-D876-4DF9-A2D8-9222EF610876}" type="presOf" srcId="{6CA0EFB1-8E48-41EF-B836-E68CCFA7FE65}" destId="{1AE16BFC-A0B2-4942-AD43-9E7DB1423C45}" srcOrd="0" destOrd="0" presId="urn:microsoft.com/office/officeart/2005/8/layout/process2"/>
    <dgm:cxn modelId="{4254E735-DEF0-4208-8A5F-2AA6528B8966}" type="presOf" srcId="{76135E78-D7F0-4653-ABED-029DE47C5216}" destId="{39BE141C-0615-49DB-B0F4-46C3BFA1651E}" srcOrd="0" destOrd="0" presId="urn:microsoft.com/office/officeart/2005/8/layout/process2"/>
    <dgm:cxn modelId="{005FE15C-8873-45FC-B12B-333C663BBAC6}" type="presOf" srcId="{0B3D1EFC-3EF5-4A84-8A6D-F38E29735078}" destId="{4756AC50-043C-49E7-822C-53096F8AC379}" srcOrd="0" destOrd="5" presId="urn:microsoft.com/office/officeart/2005/8/layout/process2"/>
    <dgm:cxn modelId="{DE97D35F-ECB9-45EC-AE05-C776BEF57886}" srcId="{6CA0EFB1-8E48-41EF-B836-E68CCFA7FE65}" destId="{76135E78-D7F0-4653-ABED-029DE47C5216}" srcOrd="0" destOrd="0" parTransId="{DD3E10F2-C3C7-40BA-BBE6-6EF6A7834F3E}" sibTransId="{05A33C81-6834-4FD0-AC98-DCEF3F3C0938}"/>
    <dgm:cxn modelId="{C7A60C6D-60AD-45E2-8046-622E060D3BC0}" type="presOf" srcId="{8010755A-0BDA-4B14-8EE1-FB0FD362129F}" destId="{39BE141C-0615-49DB-B0F4-46C3BFA1651E}" srcOrd="0" destOrd="1" presId="urn:microsoft.com/office/officeart/2005/8/layout/process2"/>
    <dgm:cxn modelId="{4812F37D-6B9F-43D3-96C4-2685A8705BE7}" srcId="{E5E5FFBE-1B7C-41B8-AF80-6AEECBE82DB0}" destId="{B61C8822-CDA0-436E-9EA3-7009F89BB48A}" srcOrd="1" destOrd="0" parTransId="{3ACBE5F9-C4E7-439E-BA64-2D1C78AE62D2}" sibTransId="{44E4649A-0637-460C-834A-AEC3EDE0A1BF}"/>
    <dgm:cxn modelId="{57496E91-F327-4C90-99AF-B70B3F3F9B9F}" srcId="{E5E5FFBE-1B7C-41B8-AF80-6AEECBE82DB0}" destId="{E7BAA6CB-091A-41BF-B764-3761B32545DE}" srcOrd="3" destOrd="0" parTransId="{8EDC9755-CCB0-4A62-908A-025090A076A3}" sibTransId="{4CA28B3B-018C-4D39-B365-B09050B47F46}"/>
    <dgm:cxn modelId="{90D11599-4AAF-40E0-9E22-97A8F8271181}" type="presOf" srcId="{E7BAA6CB-091A-41BF-B764-3761B32545DE}" destId="{4756AC50-043C-49E7-822C-53096F8AC379}" srcOrd="0" destOrd="4" presId="urn:microsoft.com/office/officeart/2005/8/layout/process2"/>
    <dgm:cxn modelId="{1D032999-A0A1-42A0-BAAF-F5956588190F}" srcId="{E5E5FFBE-1B7C-41B8-AF80-6AEECBE82DB0}" destId="{D182B4BA-D5AE-44A5-86CE-F01086F88F32}" srcOrd="0" destOrd="0" parTransId="{D40AA61E-5251-4CB2-8447-A16EF1C8D0EF}" sibTransId="{B1571FB1-83BF-456B-9B14-C00FCD6FB56C}"/>
    <dgm:cxn modelId="{8023989F-08E0-463B-8692-B82342ED44D5}" srcId="{6CA0EFB1-8E48-41EF-B836-E68CCFA7FE65}" destId="{E5E5FFBE-1B7C-41B8-AF80-6AEECBE82DB0}" srcOrd="1" destOrd="0" parTransId="{5001589A-22F7-4EBA-BBA4-A6273FADB8B2}" sibTransId="{9E5B7516-71E4-45E5-AAFE-D861C0FC0461}"/>
    <dgm:cxn modelId="{F6790EC1-BC1A-4B1D-9C18-CBBBF467F115}" type="presOf" srcId="{05A33C81-6834-4FD0-AC98-DCEF3F3C0938}" destId="{4A21301F-DE88-4947-8768-5BF627B16907}" srcOrd="0" destOrd="0" presId="urn:microsoft.com/office/officeart/2005/8/layout/process2"/>
    <dgm:cxn modelId="{FF5842E2-9E83-4D36-BA08-859243403C11}" srcId="{76135E78-D7F0-4653-ABED-029DE47C5216}" destId="{8010755A-0BDA-4B14-8EE1-FB0FD362129F}" srcOrd="0" destOrd="0" parTransId="{21516115-3335-4E7E-98C2-A0272C633434}" sibTransId="{CF9ED1F1-7B9C-493B-9B93-229D36E69406}"/>
    <dgm:cxn modelId="{5CFF83F2-56AA-4ED5-B2B3-D27C53BFED62}" srcId="{E5E5FFBE-1B7C-41B8-AF80-6AEECBE82DB0}" destId="{0B3D1EFC-3EF5-4A84-8A6D-F38E29735078}" srcOrd="4" destOrd="0" parTransId="{3E6A438B-A423-48E3-B4FE-503D301FB4A5}" sibTransId="{DEE5040C-28B3-4746-9DEA-F9F08CD47CDE}"/>
    <dgm:cxn modelId="{C3C812F7-AB03-4323-B30F-C6B68522FF3F}" type="presOf" srcId="{D182B4BA-D5AE-44A5-86CE-F01086F88F32}" destId="{4756AC50-043C-49E7-822C-53096F8AC379}" srcOrd="0" destOrd="1" presId="urn:microsoft.com/office/officeart/2005/8/layout/process2"/>
    <dgm:cxn modelId="{597ADAFA-5154-4C2B-B1BD-0934769829A9}" type="presOf" srcId="{05A33C81-6834-4FD0-AC98-DCEF3F3C0938}" destId="{1B40F2BC-B2B5-45DA-85A7-5DF1EA939476}" srcOrd="1" destOrd="0" presId="urn:microsoft.com/office/officeart/2005/8/layout/process2"/>
    <dgm:cxn modelId="{6BD6F9FC-3EC4-4DB5-A417-E21BEC123B1F}" type="presOf" srcId="{E5E5FFBE-1B7C-41B8-AF80-6AEECBE82DB0}" destId="{4756AC50-043C-49E7-822C-53096F8AC379}" srcOrd="0" destOrd="0" presId="urn:microsoft.com/office/officeart/2005/8/layout/process2"/>
    <dgm:cxn modelId="{8AD4DC99-349F-45A2-AE22-B1AF9ECB78AD}" type="presParOf" srcId="{1AE16BFC-A0B2-4942-AD43-9E7DB1423C45}" destId="{39BE141C-0615-49DB-B0F4-46C3BFA1651E}" srcOrd="0" destOrd="0" presId="urn:microsoft.com/office/officeart/2005/8/layout/process2"/>
    <dgm:cxn modelId="{59ED62CA-8C6E-4CFA-9DB8-A0C81DACD5F6}" type="presParOf" srcId="{1AE16BFC-A0B2-4942-AD43-9E7DB1423C45}" destId="{4A21301F-DE88-4947-8768-5BF627B16907}" srcOrd="1" destOrd="0" presId="urn:microsoft.com/office/officeart/2005/8/layout/process2"/>
    <dgm:cxn modelId="{4A334C5C-F64A-47CC-8C2A-3FEC63573AD5}" type="presParOf" srcId="{4A21301F-DE88-4947-8768-5BF627B16907}" destId="{1B40F2BC-B2B5-45DA-85A7-5DF1EA939476}" srcOrd="0" destOrd="0" presId="urn:microsoft.com/office/officeart/2005/8/layout/process2"/>
    <dgm:cxn modelId="{CF22DF4A-E68F-47E8-862C-3722606E97DE}" type="presParOf" srcId="{1AE16BFC-A0B2-4942-AD43-9E7DB1423C45}" destId="{4756AC50-043C-49E7-822C-53096F8AC379}" srcOrd="2"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graphics/data8.xml><?xml version="1.0" encoding="utf-8"?>
<dgm:dataModel xmlns:dgm="http://schemas.openxmlformats.org/drawingml/2006/diagram" xmlns:a="http://schemas.openxmlformats.org/drawingml/2006/main">
  <dgm:ptLst>
    <dgm:pt modelId="{AA61E469-1F94-4F8E-88EE-3160A97158CB}"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GB"/>
        </a:p>
      </dgm:t>
    </dgm:pt>
    <dgm:pt modelId="{94899727-2C7C-43F0-97F4-67D246B9C17F}">
      <dgm:prSet custT="1"/>
      <dgm:spPr>
        <a:solidFill>
          <a:srgbClr val="002060"/>
        </a:solidFill>
      </dgm:spPr>
      <dgm:t>
        <a:bodyPr/>
        <a:lstStyle/>
        <a:p>
          <a:r>
            <a:rPr lang="en-GB" sz="2400"/>
            <a:t>La transformation numérique comme tremplin pour l'innovation en matière de produits, de processus et de modèles d'entreprise.</a:t>
          </a:r>
        </a:p>
      </dgm:t>
    </dgm:pt>
    <dgm:pt modelId="{312ECAE6-36DB-45B0-B06B-54D072F69E02}" type="parTrans" cxnId="{FF0AB850-19F3-4BAB-842A-7E9DFFE3E9BF}">
      <dgm:prSet/>
      <dgm:spPr/>
      <dgm:t>
        <a:bodyPr/>
        <a:lstStyle/>
        <a:p>
          <a:endParaRPr lang="en-GB" sz="2800"/>
        </a:p>
      </dgm:t>
    </dgm:pt>
    <dgm:pt modelId="{78A3492E-80BE-4EC5-B3FC-2122ED1D74A8}" type="sibTrans" cxnId="{FF0AB850-19F3-4BAB-842A-7E9DFFE3E9BF}">
      <dgm:prSet/>
      <dgm:spPr/>
      <dgm:t>
        <a:bodyPr/>
        <a:lstStyle/>
        <a:p>
          <a:endParaRPr lang="en-GB" sz="2800"/>
        </a:p>
      </dgm:t>
    </dgm:pt>
    <dgm:pt modelId="{7DA8712C-3E07-4521-841E-A692D10CE3E9}">
      <dgm:prSet custT="1"/>
      <dgm:spPr>
        <a:ln>
          <a:solidFill>
            <a:srgbClr val="002060"/>
          </a:solidFill>
        </a:ln>
      </dgm:spPr>
      <dgm:t>
        <a:bodyPr/>
        <a:lstStyle/>
        <a:p>
          <a:r>
            <a:rPr lang="en-GB" sz="2400"/>
            <a:t>La transformation numérique a beaucoup affecté les personnes, les entreprises et les systèmes ces dernières années </a:t>
          </a:r>
        </a:p>
      </dgm:t>
    </dgm:pt>
    <dgm:pt modelId="{4C4E476C-488A-4F42-B6F5-06D9FEF9EBA6}" type="parTrans" cxnId="{6174BB2D-4E68-4FEF-94A7-0124282A402E}">
      <dgm:prSet/>
      <dgm:spPr/>
      <dgm:t>
        <a:bodyPr/>
        <a:lstStyle/>
        <a:p>
          <a:endParaRPr lang="en-GB" sz="2800"/>
        </a:p>
      </dgm:t>
    </dgm:pt>
    <dgm:pt modelId="{AD621899-4AB9-4BBC-A49D-A998EFCFC640}" type="sibTrans" cxnId="{6174BB2D-4E68-4FEF-94A7-0124282A402E}">
      <dgm:prSet/>
      <dgm:spPr/>
      <dgm:t>
        <a:bodyPr/>
        <a:lstStyle/>
        <a:p>
          <a:endParaRPr lang="en-GB" sz="2800"/>
        </a:p>
      </dgm:t>
    </dgm:pt>
    <dgm:pt modelId="{79E6A636-4BEB-49FC-BADC-A0C1B8C444B1}">
      <dgm:prSet custT="1"/>
      <dgm:spPr>
        <a:ln>
          <a:solidFill>
            <a:srgbClr val="002060"/>
          </a:solidFill>
        </a:ln>
      </dgm:spPr>
      <dgm:t>
        <a:bodyPr/>
        <a:lstStyle/>
        <a:p>
          <a:r>
            <a:rPr lang="en-GB" sz="2400"/>
            <a:t>Révolution influençant la manière dont les entreprises gèrent leurs activités et développent des relations au sein des écosystèmes et entre eux</a:t>
          </a:r>
        </a:p>
      </dgm:t>
    </dgm:pt>
    <dgm:pt modelId="{229A6B15-06A0-4E5B-BB0C-DF4946E5F38F}" type="parTrans" cxnId="{91B19DCC-8014-4CB7-8119-5CD53E37BEAF}">
      <dgm:prSet/>
      <dgm:spPr/>
      <dgm:t>
        <a:bodyPr/>
        <a:lstStyle/>
        <a:p>
          <a:endParaRPr lang="en-GB" sz="2800"/>
        </a:p>
      </dgm:t>
    </dgm:pt>
    <dgm:pt modelId="{31E3B7B0-E905-490E-85FE-7B0C5DF4FAB1}" type="sibTrans" cxnId="{91B19DCC-8014-4CB7-8119-5CD53E37BEAF}">
      <dgm:prSet/>
      <dgm:spPr/>
      <dgm:t>
        <a:bodyPr/>
        <a:lstStyle/>
        <a:p>
          <a:endParaRPr lang="en-GB" sz="2800"/>
        </a:p>
      </dgm:t>
    </dgm:pt>
    <dgm:pt modelId="{46C42AB4-079A-496C-BA9F-04E6DF6E85F4}">
      <dgm:prSet custT="1"/>
      <dgm:spPr>
        <a:ln>
          <a:solidFill>
            <a:srgbClr val="002060"/>
          </a:solidFill>
        </a:ln>
      </dgm:spPr>
      <dgm:t>
        <a:bodyPr/>
        <a:lstStyle/>
        <a:p>
          <a:r>
            <a:rPr lang="en-GB" sz="2400"/>
            <a:t>La transformation numérique ne se limite pas aux entreprises innovantes, aux start-ups numériques et aux géants de la haute technologie</a:t>
          </a:r>
        </a:p>
      </dgm:t>
    </dgm:pt>
    <dgm:pt modelId="{2D137733-41D3-4085-9289-BA62DAB9D946}" type="parTrans" cxnId="{E337F106-5D55-455F-9130-7EB7327B8389}">
      <dgm:prSet/>
      <dgm:spPr/>
      <dgm:t>
        <a:bodyPr/>
        <a:lstStyle/>
        <a:p>
          <a:endParaRPr lang="en-GB" sz="2800"/>
        </a:p>
      </dgm:t>
    </dgm:pt>
    <dgm:pt modelId="{DE2AFDD1-64AA-4D6B-B760-DAF072D62338}" type="sibTrans" cxnId="{E337F106-5D55-455F-9130-7EB7327B8389}">
      <dgm:prSet/>
      <dgm:spPr/>
      <dgm:t>
        <a:bodyPr/>
        <a:lstStyle/>
        <a:p>
          <a:endParaRPr lang="en-GB" sz="2800"/>
        </a:p>
      </dgm:t>
    </dgm:pt>
    <dgm:pt modelId="{D21B2632-741C-45A7-B926-87299550B44D}">
      <dgm:prSet custT="1"/>
      <dgm:spPr>
        <a:ln>
          <a:solidFill>
            <a:srgbClr val="002060"/>
          </a:solidFill>
        </a:ln>
      </dgm:spPr>
      <dgm:t>
        <a:bodyPr/>
        <a:lstStyle/>
        <a:p>
          <a:r>
            <a:rPr lang="en-GB" sz="2400"/>
            <a:t>L'interaction entre les systèmes de technologie de l'information et les processus et outils de gestion des connaissances peut donc accélérer le processus de numérisation </a:t>
          </a:r>
        </a:p>
      </dgm:t>
    </dgm:pt>
    <dgm:pt modelId="{00C5588C-24A4-4784-A491-31DCDC42993E}" type="parTrans" cxnId="{3D882883-7AEC-43F2-97E7-CF1A4EFD1999}">
      <dgm:prSet/>
      <dgm:spPr/>
      <dgm:t>
        <a:bodyPr/>
        <a:lstStyle/>
        <a:p>
          <a:endParaRPr lang="en-GB" sz="2800"/>
        </a:p>
      </dgm:t>
    </dgm:pt>
    <dgm:pt modelId="{1E4DF15D-124E-4E99-94CD-151D4C3DA0BD}" type="sibTrans" cxnId="{3D882883-7AEC-43F2-97E7-CF1A4EFD1999}">
      <dgm:prSet/>
      <dgm:spPr/>
      <dgm:t>
        <a:bodyPr/>
        <a:lstStyle/>
        <a:p>
          <a:endParaRPr lang="en-GB" sz="2800"/>
        </a:p>
      </dgm:t>
    </dgm:pt>
    <dgm:pt modelId="{795E7318-61DD-48B8-9259-2DC0D0A46839}">
      <dgm:prSet custT="1"/>
      <dgm:spPr>
        <a:ln>
          <a:solidFill>
            <a:srgbClr val="002060"/>
          </a:solidFill>
        </a:ln>
      </dgm:spPr>
      <dgm:t>
        <a:bodyPr/>
        <a:lstStyle/>
        <a:p>
          <a:r>
            <a:rPr lang="en-GB" sz="2400"/>
            <a:t>La manière dont les entreprises peuvent mettre en œuvre des stratégies numériques innovantes pour croître et s'adapter rapidement et efficacement est encore très peu connue.</a:t>
          </a:r>
        </a:p>
      </dgm:t>
    </dgm:pt>
    <dgm:pt modelId="{C7318125-A1FB-43E6-9259-BB79B0FBB68A}" type="parTrans" cxnId="{AAC62B43-FE66-4DC3-8FF5-D744E934E825}">
      <dgm:prSet/>
      <dgm:spPr/>
      <dgm:t>
        <a:bodyPr/>
        <a:lstStyle/>
        <a:p>
          <a:endParaRPr lang="en-GB" sz="2800"/>
        </a:p>
      </dgm:t>
    </dgm:pt>
    <dgm:pt modelId="{3C1B196B-5484-4345-9935-74674A5FA984}" type="sibTrans" cxnId="{AAC62B43-FE66-4DC3-8FF5-D744E934E825}">
      <dgm:prSet/>
      <dgm:spPr/>
      <dgm:t>
        <a:bodyPr/>
        <a:lstStyle/>
        <a:p>
          <a:endParaRPr lang="en-GB" sz="2800"/>
        </a:p>
      </dgm:t>
    </dgm:pt>
    <dgm:pt modelId="{F1C24399-3113-4828-9389-4B4C4BEC0C12}" type="pres">
      <dgm:prSet presAssocID="{AA61E469-1F94-4F8E-88EE-3160A97158CB}" presName="linear" presStyleCnt="0">
        <dgm:presLayoutVars>
          <dgm:dir/>
          <dgm:animLvl val="lvl"/>
          <dgm:resizeHandles val="exact"/>
        </dgm:presLayoutVars>
      </dgm:prSet>
      <dgm:spPr/>
    </dgm:pt>
    <dgm:pt modelId="{8F00ED70-168E-40C7-B035-F9CF67492B32}" type="pres">
      <dgm:prSet presAssocID="{94899727-2C7C-43F0-97F4-67D246B9C17F}" presName="parentLin" presStyleCnt="0"/>
      <dgm:spPr/>
    </dgm:pt>
    <dgm:pt modelId="{01293B4E-5013-477A-A10C-6FC852BDA4B3}" type="pres">
      <dgm:prSet presAssocID="{94899727-2C7C-43F0-97F4-67D246B9C17F}" presName="parentLeftMargin" presStyleLbl="node1" presStyleIdx="0" presStyleCnt="1"/>
      <dgm:spPr/>
    </dgm:pt>
    <dgm:pt modelId="{EE470E40-AB6B-46BC-A250-5F027DA1FC5D}" type="pres">
      <dgm:prSet presAssocID="{94899727-2C7C-43F0-97F4-67D246B9C17F}" presName="parentText" presStyleLbl="node1" presStyleIdx="0" presStyleCnt="1" custScaleX="142857">
        <dgm:presLayoutVars>
          <dgm:chMax val="0"/>
          <dgm:bulletEnabled val="1"/>
        </dgm:presLayoutVars>
      </dgm:prSet>
      <dgm:spPr/>
    </dgm:pt>
    <dgm:pt modelId="{D8E1BC2A-417B-4AAA-9956-F3FA9E27600F}" type="pres">
      <dgm:prSet presAssocID="{94899727-2C7C-43F0-97F4-67D246B9C17F}" presName="negativeSpace" presStyleCnt="0"/>
      <dgm:spPr/>
    </dgm:pt>
    <dgm:pt modelId="{1AC39956-AC7C-43AA-895F-948AFEB697C2}" type="pres">
      <dgm:prSet presAssocID="{94899727-2C7C-43F0-97F4-67D246B9C17F}" presName="childText" presStyleLbl="conFgAcc1" presStyleIdx="0" presStyleCnt="1">
        <dgm:presLayoutVars>
          <dgm:bulletEnabled val="1"/>
        </dgm:presLayoutVars>
      </dgm:prSet>
      <dgm:spPr/>
    </dgm:pt>
  </dgm:ptLst>
  <dgm:cxnLst>
    <dgm:cxn modelId="{E337F106-5D55-455F-9130-7EB7327B8389}" srcId="{94899727-2C7C-43F0-97F4-67D246B9C17F}" destId="{46C42AB4-079A-496C-BA9F-04E6DF6E85F4}" srcOrd="2" destOrd="0" parTransId="{2D137733-41D3-4085-9289-BA62DAB9D946}" sibTransId="{DE2AFDD1-64AA-4D6B-B760-DAF072D62338}"/>
    <dgm:cxn modelId="{BD1BEF0A-FF6F-4CC6-9EA2-599642C51137}" type="presOf" srcId="{94899727-2C7C-43F0-97F4-67D246B9C17F}" destId="{EE470E40-AB6B-46BC-A250-5F027DA1FC5D}" srcOrd="1" destOrd="0" presId="urn:microsoft.com/office/officeart/2005/8/layout/list1"/>
    <dgm:cxn modelId="{405F1611-E550-4DD3-9C64-A95CACB12F38}" type="presOf" srcId="{AA61E469-1F94-4F8E-88EE-3160A97158CB}" destId="{F1C24399-3113-4828-9389-4B4C4BEC0C12}" srcOrd="0" destOrd="0" presId="urn:microsoft.com/office/officeart/2005/8/layout/list1"/>
    <dgm:cxn modelId="{5C610019-7BB4-4AD1-A518-21613B070AEB}" type="presOf" srcId="{46C42AB4-079A-496C-BA9F-04E6DF6E85F4}" destId="{1AC39956-AC7C-43AA-895F-948AFEB697C2}" srcOrd="0" destOrd="2" presId="urn:microsoft.com/office/officeart/2005/8/layout/list1"/>
    <dgm:cxn modelId="{6174BB2D-4E68-4FEF-94A7-0124282A402E}" srcId="{94899727-2C7C-43F0-97F4-67D246B9C17F}" destId="{7DA8712C-3E07-4521-841E-A692D10CE3E9}" srcOrd="0" destOrd="0" parTransId="{4C4E476C-488A-4F42-B6F5-06D9FEF9EBA6}" sibTransId="{AD621899-4AB9-4BBC-A49D-A998EFCFC640}"/>
    <dgm:cxn modelId="{AAC62B43-FE66-4DC3-8FF5-D744E934E825}" srcId="{94899727-2C7C-43F0-97F4-67D246B9C17F}" destId="{795E7318-61DD-48B8-9259-2DC0D0A46839}" srcOrd="4" destOrd="0" parTransId="{C7318125-A1FB-43E6-9259-BB79B0FBB68A}" sibTransId="{3C1B196B-5484-4345-9935-74674A5FA984}"/>
    <dgm:cxn modelId="{FF0AB850-19F3-4BAB-842A-7E9DFFE3E9BF}" srcId="{AA61E469-1F94-4F8E-88EE-3160A97158CB}" destId="{94899727-2C7C-43F0-97F4-67D246B9C17F}" srcOrd="0" destOrd="0" parTransId="{312ECAE6-36DB-45B0-B06B-54D072F69E02}" sibTransId="{78A3492E-80BE-4EC5-B3FC-2122ED1D74A8}"/>
    <dgm:cxn modelId="{3D882883-7AEC-43F2-97E7-CF1A4EFD1999}" srcId="{94899727-2C7C-43F0-97F4-67D246B9C17F}" destId="{D21B2632-741C-45A7-B926-87299550B44D}" srcOrd="3" destOrd="0" parTransId="{00C5588C-24A4-4784-A491-31DCDC42993E}" sibTransId="{1E4DF15D-124E-4E99-94CD-151D4C3DA0BD}"/>
    <dgm:cxn modelId="{8C1A2394-4862-45F6-822D-01E0A50723D3}" type="presOf" srcId="{795E7318-61DD-48B8-9259-2DC0D0A46839}" destId="{1AC39956-AC7C-43AA-895F-948AFEB697C2}" srcOrd="0" destOrd="4" presId="urn:microsoft.com/office/officeart/2005/8/layout/list1"/>
    <dgm:cxn modelId="{D7590D99-692A-4BB1-962A-B25A308627B9}" type="presOf" srcId="{94899727-2C7C-43F0-97F4-67D246B9C17F}" destId="{01293B4E-5013-477A-A10C-6FC852BDA4B3}" srcOrd="0" destOrd="0" presId="urn:microsoft.com/office/officeart/2005/8/layout/list1"/>
    <dgm:cxn modelId="{7EC6A9A5-3AF2-429B-8927-808E810A3A5A}" type="presOf" srcId="{7DA8712C-3E07-4521-841E-A692D10CE3E9}" destId="{1AC39956-AC7C-43AA-895F-948AFEB697C2}" srcOrd="0" destOrd="0" presId="urn:microsoft.com/office/officeart/2005/8/layout/list1"/>
    <dgm:cxn modelId="{433CCEAE-9694-48FD-9B0F-586D02172717}" type="presOf" srcId="{D21B2632-741C-45A7-B926-87299550B44D}" destId="{1AC39956-AC7C-43AA-895F-948AFEB697C2}" srcOrd="0" destOrd="3" presId="urn:microsoft.com/office/officeart/2005/8/layout/list1"/>
    <dgm:cxn modelId="{91B19DCC-8014-4CB7-8119-5CD53E37BEAF}" srcId="{94899727-2C7C-43F0-97F4-67D246B9C17F}" destId="{79E6A636-4BEB-49FC-BADC-A0C1B8C444B1}" srcOrd="1" destOrd="0" parTransId="{229A6B15-06A0-4E5B-BB0C-DF4946E5F38F}" sibTransId="{31E3B7B0-E905-490E-85FE-7B0C5DF4FAB1}"/>
    <dgm:cxn modelId="{749F60E8-F0F4-4B8A-A296-AF17294DE948}" type="presOf" srcId="{79E6A636-4BEB-49FC-BADC-A0C1B8C444B1}" destId="{1AC39956-AC7C-43AA-895F-948AFEB697C2}" srcOrd="0" destOrd="1" presId="urn:microsoft.com/office/officeart/2005/8/layout/list1"/>
    <dgm:cxn modelId="{BEB511D4-191C-42B2-8C04-D9E45E972C9F}" type="presParOf" srcId="{F1C24399-3113-4828-9389-4B4C4BEC0C12}" destId="{8F00ED70-168E-40C7-B035-F9CF67492B32}" srcOrd="0" destOrd="0" presId="urn:microsoft.com/office/officeart/2005/8/layout/list1"/>
    <dgm:cxn modelId="{3CB051FF-640B-4760-A82C-CDE0ABFD1D54}" type="presParOf" srcId="{8F00ED70-168E-40C7-B035-F9CF67492B32}" destId="{01293B4E-5013-477A-A10C-6FC852BDA4B3}" srcOrd="0" destOrd="0" presId="urn:microsoft.com/office/officeart/2005/8/layout/list1"/>
    <dgm:cxn modelId="{B9EE03D4-FF1F-4AD0-9B8A-86124E8A8721}" type="presParOf" srcId="{8F00ED70-168E-40C7-B035-F9CF67492B32}" destId="{EE470E40-AB6B-46BC-A250-5F027DA1FC5D}" srcOrd="1" destOrd="0" presId="urn:microsoft.com/office/officeart/2005/8/layout/list1"/>
    <dgm:cxn modelId="{07030EDC-AAAA-4E8E-901A-036DD41F4335}" type="presParOf" srcId="{F1C24399-3113-4828-9389-4B4C4BEC0C12}" destId="{D8E1BC2A-417B-4AAA-9956-F3FA9E27600F}" srcOrd="1" destOrd="0" presId="urn:microsoft.com/office/officeart/2005/8/layout/list1"/>
    <dgm:cxn modelId="{7552B9D0-9F15-4DE5-A637-4ECF4FFB9FDC}" type="presParOf" srcId="{F1C24399-3113-4828-9389-4B4C4BEC0C12}" destId="{1AC39956-AC7C-43AA-895F-948AFEB697C2}"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graphics/data9.xml><?xml version="1.0" encoding="utf-8"?>
<dgm:dataModel xmlns:dgm="http://schemas.openxmlformats.org/drawingml/2006/diagram" xmlns:a="http://schemas.openxmlformats.org/drawingml/2006/main">
  <dgm:ptLst>
    <dgm:pt modelId="{2F6771AC-F34F-41EF-9EC0-749B559D0545}"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GB"/>
        </a:p>
      </dgm:t>
    </dgm:pt>
    <dgm:pt modelId="{CDFC9BDE-3C24-4D35-B152-1015E39C5368}">
      <dgm:prSet/>
      <dgm:spPr/>
      <dgm:t>
        <a:bodyPr/>
        <a:lstStyle/>
        <a:p>
          <a:r>
            <a:rPr lang="en-GB"/>
            <a:t>La numérisation, moteur de changements majeurs dans les processus de travail</a:t>
          </a:r>
        </a:p>
      </dgm:t>
    </dgm:pt>
    <dgm:pt modelId="{86F5600D-1521-4636-95ED-E5A3B4DA3CC2}" type="parTrans" cxnId="{FC5B56E4-85BC-4496-AE73-587E6ABB5FE3}">
      <dgm:prSet/>
      <dgm:spPr/>
      <dgm:t>
        <a:bodyPr/>
        <a:lstStyle/>
        <a:p>
          <a:endParaRPr lang="en-GB"/>
        </a:p>
      </dgm:t>
    </dgm:pt>
    <dgm:pt modelId="{C9B77566-A700-4D7F-87CD-56AD1580F9B4}" type="sibTrans" cxnId="{FC5B56E4-85BC-4496-AE73-587E6ABB5FE3}">
      <dgm:prSet/>
      <dgm:spPr/>
      <dgm:t>
        <a:bodyPr/>
        <a:lstStyle/>
        <a:p>
          <a:endParaRPr lang="en-GB"/>
        </a:p>
      </dgm:t>
    </dgm:pt>
    <dgm:pt modelId="{CCE10F66-905F-4E06-B465-F84C940E7F41}">
      <dgm:prSet/>
      <dgm:spPr/>
      <dgm:t>
        <a:bodyPr/>
        <a:lstStyle/>
        <a:p>
          <a:r>
            <a:rPr lang="en-GB"/>
            <a:t>Le changement technologique par le biais de la recherche et du développement comme moteur de la numérisation</a:t>
          </a:r>
        </a:p>
      </dgm:t>
    </dgm:pt>
    <dgm:pt modelId="{27620C1F-1C89-4342-A0EC-385C39435947}" type="parTrans" cxnId="{4160AE55-051E-4249-BF22-52A4B4294A6F}">
      <dgm:prSet/>
      <dgm:spPr/>
      <dgm:t>
        <a:bodyPr/>
        <a:lstStyle/>
        <a:p>
          <a:endParaRPr lang="en-GB"/>
        </a:p>
      </dgm:t>
    </dgm:pt>
    <dgm:pt modelId="{6827F14B-FE49-46CC-A7EF-5BF9EE36438C}" type="sibTrans" cxnId="{4160AE55-051E-4249-BF22-52A4B4294A6F}">
      <dgm:prSet/>
      <dgm:spPr/>
      <dgm:t>
        <a:bodyPr/>
        <a:lstStyle/>
        <a:p>
          <a:endParaRPr lang="en-GB"/>
        </a:p>
      </dgm:t>
    </dgm:pt>
    <dgm:pt modelId="{7BB9DD05-7E63-4702-92D8-E4DD8E069AB0}">
      <dgm:prSet/>
      <dgm:spPr/>
      <dgm:t>
        <a:bodyPr/>
        <a:lstStyle/>
        <a:p>
          <a:r>
            <a:rPr lang="en-GB"/>
            <a:t>La transformation numérique peut être mieux décrite comme le résultat systémique ou comme un scénario significatif dans cette macro transformation sociétale</a:t>
          </a:r>
        </a:p>
      </dgm:t>
    </dgm:pt>
    <dgm:pt modelId="{9D118BD3-D85B-43BC-8870-4AB9B9C50B1E}" type="parTrans" cxnId="{09E5CA0C-BCC1-4BD8-8570-B55AC5E15002}">
      <dgm:prSet/>
      <dgm:spPr/>
      <dgm:t>
        <a:bodyPr/>
        <a:lstStyle/>
        <a:p>
          <a:endParaRPr lang="en-GB"/>
        </a:p>
      </dgm:t>
    </dgm:pt>
    <dgm:pt modelId="{B68298AB-E69E-4136-8491-EF85213477CB}" type="sibTrans" cxnId="{09E5CA0C-BCC1-4BD8-8570-B55AC5E15002}">
      <dgm:prSet/>
      <dgm:spPr/>
      <dgm:t>
        <a:bodyPr/>
        <a:lstStyle/>
        <a:p>
          <a:endParaRPr lang="en-GB"/>
        </a:p>
      </dgm:t>
    </dgm:pt>
    <dgm:pt modelId="{8DC3329C-5F77-4127-81B4-DCF063D557C9}">
      <dgm:prSet/>
      <dgm:spPr/>
      <dgm:t>
        <a:bodyPr/>
        <a:lstStyle/>
        <a:p>
          <a:r>
            <a:rPr lang="en-GB"/>
            <a:t>La numérisation et la transformation numérique ne sont pas utilisées comme des termes congruents dans cette étude.</a:t>
          </a:r>
        </a:p>
      </dgm:t>
    </dgm:pt>
    <dgm:pt modelId="{2DFE5A72-EE83-486B-BFF6-D2EE01ED15D4}" type="parTrans" cxnId="{5A5496FB-7323-4908-A5B6-037C17CC49AD}">
      <dgm:prSet/>
      <dgm:spPr/>
      <dgm:t>
        <a:bodyPr/>
        <a:lstStyle/>
        <a:p>
          <a:endParaRPr lang="en-GB"/>
        </a:p>
      </dgm:t>
    </dgm:pt>
    <dgm:pt modelId="{5060FEB2-769E-4D25-88CC-0E151E83D312}" type="sibTrans" cxnId="{5A5496FB-7323-4908-A5B6-037C17CC49AD}">
      <dgm:prSet/>
      <dgm:spPr/>
      <dgm:t>
        <a:bodyPr/>
        <a:lstStyle/>
        <a:p>
          <a:endParaRPr lang="en-GB"/>
        </a:p>
      </dgm:t>
    </dgm:pt>
    <dgm:pt modelId="{28319F35-EC87-4571-8976-5A0AC9CBBB83}">
      <dgm:prSet/>
      <dgm:spPr/>
      <dgm:t>
        <a:bodyPr/>
        <a:lstStyle/>
        <a:p>
          <a:r>
            <a:rPr lang="en-GB"/>
            <a:t>La transformation numérique décrit mieux l'ensemble du processus</a:t>
          </a:r>
        </a:p>
      </dgm:t>
    </dgm:pt>
    <dgm:pt modelId="{8D61DAE0-AEA9-4FC6-B7AD-28364945275A}" type="parTrans" cxnId="{EF50476F-BF77-4E6D-9493-72724B45B6A7}">
      <dgm:prSet/>
      <dgm:spPr/>
      <dgm:t>
        <a:bodyPr/>
        <a:lstStyle/>
        <a:p>
          <a:endParaRPr lang="en-GB"/>
        </a:p>
      </dgm:t>
    </dgm:pt>
    <dgm:pt modelId="{C77ED1FA-E0CF-4B21-903D-5051A1661D2C}" type="sibTrans" cxnId="{EF50476F-BF77-4E6D-9493-72724B45B6A7}">
      <dgm:prSet/>
      <dgm:spPr/>
      <dgm:t>
        <a:bodyPr/>
        <a:lstStyle/>
        <a:p>
          <a:endParaRPr lang="en-GB"/>
        </a:p>
      </dgm:t>
    </dgm:pt>
    <dgm:pt modelId="{6C0CFB98-2BB8-4B30-BD58-33B9BCFB5DBD}">
      <dgm:prSet/>
      <dgm:spPr/>
      <dgm:t>
        <a:bodyPr/>
        <a:lstStyle/>
        <a:p>
          <a:r>
            <a:rPr lang="en-GB"/>
            <a:t>La numérisation peut généralement être comprise comme la "conversion de quantités analogiques en quantités numériques". </a:t>
          </a:r>
        </a:p>
      </dgm:t>
    </dgm:pt>
    <dgm:pt modelId="{B342A9BD-8D75-4440-AC3C-18840D702CD9}" type="parTrans" cxnId="{3E9552BE-F4C5-423B-BD19-D104508DF537}">
      <dgm:prSet/>
      <dgm:spPr/>
      <dgm:t>
        <a:bodyPr/>
        <a:lstStyle/>
        <a:p>
          <a:endParaRPr lang="en-GB"/>
        </a:p>
      </dgm:t>
    </dgm:pt>
    <dgm:pt modelId="{6E626B2C-73FE-4D42-937C-1FB1100227BB}" type="sibTrans" cxnId="{3E9552BE-F4C5-423B-BD19-D104508DF537}">
      <dgm:prSet/>
      <dgm:spPr/>
      <dgm:t>
        <a:bodyPr/>
        <a:lstStyle/>
        <a:p>
          <a:endParaRPr lang="en-GB"/>
        </a:p>
      </dgm:t>
    </dgm:pt>
    <dgm:pt modelId="{58A239F8-09F0-477D-A9AB-34E14716E180}">
      <dgm:prSet/>
      <dgm:spPr/>
      <dgm:t>
        <a:bodyPr/>
        <a:lstStyle/>
        <a:p>
          <a:r>
            <a:rPr lang="en-GB"/>
            <a:t>L'innovation est une solution nouvelle et inconnue à un problème.</a:t>
          </a:r>
        </a:p>
      </dgm:t>
    </dgm:pt>
    <dgm:pt modelId="{16D49181-B159-4879-93DE-D9EDA6885B89}" type="parTrans" cxnId="{B38EBD9F-C512-4ED0-B390-CD57E69EC11A}">
      <dgm:prSet/>
      <dgm:spPr/>
      <dgm:t>
        <a:bodyPr/>
        <a:lstStyle/>
        <a:p>
          <a:endParaRPr lang="en-GB"/>
        </a:p>
      </dgm:t>
    </dgm:pt>
    <dgm:pt modelId="{08682A74-B1F9-472E-90D1-80A16715247D}" type="sibTrans" cxnId="{B38EBD9F-C512-4ED0-B390-CD57E69EC11A}">
      <dgm:prSet/>
      <dgm:spPr/>
      <dgm:t>
        <a:bodyPr/>
        <a:lstStyle/>
        <a:p>
          <a:endParaRPr lang="en-GB"/>
        </a:p>
      </dgm:t>
    </dgm:pt>
    <dgm:pt modelId="{77E90AEE-4DCE-4CC4-9688-3DFA816EEFF6}" type="pres">
      <dgm:prSet presAssocID="{2F6771AC-F34F-41EF-9EC0-749B559D0545}" presName="vert0" presStyleCnt="0">
        <dgm:presLayoutVars>
          <dgm:dir/>
          <dgm:animOne val="branch"/>
          <dgm:animLvl val="lvl"/>
        </dgm:presLayoutVars>
      </dgm:prSet>
      <dgm:spPr/>
    </dgm:pt>
    <dgm:pt modelId="{DF6F5BD6-304F-4F2A-B574-65A4EED3B9C0}" type="pres">
      <dgm:prSet presAssocID="{CDFC9BDE-3C24-4D35-B152-1015E39C5368}" presName="thickLine" presStyleLbl="alignNode1" presStyleIdx="0" presStyleCnt="7"/>
      <dgm:spPr/>
    </dgm:pt>
    <dgm:pt modelId="{A053166F-7A00-404E-A48F-6723A411FB75}" type="pres">
      <dgm:prSet presAssocID="{CDFC9BDE-3C24-4D35-B152-1015E39C5368}" presName="horz1" presStyleCnt="0"/>
      <dgm:spPr/>
    </dgm:pt>
    <dgm:pt modelId="{E19CB5E8-5F5D-4B65-8649-B605AA6003F6}" type="pres">
      <dgm:prSet presAssocID="{CDFC9BDE-3C24-4D35-B152-1015E39C5368}" presName="tx1" presStyleLbl="revTx" presStyleIdx="0" presStyleCnt="7"/>
      <dgm:spPr/>
    </dgm:pt>
    <dgm:pt modelId="{947BD3F8-C0CB-42A4-8C9C-1EE087E5F071}" type="pres">
      <dgm:prSet presAssocID="{CDFC9BDE-3C24-4D35-B152-1015E39C5368}" presName="vert1" presStyleCnt="0"/>
      <dgm:spPr/>
    </dgm:pt>
    <dgm:pt modelId="{997DF541-7898-4687-B985-04FDFF887B6A}" type="pres">
      <dgm:prSet presAssocID="{CCE10F66-905F-4E06-B465-F84C940E7F41}" presName="thickLine" presStyleLbl="alignNode1" presStyleIdx="1" presStyleCnt="7"/>
      <dgm:spPr/>
    </dgm:pt>
    <dgm:pt modelId="{DBBD5AE9-BE46-4104-B45C-49DDB4491DF4}" type="pres">
      <dgm:prSet presAssocID="{CCE10F66-905F-4E06-B465-F84C940E7F41}" presName="horz1" presStyleCnt="0"/>
      <dgm:spPr/>
    </dgm:pt>
    <dgm:pt modelId="{DE125130-EAA0-4892-8A38-B24F59AE7E22}" type="pres">
      <dgm:prSet presAssocID="{CCE10F66-905F-4E06-B465-F84C940E7F41}" presName="tx1" presStyleLbl="revTx" presStyleIdx="1" presStyleCnt="7"/>
      <dgm:spPr/>
    </dgm:pt>
    <dgm:pt modelId="{115F6306-40D3-4515-9F05-C06EBE7CCAA0}" type="pres">
      <dgm:prSet presAssocID="{CCE10F66-905F-4E06-B465-F84C940E7F41}" presName="vert1" presStyleCnt="0"/>
      <dgm:spPr/>
    </dgm:pt>
    <dgm:pt modelId="{9FFE0CAE-7EFE-48C0-8601-BABD507D71A4}" type="pres">
      <dgm:prSet presAssocID="{7BB9DD05-7E63-4702-92D8-E4DD8E069AB0}" presName="thickLine" presStyleLbl="alignNode1" presStyleIdx="2" presStyleCnt="7"/>
      <dgm:spPr/>
    </dgm:pt>
    <dgm:pt modelId="{50325A8E-CD20-4784-AC52-F5F203320B55}" type="pres">
      <dgm:prSet presAssocID="{7BB9DD05-7E63-4702-92D8-E4DD8E069AB0}" presName="horz1" presStyleCnt="0"/>
      <dgm:spPr/>
    </dgm:pt>
    <dgm:pt modelId="{DD4E6641-FAED-47D8-BB3F-FF63438379D6}" type="pres">
      <dgm:prSet presAssocID="{7BB9DD05-7E63-4702-92D8-E4DD8E069AB0}" presName="tx1" presStyleLbl="revTx" presStyleIdx="2" presStyleCnt="7"/>
      <dgm:spPr/>
    </dgm:pt>
    <dgm:pt modelId="{1A009C96-4CBF-47E6-A1C2-D1D32211E87E}" type="pres">
      <dgm:prSet presAssocID="{7BB9DD05-7E63-4702-92D8-E4DD8E069AB0}" presName="vert1" presStyleCnt="0"/>
      <dgm:spPr/>
    </dgm:pt>
    <dgm:pt modelId="{1CAC93E2-8C00-47CA-8B95-9F97A48B740E}" type="pres">
      <dgm:prSet presAssocID="{8DC3329C-5F77-4127-81B4-DCF063D557C9}" presName="thickLine" presStyleLbl="alignNode1" presStyleIdx="3" presStyleCnt="7"/>
      <dgm:spPr/>
    </dgm:pt>
    <dgm:pt modelId="{80373476-9365-4EE5-977B-B68D0E062D36}" type="pres">
      <dgm:prSet presAssocID="{8DC3329C-5F77-4127-81B4-DCF063D557C9}" presName="horz1" presStyleCnt="0"/>
      <dgm:spPr/>
    </dgm:pt>
    <dgm:pt modelId="{951DEE39-79F2-40C1-8726-8869DA57F47C}" type="pres">
      <dgm:prSet presAssocID="{8DC3329C-5F77-4127-81B4-DCF063D557C9}" presName="tx1" presStyleLbl="revTx" presStyleIdx="3" presStyleCnt="7"/>
      <dgm:spPr/>
    </dgm:pt>
    <dgm:pt modelId="{EFFA661C-D532-4BE1-88A3-33E4AEC59E87}" type="pres">
      <dgm:prSet presAssocID="{8DC3329C-5F77-4127-81B4-DCF063D557C9}" presName="vert1" presStyleCnt="0"/>
      <dgm:spPr/>
    </dgm:pt>
    <dgm:pt modelId="{3E3E694C-5D89-4C5E-8727-201C6D87DF23}" type="pres">
      <dgm:prSet presAssocID="{28319F35-EC87-4571-8976-5A0AC9CBBB83}" presName="thickLine" presStyleLbl="alignNode1" presStyleIdx="4" presStyleCnt="7"/>
      <dgm:spPr/>
    </dgm:pt>
    <dgm:pt modelId="{66F1868F-C5A5-4834-B26B-86F5C47EBBBD}" type="pres">
      <dgm:prSet presAssocID="{28319F35-EC87-4571-8976-5A0AC9CBBB83}" presName="horz1" presStyleCnt="0"/>
      <dgm:spPr/>
    </dgm:pt>
    <dgm:pt modelId="{3A483EB6-8747-4B24-BCEA-9045ADE2E75C}" type="pres">
      <dgm:prSet presAssocID="{28319F35-EC87-4571-8976-5A0AC9CBBB83}" presName="tx1" presStyleLbl="revTx" presStyleIdx="4" presStyleCnt="7"/>
      <dgm:spPr/>
    </dgm:pt>
    <dgm:pt modelId="{01A00F1A-8B00-4E1D-BE69-DA12B2F579BA}" type="pres">
      <dgm:prSet presAssocID="{28319F35-EC87-4571-8976-5A0AC9CBBB83}" presName="vert1" presStyleCnt="0"/>
      <dgm:spPr/>
    </dgm:pt>
    <dgm:pt modelId="{AD0DDA7E-4F2B-4C71-A58E-7A3482D1F96C}" type="pres">
      <dgm:prSet presAssocID="{6C0CFB98-2BB8-4B30-BD58-33B9BCFB5DBD}" presName="thickLine" presStyleLbl="alignNode1" presStyleIdx="5" presStyleCnt="7"/>
      <dgm:spPr/>
    </dgm:pt>
    <dgm:pt modelId="{99DF51DD-5E03-4AAA-86E2-C17C8ACC952C}" type="pres">
      <dgm:prSet presAssocID="{6C0CFB98-2BB8-4B30-BD58-33B9BCFB5DBD}" presName="horz1" presStyleCnt="0"/>
      <dgm:spPr/>
    </dgm:pt>
    <dgm:pt modelId="{DCD077AE-A402-4B3A-8116-4FA3D73EE9CC}" type="pres">
      <dgm:prSet presAssocID="{6C0CFB98-2BB8-4B30-BD58-33B9BCFB5DBD}" presName="tx1" presStyleLbl="revTx" presStyleIdx="5" presStyleCnt="7"/>
      <dgm:spPr/>
    </dgm:pt>
    <dgm:pt modelId="{19729576-0C20-4A67-B6A7-F318F12A8A11}" type="pres">
      <dgm:prSet presAssocID="{6C0CFB98-2BB8-4B30-BD58-33B9BCFB5DBD}" presName="vert1" presStyleCnt="0"/>
      <dgm:spPr/>
    </dgm:pt>
    <dgm:pt modelId="{698D26FE-618B-4415-A1AE-FC63867B4D47}" type="pres">
      <dgm:prSet presAssocID="{58A239F8-09F0-477D-A9AB-34E14716E180}" presName="thickLine" presStyleLbl="alignNode1" presStyleIdx="6" presStyleCnt="7"/>
      <dgm:spPr/>
    </dgm:pt>
    <dgm:pt modelId="{11511154-0575-4121-B272-DA1FC8B19FFC}" type="pres">
      <dgm:prSet presAssocID="{58A239F8-09F0-477D-A9AB-34E14716E180}" presName="horz1" presStyleCnt="0"/>
      <dgm:spPr/>
    </dgm:pt>
    <dgm:pt modelId="{C10179E9-A9E7-43E3-9ABA-8E7268D54384}" type="pres">
      <dgm:prSet presAssocID="{58A239F8-09F0-477D-A9AB-34E14716E180}" presName="tx1" presStyleLbl="revTx" presStyleIdx="6" presStyleCnt="7"/>
      <dgm:spPr/>
    </dgm:pt>
    <dgm:pt modelId="{FBF675D8-00B2-470B-92A3-7CADC0913143}" type="pres">
      <dgm:prSet presAssocID="{58A239F8-09F0-477D-A9AB-34E14716E180}" presName="vert1" presStyleCnt="0"/>
      <dgm:spPr/>
    </dgm:pt>
  </dgm:ptLst>
  <dgm:cxnLst>
    <dgm:cxn modelId="{09E5CA0C-BCC1-4BD8-8570-B55AC5E15002}" srcId="{2F6771AC-F34F-41EF-9EC0-749B559D0545}" destId="{7BB9DD05-7E63-4702-92D8-E4DD8E069AB0}" srcOrd="2" destOrd="0" parTransId="{9D118BD3-D85B-43BC-8870-4AB9B9C50B1E}" sibTransId="{B68298AB-E69E-4136-8491-EF85213477CB}"/>
    <dgm:cxn modelId="{D3897921-527B-4475-82B9-63E0FC3DBF83}" type="presOf" srcId="{58A239F8-09F0-477D-A9AB-34E14716E180}" destId="{C10179E9-A9E7-43E3-9ABA-8E7268D54384}" srcOrd="0" destOrd="0" presId="urn:microsoft.com/office/officeart/2008/layout/LinedList"/>
    <dgm:cxn modelId="{CB724F5F-EBF6-4003-AE8C-9FEA85776DE6}" type="presOf" srcId="{28319F35-EC87-4571-8976-5A0AC9CBBB83}" destId="{3A483EB6-8747-4B24-BCEA-9045ADE2E75C}" srcOrd="0" destOrd="0" presId="urn:microsoft.com/office/officeart/2008/layout/LinedList"/>
    <dgm:cxn modelId="{0FD6FE5F-8423-4A7B-9CEA-7E36095A39A0}" type="presOf" srcId="{6C0CFB98-2BB8-4B30-BD58-33B9BCFB5DBD}" destId="{DCD077AE-A402-4B3A-8116-4FA3D73EE9CC}" srcOrd="0" destOrd="0" presId="urn:microsoft.com/office/officeart/2008/layout/LinedList"/>
    <dgm:cxn modelId="{EF50476F-BF77-4E6D-9493-72724B45B6A7}" srcId="{2F6771AC-F34F-41EF-9EC0-749B559D0545}" destId="{28319F35-EC87-4571-8976-5A0AC9CBBB83}" srcOrd="4" destOrd="0" parTransId="{8D61DAE0-AEA9-4FC6-B7AD-28364945275A}" sibTransId="{C77ED1FA-E0CF-4B21-903D-5051A1661D2C}"/>
    <dgm:cxn modelId="{4160AE55-051E-4249-BF22-52A4B4294A6F}" srcId="{2F6771AC-F34F-41EF-9EC0-749B559D0545}" destId="{CCE10F66-905F-4E06-B465-F84C940E7F41}" srcOrd="1" destOrd="0" parTransId="{27620C1F-1C89-4342-A0EC-385C39435947}" sibTransId="{6827F14B-FE49-46CC-A7EF-5BF9EE36438C}"/>
    <dgm:cxn modelId="{B8D4198A-BB63-468C-AD8B-148572C12116}" type="presOf" srcId="{CDFC9BDE-3C24-4D35-B152-1015E39C5368}" destId="{E19CB5E8-5F5D-4B65-8649-B605AA6003F6}" srcOrd="0" destOrd="0" presId="urn:microsoft.com/office/officeart/2008/layout/LinedList"/>
    <dgm:cxn modelId="{9EBC5B90-997A-4EB2-ACBD-E624925EE789}" type="presOf" srcId="{8DC3329C-5F77-4127-81B4-DCF063D557C9}" destId="{951DEE39-79F2-40C1-8726-8869DA57F47C}" srcOrd="0" destOrd="0" presId="urn:microsoft.com/office/officeart/2008/layout/LinedList"/>
    <dgm:cxn modelId="{06532799-F59C-4302-B208-507C4F93EEC3}" type="presOf" srcId="{7BB9DD05-7E63-4702-92D8-E4DD8E069AB0}" destId="{DD4E6641-FAED-47D8-BB3F-FF63438379D6}" srcOrd="0" destOrd="0" presId="urn:microsoft.com/office/officeart/2008/layout/LinedList"/>
    <dgm:cxn modelId="{B38EBD9F-C512-4ED0-B390-CD57E69EC11A}" srcId="{2F6771AC-F34F-41EF-9EC0-749B559D0545}" destId="{58A239F8-09F0-477D-A9AB-34E14716E180}" srcOrd="6" destOrd="0" parTransId="{16D49181-B159-4879-93DE-D9EDA6885B89}" sibTransId="{08682A74-B1F9-472E-90D1-80A16715247D}"/>
    <dgm:cxn modelId="{61EE1AA9-346A-49C1-BFD9-23BCD1A67036}" type="presOf" srcId="{CCE10F66-905F-4E06-B465-F84C940E7F41}" destId="{DE125130-EAA0-4892-8A38-B24F59AE7E22}" srcOrd="0" destOrd="0" presId="urn:microsoft.com/office/officeart/2008/layout/LinedList"/>
    <dgm:cxn modelId="{892610B4-030D-4018-B065-415D4E0CB6D2}" type="presOf" srcId="{2F6771AC-F34F-41EF-9EC0-749B559D0545}" destId="{77E90AEE-4DCE-4CC4-9688-3DFA816EEFF6}" srcOrd="0" destOrd="0" presId="urn:microsoft.com/office/officeart/2008/layout/LinedList"/>
    <dgm:cxn modelId="{3E9552BE-F4C5-423B-BD19-D104508DF537}" srcId="{2F6771AC-F34F-41EF-9EC0-749B559D0545}" destId="{6C0CFB98-2BB8-4B30-BD58-33B9BCFB5DBD}" srcOrd="5" destOrd="0" parTransId="{B342A9BD-8D75-4440-AC3C-18840D702CD9}" sibTransId="{6E626B2C-73FE-4D42-937C-1FB1100227BB}"/>
    <dgm:cxn modelId="{FC5B56E4-85BC-4496-AE73-587E6ABB5FE3}" srcId="{2F6771AC-F34F-41EF-9EC0-749B559D0545}" destId="{CDFC9BDE-3C24-4D35-B152-1015E39C5368}" srcOrd="0" destOrd="0" parTransId="{86F5600D-1521-4636-95ED-E5A3B4DA3CC2}" sibTransId="{C9B77566-A700-4D7F-87CD-56AD1580F9B4}"/>
    <dgm:cxn modelId="{5A5496FB-7323-4908-A5B6-037C17CC49AD}" srcId="{2F6771AC-F34F-41EF-9EC0-749B559D0545}" destId="{8DC3329C-5F77-4127-81B4-DCF063D557C9}" srcOrd="3" destOrd="0" parTransId="{2DFE5A72-EE83-486B-BFF6-D2EE01ED15D4}" sibTransId="{5060FEB2-769E-4D25-88CC-0E151E83D312}"/>
    <dgm:cxn modelId="{EE3CD75D-693D-45A3-AFAD-008FEE9F54FF}" type="presParOf" srcId="{77E90AEE-4DCE-4CC4-9688-3DFA816EEFF6}" destId="{DF6F5BD6-304F-4F2A-B574-65A4EED3B9C0}" srcOrd="0" destOrd="0" presId="urn:microsoft.com/office/officeart/2008/layout/LinedList"/>
    <dgm:cxn modelId="{D74E27F7-FBDB-40B7-A322-7E7DDAB23702}" type="presParOf" srcId="{77E90AEE-4DCE-4CC4-9688-3DFA816EEFF6}" destId="{A053166F-7A00-404E-A48F-6723A411FB75}" srcOrd="1" destOrd="0" presId="urn:microsoft.com/office/officeart/2008/layout/LinedList"/>
    <dgm:cxn modelId="{C8AC9DB4-8D8F-41C2-A372-F2AFD0DAB467}" type="presParOf" srcId="{A053166F-7A00-404E-A48F-6723A411FB75}" destId="{E19CB5E8-5F5D-4B65-8649-B605AA6003F6}" srcOrd="0" destOrd="0" presId="urn:microsoft.com/office/officeart/2008/layout/LinedList"/>
    <dgm:cxn modelId="{F4A94C26-B519-41E8-BD03-BEC41F88BDC7}" type="presParOf" srcId="{A053166F-7A00-404E-A48F-6723A411FB75}" destId="{947BD3F8-C0CB-42A4-8C9C-1EE087E5F071}" srcOrd="1" destOrd="0" presId="urn:microsoft.com/office/officeart/2008/layout/LinedList"/>
    <dgm:cxn modelId="{6D552673-A2D0-4525-A1AB-096F3E67941D}" type="presParOf" srcId="{77E90AEE-4DCE-4CC4-9688-3DFA816EEFF6}" destId="{997DF541-7898-4687-B985-04FDFF887B6A}" srcOrd="2" destOrd="0" presId="urn:microsoft.com/office/officeart/2008/layout/LinedList"/>
    <dgm:cxn modelId="{7628E6F4-897C-483D-ADDE-E67D5C57BC74}" type="presParOf" srcId="{77E90AEE-4DCE-4CC4-9688-3DFA816EEFF6}" destId="{DBBD5AE9-BE46-4104-B45C-49DDB4491DF4}" srcOrd="3" destOrd="0" presId="urn:microsoft.com/office/officeart/2008/layout/LinedList"/>
    <dgm:cxn modelId="{B604FFAF-FDB6-451F-93A2-0E292ECE5BE0}" type="presParOf" srcId="{DBBD5AE9-BE46-4104-B45C-49DDB4491DF4}" destId="{DE125130-EAA0-4892-8A38-B24F59AE7E22}" srcOrd="0" destOrd="0" presId="urn:microsoft.com/office/officeart/2008/layout/LinedList"/>
    <dgm:cxn modelId="{7C337350-D7A9-457B-9FA0-C012724DE362}" type="presParOf" srcId="{DBBD5AE9-BE46-4104-B45C-49DDB4491DF4}" destId="{115F6306-40D3-4515-9F05-C06EBE7CCAA0}" srcOrd="1" destOrd="0" presId="urn:microsoft.com/office/officeart/2008/layout/LinedList"/>
    <dgm:cxn modelId="{83794393-CF39-44F9-BC0B-2F32F6F3C26E}" type="presParOf" srcId="{77E90AEE-4DCE-4CC4-9688-3DFA816EEFF6}" destId="{9FFE0CAE-7EFE-48C0-8601-BABD507D71A4}" srcOrd="4" destOrd="0" presId="urn:microsoft.com/office/officeart/2008/layout/LinedList"/>
    <dgm:cxn modelId="{B4E6C2B3-AE1E-4174-99CC-DE9B512AFD03}" type="presParOf" srcId="{77E90AEE-4DCE-4CC4-9688-3DFA816EEFF6}" destId="{50325A8E-CD20-4784-AC52-F5F203320B55}" srcOrd="5" destOrd="0" presId="urn:microsoft.com/office/officeart/2008/layout/LinedList"/>
    <dgm:cxn modelId="{5E28BF5E-B2CA-4473-9151-532FAA4771DD}" type="presParOf" srcId="{50325A8E-CD20-4784-AC52-F5F203320B55}" destId="{DD4E6641-FAED-47D8-BB3F-FF63438379D6}" srcOrd="0" destOrd="0" presId="urn:microsoft.com/office/officeart/2008/layout/LinedList"/>
    <dgm:cxn modelId="{C994D7A5-0BB8-43F7-83E6-93367EAAC214}" type="presParOf" srcId="{50325A8E-CD20-4784-AC52-F5F203320B55}" destId="{1A009C96-4CBF-47E6-A1C2-D1D32211E87E}" srcOrd="1" destOrd="0" presId="urn:microsoft.com/office/officeart/2008/layout/LinedList"/>
    <dgm:cxn modelId="{928BB83F-E895-4338-BDFF-E051BB624F19}" type="presParOf" srcId="{77E90AEE-4DCE-4CC4-9688-3DFA816EEFF6}" destId="{1CAC93E2-8C00-47CA-8B95-9F97A48B740E}" srcOrd="6" destOrd="0" presId="urn:microsoft.com/office/officeart/2008/layout/LinedList"/>
    <dgm:cxn modelId="{038BEAA8-6A68-491F-8697-C32709FAA175}" type="presParOf" srcId="{77E90AEE-4DCE-4CC4-9688-3DFA816EEFF6}" destId="{80373476-9365-4EE5-977B-B68D0E062D36}" srcOrd="7" destOrd="0" presId="urn:microsoft.com/office/officeart/2008/layout/LinedList"/>
    <dgm:cxn modelId="{B315A2F0-9C32-4BD8-9C03-6D7E41073AC3}" type="presParOf" srcId="{80373476-9365-4EE5-977B-B68D0E062D36}" destId="{951DEE39-79F2-40C1-8726-8869DA57F47C}" srcOrd="0" destOrd="0" presId="urn:microsoft.com/office/officeart/2008/layout/LinedList"/>
    <dgm:cxn modelId="{5B45FCED-FE65-47E6-81B7-5B4DAD02B056}" type="presParOf" srcId="{80373476-9365-4EE5-977B-B68D0E062D36}" destId="{EFFA661C-D532-4BE1-88A3-33E4AEC59E87}" srcOrd="1" destOrd="0" presId="urn:microsoft.com/office/officeart/2008/layout/LinedList"/>
    <dgm:cxn modelId="{2B568345-4092-436F-A356-B913BCCD2FAC}" type="presParOf" srcId="{77E90AEE-4DCE-4CC4-9688-3DFA816EEFF6}" destId="{3E3E694C-5D89-4C5E-8727-201C6D87DF23}" srcOrd="8" destOrd="0" presId="urn:microsoft.com/office/officeart/2008/layout/LinedList"/>
    <dgm:cxn modelId="{7263CF87-FD05-4006-85A0-2B2310BB9191}" type="presParOf" srcId="{77E90AEE-4DCE-4CC4-9688-3DFA816EEFF6}" destId="{66F1868F-C5A5-4834-B26B-86F5C47EBBBD}" srcOrd="9" destOrd="0" presId="urn:microsoft.com/office/officeart/2008/layout/LinedList"/>
    <dgm:cxn modelId="{21301575-5A5D-4AC6-B993-34B028EAA7B4}" type="presParOf" srcId="{66F1868F-C5A5-4834-B26B-86F5C47EBBBD}" destId="{3A483EB6-8747-4B24-BCEA-9045ADE2E75C}" srcOrd="0" destOrd="0" presId="urn:microsoft.com/office/officeart/2008/layout/LinedList"/>
    <dgm:cxn modelId="{3BB6FF98-3D00-4C15-9209-D1A8139F93A4}" type="presParOf" srcId="{66F1868F-C5A5-4834-B26B-86F5C47EBBBD}" destId="{01A00F1A-8B00-4E1D-BE69-DA12B2F579BA}" srcOrd="1" destOrd="0" presId="urn:microsoft.com/office/officeart/2008/layout/LinedList"/>
    <dgm:cxn modelId="{EA4CB708-6C39-4A41-ABF1-0985460FCA96}" type="presParOf" srcId="{77E90AEE-4DCE-4CC4-9688-3DFA816EEFF6}" destId="{AD0DDA7E-4F2B-4C71-A58E-7A3482D1F96C}" srcOrd="10" destOrd="0" presId="urn:microsoft.com/office/officeart/2008/layout/LinedList"/>
    <dgm:cxn modelId="{E959FCA1-D8E0-4107-B678-31A631AACEC0}" type="presParOf" srcId="{77E90AEE-4DCE-4CC4-9688-3DFA816EEFF6}" destId="{99DF51DD-5E03-4AAA-86E2-C17C8ACC952C}" srcOrd="11" destOrd="0" presId="urn:microsoft.com/office/officeart/2008/layout/LinedList"/>
    <dgm:cxn modelId="{5A5931AF-6A0E-4F11-91D9-67A5E3881C9C}" type="presParOf" srcId="{99DF51DD-5E03-4AAA-86E2-C17C8ACC952C}" destId="{DCD077AE-A402-4B3A-8116-4FA3D73EE9CC}" srcOrd="0" destOrd="0" presId="urn:microsoft.com/office/officeart/2008/layout/LinedList"/>
    <dgm:cxn modelId="{CF7650B6-60D8-4305-A255-AA137C1A6BC1}" type="presParOf" srcId="{99DF51DD-5E03-4AAA-86E2-C17C8ACC952C}" destId="{19729576-0C20-4A67-B6A7-F318F12A8A11}" srcOrd="1" destOrd="0" presId="urn:microsoft.com/office/officeart/2008/layout/LinedList"/>
    <dgm:cxn modelId="{F53D43AA-2E6D-4CC6-826B-B305E2A26F43}" type="presParOf" srcId="{77E90AEE-4DCE-4CC4-9688-3DFA816EEFF6}" destId="{698D26FE-618B-4415-A1AE-FC63867B4D47}" srcOrd="12" destOrd="0" presId="urn:microsoft.com/office/officeart/2008/layout/LinedList"/>
    <dgm:cxn modelId="{07EE11F2-4053-406E-9296-D8C540CCE4E3}" type="presParOf" srcId="{77E90AEE-4DCE-4CC4-9688-3DFA816EEFF6}" destId="{11511154-0575-4121-B272-DA1FC8B19FFC}" srcOrd="13" destOrd="0" presId="urn:microsoft.com/office/officeart/2008/layout/LinedList"/>
    <dgm:cxn modelId="{3D96A622-A24B-40A5-A7AA-F427754B9146}" type="presParOf" srcId="{11511154-0575-4121-B272-DA1FC8B19FFC}" destId="{C10179E9-A9E7-43E3-9ABA-8E7268D54384}" srcOrd="0" destOrd="0" presId="urn:microsoft.com/office/officeart/2008/layout/LinedList"/>
    <dgm:cxn modelId="{FA9FF98D-1ABF-4491-97BE-93F65FA998A3}" type="presParOf" srcId="{11511154-0575-4121-B272-DA1FC8B19FFC}" destId="{FBF675D8-00B2-470B-92A3-7CADC0913143}"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graphic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graphic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graphic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graphics/layout1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graphics/layout1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graphics/layout1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graphics/layout15.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graphics/layout16.xml><?xml version="1.0" encoding="utf-8"?>
<dgm:layoutDef xmlns:dgm="http://schemas.openxmlformats.org/drawingml/2006/diagram" xmlns:a="http://schemas.openxmlformats.org/drawingml/2006/main" uniqueId="urn:microsoft.com/office/officeart/2005/8/layout/hierarchy4#3">
  <dgm:title val=""/>
  <dgm:desc val=""/>
  <dgm:catLst>
    <dgm:cat type="hierarchy" pri="4000"/>
    <dgm:cat type="list" pri="24000"/>
    <dgm:cat type="relationship" pri="104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graphics/layout1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graphics/layout18.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graphics/layout19.xml><?xml version="1.0" encoding="utf-8"?>
<dgm:layoutDef xmlns:dgm="http://schemas.openxmlformats.org/drawingml/2006/diagram" xmlns:a="http://schemas.openxmlformats.org/drawingml/2006/main" uniqueId="urn:microsoft.com/office/officeart/2005/8/layout/hierarchy3#2">
  <dgm:title val=""/>
  <dgm:desc val=""/>
  <dgm:catLst>
    <dgm:cat type="hierarchy" pri="7000"/>
    <dgm:cat type="list" pri="23000"/>
    <dgm:cat type="relationship" pri="102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graphics/layout2.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graphics/layout2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graphics/layout21.xml><?xml version="1.0" encoding="utf-8"?>
<dgm:layoutDef xmlns:dgm="http://schemas.openxmlformats.org/drawingml/2006/diagram" xmlns:a="http://schemas.openxmlformats.org/drawingml/2006/main" uniqueId="urn:microsoft.com/office/officeart/2005/8/layout/hierarchy4#4">
  <dgm:title val=""/>
  <dgm:desc val=""/>
  <dgm:catLst>
    <dgm:cat type="hierarchy" pri="4000"/>
    <dgm:cat type="list" pri="24000"/>
    <dgm:cat type="relationship" pri="104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Name0">
    <dgm:varLst>
      <dgm:chPref val="1"/>
      <dgm:dir/>
      <dgm:animOne val="branch"/>
      <dgm:animLvl val="lvl"/>
      <dgm:resizeHandles/>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w" for="ch" forName="vertOne" refType="w"/>
      <dgm:constr type="w" for="des" forName="horzOne" refType="w"/>
      <dgm:constr type="w" for="des" forName="txOne" refType="w"/>
      <dgm:constr type="w" for="des" forName="vertTwo" refType="w"/>
      <dgm:constr type="w" for="des" forName="horzTwo" refType="w"/>
      <dgm:constr type="w" for="des" forName="txTwo" refType="w"/>
      <dgm:constr type="w" for="des" forName="vertThree" refType="w"/>
      <dgm:constr type="w" for="des" forName="horzThree" refType="w"/>
      <dgm:constr type="w" for="des" forName="txThree" refType="w"/>
      <dgm:constr type="w" for="des" forName="vertFour" refType="w"/>
      <dgm:constr type="w" for="des" forName="horzFour" refType="w"/>
      <dgm:constr type="w" for="des" forName="txFour" refType="w"/>
      <dgm:constr type="h" for="des" ptType="node" op="equ"/>
      <dgm:constr type="h" for="des" forName="txOne" refType="h"/>
      <dgm:constr type="userH" for="des" ptType="node" refType="h" refFor="des" refForName="txOne"/>
      <dgm:constr type="primFontSz" for="des" forName="txOne" val="65"/>
      <dgm:constr type="primFontSz" for="des" forName="txTwo" val="65"/>
      <dgm:constr type="primFontSz" for="des" forName="txTwo" refType="primFontSz" refFor="des" refForName="txOne" op="lte"/>
      <dgm:constr type="primFontSz" for="des" forName="txThree" val="65"/>
      <dgm:constr type="primFontSz" for="des" forName="txThree" refType="primFontSz" refFor="des" refForName="txOne" op="lte"/>
      <dgm:constr type="primFontSz" for="des" forName="txThree" refType="primFontSz" refFor="des" refForName="txTwo" op="lte"/>
      <dgm:constr type="primFontSz" for="des" forName="txFour" val="65"/>
      <dgm:constr type="primFontSz" for="des" forName="txFour" refType="primFontSz" refFor="des" refForName="txOne" op="lte"/>
      <dgm:constr type="primFontSz" for="des" forName="txFour" refType="primFontSz" refFor="des" refForName="txTwo" op="lte"/>
      <dgm:constr type="primFontSz" for="des" forName="txFour" refType="primFontSz" refFor="des" refForName="txThree" op="lte"/>
      <dgm:constr type="w" for="des" forName="sibSpaceOne" refType="w" fact="0.168"/>
      <dgm:constr type="w" for="des" forName="sibSpaceTwo" refType="w" refFor="des" refForName="sibSpaceOne" op="equ" fact="0.5"/>
      <dgm:constr type="w" for="des" forName="sibSpaceThree" refType="w" refFor="des" refForName="sibSpaceTwo" op="equ" fact="0.5"/>
      <dgm:constr type="w" for="des" forName="sibSpaceFour" refType="w" refFor="des" refForName="sibSpaceThree" op="equ" fact="0.5"/>
      <dgm:constr type="h" for="des" forName="parTransOne" refType="w" fact="0.056"/>
      <dgm:constr type="h" for="des" forName="parTransTwo" refType="h" refFor="des" refForName="parTransOne" op="equ"/>
      <dgm:constr type="h" for="des" forName="parTransThree" refType="h" refFor="des" refForName="parTransTwo" op="equ"/>
      <dgm:constr type="h" for="des" forName="parTransFour" refType="h" refFor="des" refForName="parTransThree" op="equ"/>
    </dgm:constrLst>
    <dgm:ruleLst/>
    <dgm:forEach name="Name4" axis="ch" ptType="node">
      <dgm:layoutNode name="vertOne">
        <dgm:alg type="lin">
          <dgm:param type="linDir" val="fromT"/>
        </dgm:alg>
        <dgm:shape xmlns:r="http://schemas.openxmlformats.org/officeDocument/2006/relationships" r:blip="">
          <dgm:adjLst/>
        </dgm:shape>
        <dgm:presOf/>
        <dgm:constrLst>
          <dgm:constr type="w" for="ch" forName="txOne" refType="w" refFor="ch" refForName="horzOne" op="gte"/>
        </dgm:constrLst>
        <dgm:ruleLst/>
        <dgm:layoutNode name="txOn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5">
          <dgm:if name="Name6" axis="des" ptType="node" func="cnt" op="gt" val="0">
            <dgm:layoutNode name="parTransOne">
              <dgm:alg type="sp"/>
              <dgm:shape xmlns:r="http://schemas.openxmlformats.org/officeDocument/2006/relationships" r:blip="">
                <dgm:adjLst/>
              </dgm:shape>
              <dgm:presOf/>
              <dgm:constrLst/>
              <dgm:ruleLst/>
            </dgm:layoutNode>
          </dgm:if>
          <dgm:else name="Name7"/>
        </dgm:choose>
        <dgm:layoutNode name="horzOne">
          <dgm:choose name="Name8">
            <dgm:if name="Name9" func="var" arg="dir" op="equ" val="norm">
              <dgm:alg type="lin">
                <dgm:param type="linDir" val="fromL"/>
                <dgm:param type="nodeVertAlign" val="t"/>
              </dgm:alg>
            </dgm:if>
            <dgm:else name="Name1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1" axis="ch" ptType="node">
            <dgm:layoutNode name="vertTwo">
              <dgm:alg type="lin">
                <dgm:param type="linDir" val="fromT"/>
              </dgm:alg>
              <dgm:shape xmlns:r="http://schemas.openxmlformats.org/officeDocument/2006/relationships" r:blip="">
                <dgm:adjLst/>
              </dgm:shape>
              <dgm:presOf/>
              <dgm:constrLst>
                <dgm:constr type="w" for="ch" forName="txTwo" refType="w" refFor="ch" refForName="horzTwo" op="gte"/>
              </dgm:constrLst>
              <dgm:ruleLst/>
              <dgm:layoutNode name="txTwo">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2">
                <dgm:if name="Name13" axis="des" ptType="node" func="cnt" op="gt" val="0">
                  <dgm:layoutNode name="parTransTwo">
                    <dgm:alg type="sp"/>
                    <dgm:shape xmlns:r="http://schemas.openxmlformats.org/officeDocument/2006/relationships" r:blip="">
                      <dgm:adjLst/>
                    </dgm:shape>
                    <dgm:presOf/>
                    <dgm:constrLst/>
                    <dgm:ruleLst/>
                  </dgm:layoutNode>
                </dgm:if>
                <dgm:else name="Name14"/>
              </dgm:choose>
              <dgm:layoutNode name="horzTwo">
                <dgm:choose name="Name15">
                  <dgm:if name="Name16" func="var" arg="dir" op="equ" val="norm">
                    <dgm:alg type="lin">
                      <dgm:param type="linDir" val="fromL"/>
                      <dgm:param type="nodeVertAlign" val="t"/>
                    </dgm:alg>
                  </dgm:if>
                  <dgm:else name="Name17">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18" axis="ch" ptType="node">
                  <dgm:layoutNode name="vertThree">
                    <dgm:alg type="lin">
                      <dgm:param type="linDir" val="fromT"/>
                    </dgm:alg>
                    <dgm:shape xmlns:r="http://schemas.openxmlformats.org/officeDocument/2006/relationships" r:blip="">
                      <dgm:adjLst/>
                    </dgm:shape>
                    <dgm:presOf/>
                    <dgm:constrLst>
                      <dgm:constr type="w" for="ch" forName="txThree" refType="w" refFor="ch" refForName="horzThree" op="gte"/>
                    </dgm:constrLst>
                    <dgm:ruleLst/>
                    <dgm:layoutNode name="txThree">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9">
                      <dgm:if name="Name20" axis="des" ptType="node" func="cnt" op="gt" val="0">
                        <dgm:layoutNode name="parTransThree">
                          <dgm:alg type="sp"/>
                          <dgm:shape xmlns:r="http://schemas.openxmlformats.org/officeDocument/2006/relationships" r:blip="">
                            <dgm:adjLst/>
                          </dgm:shape>
                          <dgm:presOf/>
                          <dgm:constrLst/>
                          <dgm:ruleLst/>
                        </dgm:layoutNode>
                      </dgm:if>
                      <dgm:else name="Name21"/>
                    </dgm:choose>
                    <dgm:layoutNode name="horzThree">
                      <dgm:choose name="Name22">
                        <dgm:if name="Name23" func="var" arg="dir" op="equ" val="norm">
                          <dgm:alg type="lin">
                            <dgm:param type="linDir" val="fromL"/>
                            <dgm:param type="nodeVertAlign" val="t"/>
                          </dgm:alg>
                        </dgm:if>
                        <dgm:else name="Name24">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repeat" axis="ch" ptType="node">
                        <dgm:layoutNode name="vertFour">
                          <dgm:varLst>
                            <dgm:chPref val="3"/>
                          </dgm:varLst>
                          <dgm:alg type="lin">
                            <dgm:param type="linDir" val="fromT"/>
                          </dgm:alg>
                          <dgm:shape xmlns:r="http://schemas.openxmlformats.org/officeDocument/2006/relationships" r:blip="">
                            <dgm:adjLst/>
                          </dgm:shape>
                          <dgm:presOf/>
                          <dgm:constrLst>
                            <dgm:constr type="w" for="ch" forName="txFour" refType="w" refFor="ch" refForName="horzFour" op="gte"/>
                          </dgm:constrLst>
                          <dgm:ruleLst/>
                          <dgm:layoutNode name="txFour">
                            <dgm:varLst>
                              <dgm:chPref val="3"/>
                            </dgm:varLst>
                            <dgm:alg type="tx"/>
                            <dgm:shape xmlns:r="http://schemas.openxmlformats.org/officeDocument/2006/relationships" type="roundRect" r:blip="">
                              <dgm:adjLst>
                                <dgm:adj idx="1" val="0.1"/>
                              </dgm:adjLst>
                            </dgm:shape>
                            <dgm:presOf axis="self"/>
                            <dgm:constrLst>
                              <dgm:constr type="userH"/>
                              <dgm:constr type="h" refType="userH"/>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25">
                            <dgm:if name="Name26" axis="des" ptType="node" func="cnt" op="gt" val="0">
                              <dgm:layoutNode name="parTransFour">
                                <dgm:alg type="sp"/>
                                <dgm:shape xmlns:r="http://schemas.openxmlformats.org/officeDocument/2006/relationships" r:blip="">
                                  <dgm:adjLst/>
                                </dgm:shape>
                                <dgm:presOf/>
                                <dgm:constrLst/>
                                <dgm:ruleLst/>
                              </dgm:layoutNode>
                            </dgm:if>
                            <dgm:else name="Name27"/>
                          </dgm:choose>
                          <dgm:layoutNode name="horzFour">
                            <dgm:choose name="Name28">
                              <dgm:if name="Name29" func="var" arg="dir" op="equ" val="norm">
                                <dgm:alg type="lin">
                                  <dgm:param type="linDir" val="fromL"/>
                                  <dgm:param type="nodeVertAlign" val="t"/>
                                </dgm:alg>
                              </dgm:if>
                              <dgm:else name="Name30">
                                <dgm:alg type="lin">
                                  <dgm:param type="linDir" val="fromR"/>
                                  <dgm:param type="nodeVertAlign" val="t"/>
                                </dgm:alg>
                              </dgm:else>
                            </dgm:choose>
                            <dgm:shape xmlns:r="http://schemas.openxmlformats.org/officeDocument/2006/relationships" r:blip="">
                              <dgm:adjLst/>
                            </dgm:shape>
                            <dgm:presOf/>
                            <dgm:constrLst/>
                            <dgm:ruleLst>
                              <dgm:rule type="w" val="INF" fact="NaN" max="NaN"/>
                            </dgm:ruleLst>
                            <dgm:forEach name="Name31" ref="repeat"/>
                          </dgm:layoutNode>
                        </dgm:layoutNode>
                        <dgm:choose name="Name32">
                          <dgm:if name="Name33" axis="self" ptType="node" func="revPos" op="gte" val="2">
                            <dgm:forEach name="Name34" axis="followSib" ptType="sibTrans" cnt="1">
                              <dgm:layoutNode name="sibSpaceFour">
                                <dgm:alg type="sp"/>
                                <dgm:shape xmlns:r="http://schemas.openxmlformats.org/officeDocument/2006/relationships" r:blip="">
                                  <dgm:adjLst/>
                                </dgm:shape>
                                <dgm:presOf/>
                                <dgm:constrLst/>
                                <dgm:ruleLst/>
                              </dgm:layoutNode>
                            </dgm:forEach>
                          </dgm:if>
                          <dgm:else name="Name35"/>
                        </dgm:choose>
                      </dgm:forEach>
                    </dgm:layoutNode>
                  </dgm:layoutNode>
                  <dgm:choose name="Name36">
                    <dgm:if name="Name37" axis="self" ptType="node" func="revPos" op="gte" val="2">
                      <dgm:forEach name="Name38" axis="followSib" ptType="sibTrans" cnt="1">
                        <dgm:layoutNode name="sibSpaceThree">
                          <dgm:alg type="sp"/>
                          <dgm:shape xmlns:r="http://schemas.openxmlformats.org/officeDocument/2006/relationships" r:blip="">
                            <dgm:adjLst/>
                          </dgm:shape>
                          <dgm:presOf/>
                          <dgm:constrLst/>
                          <dgm:ruleLst/>
                        </dgm:layoutNode>
                      </dgm:forEach>
                    </dgm:if>
                    <dgm:else name="Name39"/>
                  </dgm:choose>
                </dgm:forEach>
              </dgm:layoutNode>
            </dgm:layoutNode>
            <dgm:choose name="Name40">
              <dgm:if name="Name41" axis="self" ptType="node" func="revPos" op="gte" val="2">
                <dgm:forEach name="Name42" axis="followSib" ptType="sibTrans" cnt="1">
                  <dgm:layoutNode name="sibSpaceTwo">
                    <dgm:alg type="sp"/>
                    <dgm:shape xmlns:r="http://schemas.openxmlformats.org/officeDocument/2006/relationships" r:blip="">
                      <dgm:adjLst/>
                    </dgm:shape>
                    <dgm:presOf/>
                    <dgm:constrLst/>
                    <dgm:ruleLst/>
                  </dgm:layoutNode>
                </dgm:forEach>
              </dgm:if>
              <dgm:else name="Name43"/>
            </dgm:choose>
          </dgm:forEach>
        </dgm:layoutNode>
      </dgm:layoutNode>
      <dgm:choose name="Name44">
        <dgm:if name="Name45" axis="self" ptType="node" func="revPos" op="gte" val="2">
          <dgm:forEach name="Name46" axis="followSib" ptType="sibTrans" cnt="1">
            <dgm:layoutNode name="sibSpaceOne">
              <dgm:alg type="sp"/>
              <dgm:shape xmlns:r="http://schemas.openxmlformats.org/officeDocument/2006/relationships" r:blip="">
                <dgm:adjLst/>
              </dgm:shape>
              <dgm:presOf/>
              <dgm:constrLst/>
              <dgm:ruleLst/>
            </dgm:layoutNode>
          </dgm:forEach>
        </dgm:if>
        <dgm:else name="Name47"/>
      </dgm:choose>
    </dgm:forEach>
  </dgm:layoutNode>
</dgm:layoutDef>
</file>

<file path=ppt/graphics/layout22.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graphics/layout3.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graphic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graphic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graphics/layout6.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graphics/layout7.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graphic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graphic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graphic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graphic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graphic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graphic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graphic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graphic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graphic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graphic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graphic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graphic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graphic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graphic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graphic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graphic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graphic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graphic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graphic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graphic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graphic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graphic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graphic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graphic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&#65279;<?xml version="1.0" encoding="utf-8"?><Relationships xmlns="http://schemas.openxmlformats.org/package/2006/relationships"><Relationship Type="http://schemas.openxmlformats.org/officeDocument/2006/relationships/theme" Target="/ppt/notesMasters/theme/theme1.xml" Id="Rf9ec0aeeb0cb4428"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E890D1-6007-4D70-A00F-94A9477661E5}" type="datetimeFigureOut">
              <a:rPr lang="en-US"/>
              <a:t>5/16/2024</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0FA5CE1-FCBF-406A-9955-DEEDCF01630E}" type="slidenum">
              <a:rPr lang="en-US"/>
              <a:t>‹N°›</a:t>
            </a:fld>
            <a:endParaRPr lang="en-US"/>
          </a:p>
        </p:txBody>
      </p:sp>
    </p:spTree>
    <p:extLst>
      <p:ext uri="{BB962C8B-B14F-4D97-AF65-F5344CB8AC3E}">
        <p14:creationId xmlns:p14="http://schemas.microsoft.com/office/powerpoint/2010/main" val="28598956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Masters/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notesSlides/_rels/notesSlide1.xml.rels>&#65279;<?xml version="1.0" encoding="utf-8"?><Relationships xmlns="http://schemas.openxmlformats.org/package/2006/relationships"><Relationship Type="http://schemas.openxmlformats.org/officeDocument/2006/relationships/slide" Target="/ppt/slides/slide2.xml" Id="R78a639ccb4ab49b8" /><Relationship Type="http://schemas.openxmlformats.org/officeDocument/2006/relationships/notesMaster" Target="/ppt/notesMasters/notesMaster1.xml" Id="R7a9d4769bf924cdc" /></Relationships>
</file>

<file path=ppt/notesSlides/_rels/notesSlide10.xml.rels>&#65279;<?xml version="1.0" encoding="utf-8"?><Relationships xmlns="http://schemas.openxmlformats.org/package/2006/relationships"><Relationship Type="http://schemas.openxmlformats.org/officeDocument/2006/relationships/slide" Target="/ppt/slides/slide12.xml" Id="Rb12cf6bbf79449a7" /><Relationship Type="http://schemas.openxmlformats.org/officeDocument/2006/relationships/notesMaster" Target="/ppt/notesMasters/notesMaster1.xml" Id="R7736cf66fc9149d0" /></Relationships>
</file>

<file path=ppt/notesSlides/_rels/notesSlide11.xml.rels>&#65279;<?xml version="1.0" encoding="utf-8"?><Relationships xmlns="http://schemas.openxmlformats.org/package/2006/relationships"><Relationship Type="http://schemas.openxmlformats.org/officeDocument/2006/relationships/slide" Target="/ppt/slides/slide13.xml" Id="Rf2077b4b20264a2c" /><Relationship Type="http://schemas.openxmlformats.org/officeDocument/2006/relationships/notesMaster" Target="/ppt/notesMasters/notesMaster1.xml" Id="Rbfafe54c9bae42db" /></Relationships>
</file>

<file path=ppt/notesSlides/_rels/notesSlide12.xml.rels>&#65279;<?xml version="1.0" encoding="utf-8"?><Relationships xmlns="http://schemas.openxmlformats.org/package/2006/relationships"><Relationship Type="http://schemas.openxmlformats.org/officeDocument/2006/relationships/slide" Target="/ppt/slides/slide14.xml" Id="R6cf11cf53aa54afa" /><Relationship Type="http://schemas.openxmlformats.org/officeDocument/2006/relationships/notesMaster" Target="/ppt/notesMasters/notesMaster1.xml" Id="R879975dd03144c68" /></Relationships>
</file>

<file path=ppt/notesSlides/_rels/notesSlide13.xml.rels>&#65279;<?xml version="1.0" encoding="utf-8"?><Relationships xmlns="http://schemas.openxmlformats.org/package/2006/relationships"><Relationship Type="http://schemas.openxmlformats.org/officeDocument/2006/relationships/slide" Target="/ppt/slides/slide15.xml" Id="R6b6814f859224602" /><Relationship Type="http://schemas.openxmlformats.org/officeDocument/2006/relationships/notesMaster" Target="/ppt/notesMasters/notesMaster1.xml" Id="R6c8318f800bb4ff8" /></Relationships>
</file>

<file path=ppt/notesSlides/_rels/notesSlide14.xml.rels>&#65279;<?xml version="1.0" encoding="utf-8"?><Relationships xmlns="http://schemas.openxmlformats.org/package/2006/relationships"><Relationship Type="http://schemas.openxmlformats.org/officeDocument/2006/relationships/slide" Target="/ppt/slides/slide16.xml" Id="R0f965c2a1acb40a0" /><Relationship Type="http://schemas.openxmlformats.org/officeDocument/2006/relationships/notesMaster" Target="/ppt/notesMasters/notesMaster1.xml" Id="R92674982d8be4216" /></Relationships>
</file>

<file path=ppt/notesSlides/_rels/notesSlide15.xml.rels>&#65279;<?xml version="1.0" encoding="utf-8"?><Relationships xmlns="http://schemas.openxmlformats.org/package/2006/relationships"><Relationship Type="http://schemas.openxmlformats.org/officeDocument/2006/relationships/slide" Target="/ppt/slides/slide33.xml" Id="Re7a8b494e4f5432d" /><Relationship Type="http://schemas.openxmlformats.org/officeDocument/2006/relationships/notesMaster" Target="/ppt/notesMasters/notesMaster1.xml" Id="Reb7d4ba415a0443a" /></Relationships>
</file>

<file path=ppt/notesSlides/_rels/notesSlide16.xml.rels>&#65279;<?xml version="1.0" encoding="utf-8"?><Relationships xmlns="http://schemas.openxmlformats.org/package/2006/relationships"><Relationship Type="http://schemas.openxmlformats.org/officeDocument/2006/relationships/slide" Target="/ppt/slides/slide36.xml" Id="R1a960cf62cd44c74" /><Relationship Type="http://schemas.openxmlformats.org/officeDocument/2006/relationships/notesMaster" Target="/ppt/notesMasters/notesMaster1.xml" Id="R5a6cc91ebcad4988" /></Relationships>
</file>

<file path=ppt/notesSlides/_rels/notesSlide17.xml.rels>&#65279;<?xml version="1.0" encoding="utf-8"?><Relationships xmlns="http://schemas.openxmlformats.org/package/2006/relationships"><Relationship Type="http://schemas.openxmlformats.org/officeDocument/2006/relationships/slide" Target="/ppt/slides/slide37.xml" Id="R1508dec5fb3a4327" /><Relationship Type="http://schemas.openxmlformats.org/officeDocument/2006/relationships/notesMaster" Target="/ppt/notesMasters/notesMaster1.xml" Id="R2a33ffb29b8e4d54" /></Relationships>
</file>

<file path=ppt/notesSlides/_rels/notesSlide18.xml.rels>&#65279;<?xml version="1.0" encoding="utf-8"?><Relationships xmlns="http://schemas.openxmlformats.org/package/2006/relationships"><Relationship Type="http://schemas.openxmlformats.org/officeDocument/2006/relationships/slide" Target="/ppt/slides/slide38.xml" Id="R130be0f1d4234bb9" /><Relationship Type="http://schemas.openxmlformats.org/officeDocument/2006/relationships/notesMaster" Target="/ppt/notesMasters/notesMaster1.xml" Id="Red0dbf1de515425f" /></Relationships>
</file>

<file path=ppt/notesSlides/_rels/notesSlide19.xml.rels>&#65279;<?xml version="1.0" encoding="utf-8"?><Relationships xmlns="http://schemas.openxmlformats.org/package/2006/relationships"><Relationship Type="http://schemas.openxmlformats.org/officeDocument/2006/relationships/slide" Target="/ppt/slides/slide44.xml" Id="R8db88eeeac684541" /><Relationship Type="http://schemas.openxmlformats.org/officeDocument/2006/relationships/notesMaster" Target="/ppt/notesMasters/notesMaster1.xml" Id="R2fef17c68c0543bb" /></Relationships>
</file>

<file path=ppt/notesSlides/_rels/notesSlide2.xml.rels>&#65279;<?xml version="1.0" encoding="utf-8"?><Relationships xmlns="http://schemas.openxmlformats.org/package/2006/relationships"><Relationship Type="http://schemas.openxmlformats.org/officeDocument/2006/relationships/slide" Target="/ppt/slides/slide3.xml" Id="Rf338bc2b6d274e86" /><Relationship Type="http://schemas.openxmlformats.org/officeDocument/2006/relationships/notesMaster" Target="/ppt/notesMasters/notesMaster1.xml" Id="Refd622e806174bba" /></Relationships>
</file>

<file path=ppt/notesSlides/_rels/notesSlide3.xml.rels>&#65279;<?xml version="1.0" encoding="utf-8"?><Relationships xmlns="http://schemas.openxmlformats.org/package/2006/relationships"><Relationship Type="http://schemas.openxmlformats.org/officeDocument/2006/relationships/slide" Target="/ppt/slides/slide4.xml" Id="Rf538c9c849704d58" /><Relationship Type="http://schemas.openxmlformats.org/officeDocument/2006/relationships/notesMaster" Target="/ppt/notesMasters/notesMaster1.xml" Id="R4deaea3bc83e47d7" /></Relationships>
</file>

<file path=ppt/notesSlides/_rels/notesSlide4.xml.rels>&#65279;<?xml version="1.0" encoding="utf-8"?><Relationships xmlns="http://schemas.openxmlformats.org/package/2006/relationships"><Relationship Type="http://schemas.openxmlformats.org/officeDocument/2006/relationships/slide" Target="/ppt/slides/slide6.xml" Id="R77055226f25e4803" /><Relationship Type="http://schemas.openxmlformats.org/officeDocument/2006/relationships/notesMaster" Target="/ppt/notesMasters/notesMaster1.xml" Id="Rfeb6e5a4d1ab47ae" /></Relationships>
</file>

<file path=ppt/notesSlides/_rels/notesSlide5.xml.rels>&#65279;<?xml version="1.0" encoding="utf-8"?><Relationships xmlns="http://schemas.openxmlformats.org/package/2006/relationships"><Relationship Type="http://schemas.openxmlformats.org/officeDocument/2006/relationships/slide" Target="/ppt/slides/slide7.xml" Id="Rec30a3efd2ae41b3" /><Relationship Type="http://schemas.openxmlformats.org/officeDocument/2006/relationships/notesMaster" Target="/ppt/notesMasters/notesMaster1.xml" Id="R00f8b9b23b58479b" /></Relationships>
</file>

<file path=ppt/notesSlides/_rels/notesSlide6.xml.rels>&#65279;<?xml version="1.0" encoding="utf-8"?><Relationships xmlns="http://schemas.openxmlformats.org/package/2006/relationships"><Relationship Type="http://schemas.openxmlformats.org/officeDocument/2006/relationships/slide" Target="/ppt/slides/slide8.xml" Id="R541e37f634d246ce" /><Relationship Type="http://schemas.openxmlformats.org/officeDocument/2006/relationships/notesMaster" Target="/ppt/notesMasters/notesMaster1.xml" Id="R2257bf36a6034cd4" /></Relationships>
</file>

<file path=ppt/notesSlides/_rels/notesSlide7.xml.rels>&#65279;<?xml version="1.0" encoding="utf-8"?><Relationships xmlns="http://schemas.openxmlformats.org/package/2006/relationships"><Relationship Type="http://schemas.openxmlformats.org/officeDocument/2006/relationships/slide" Target="/ppt/slides/slide9.xml" Id="Rbf0eea05534a47f9" /><Relationship Type="http://schemas.openxmlformats.org/officeDocument/2006/relationships/notesMaster" Target="/ppt/notesMasters/notesMaster1.xml" Id="Rc9680f0ad07f4d91" /></Relationships>
</file>

<file path=ppt/notesSlides/_rels/notesSlide8.xml.rels>&#65279;<?xml version="1.0" encoding="utf-8"?><Relationships xmlns="http://schemas.openxmlformats.org/package/2006/relationships"><Relationship Type="http://schemas.openxmlformats.org/officeDocument/2006/relationships/slide" Target="/ppt/slides/slide10.xml" Id="R626d4ab3db8f4f45" /><Relationship Type="http://schemas.openxmlformats.org/officeDocument/2006/relationships/notesMaster" Target="/ppt/notesMasters/notesMaster1.xml" Id="R13f27c3bae9741ad" /></Relationships>
</file>

<file path=ppt/notesSlides/_rels/notesSlide9.xml.rels>&#65279;<?xml version="1.0" encoding="utf-8"?><Relationships xmlns="http://schemas.openxmlformats.org/package/2006/relationships"><Relationship Type="http://schemas.openxmlformats.org/officeDocument/2006/relationships/slide" Target="/ppt/slides/slide11.xml" Id="R4fc0e8eafe0f48fc" /><Relationship Type="http://schemas.openxmlformats.org/officeDocument/2006/relationships/notesMaster" Target="/ppt/notesMasters/notesMaster1.xml" Id="R9f9e73ccb5d64053"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0FA5CE1-FCBF-406A-9955-DEEDCF01630E}" type="slidenum">
              <a:rPr lang="en-US"/>
              <a:t>2</a:t>
            </a:fld>
            <a:endParaRPr lang="en-US"/>
          </a:p>
        </p:txBody>
      </p:sp>
    </p:spTree>
    <p:extLst>
      <p:ext uri="{BB962C8B-B14F-4D97-AF65-F5344CB8AC3E}">
        <p14:creationId xmlns:p14="http://schemas.microsoft.com/office/powerpoint/2010/main" val="1313399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a:latin typeface="Arial" panose="020B0604020202020204" pitchFamily="34" charset="0"/>
                <a:cs typeface="Arial" panose="020B0604020202020204" pitchFamily="34" charset="0"/>
              </a:rPr>
              <a:t>Service Universitaire d’Information et d’Orientation  - Insertion Professionnelle.</a:t>
            </a:r>
          </a:p>
          <a:p>
            <a:pPr marL="0" marR="0" lvl="0" indent="0" algn="l" defTabSz="914400" rtl="0" eaLnBrk="1" fontAlgn="auto" latinLnBrk="0" hangingPunct="1">
              <a:lnSpc>
                <a:spcPct val="100000"/>
              </a:lnSpc>
              <a:spcBef>
                <a:spcPts val="0"/>
              </a:spcBef>
              <a:spcAft>
                <a:spcPts val="0"/>
              </a:spcAft>
              <a:buClrTx/>
              <a:buSzTx/>
              <a:buFontTx/>
              <a:buNone/>
              <a:tabLst/>
              <a:defRPr/>
            </a:pPr>
            <a:r>
              <a:rPr lang="fr-SN">
                <a:latin typeface="Century Gothic" panose="020B0502020202020204" pitchFamily="34" charset="0"/>
              </a:rPr>
              <a:t>Le SUIO-IP d’UR2 est un grand service qui compte 25 personnes et est composé de 4 pôles : </a:t>
            </a:r>
          </a:p>
          <a:p>
            <a:endParaRPr lang="fr-FR"/>
          </a:p>
        </p:txBody>
      </p:sp>
      <p:sp>
        <p:nvSpPr>
          <p:cNvPr id="4" name="Espace réservé du numéro de diapositive 3"/>
          <p:cNvSpPr>
            <a:spLocks noGrp="1"/>
          </p:cNvSpPr>
          <p:nvPr>
            <p:ph type="sldNum" sz="quarter" idx="10"/>
          </p:nvPr>
        </p:nvSpPr>
        <p:spPr/>
        <p:txBody>
          <a:bodyPr/>
          <a:lstStyle/>
          <a:p>
            <a:fld id="{B0FA5CE1-FCBF-406A-9955-DEEDCF01630E}" type="slidenum">
              <a:rPr lang="en-US"/>
              <a:t>12</a:t>
            </a:fld>
            <a:endParaRPr lang="en-US"/>
          </a:p>
        </p:txBody>
      </p:sp>
    </p:spTree>
    <p:extLst>
      <p:ext uri="{BB962C8B-B14F-4D97-AF65-F5344CB8AC3E}">
        <p14:creationId xmlns:p14="http://schemas.microsoft.com/office/powerpoint/2010/main" val="41291449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SN" sz="1200" kern="1200" dirty="0">
                <a:solidFill>
                  <a:schemeClr val="tx1"/>
                </a:solidFill>
                <a:effectLst/>
                <a:latin typeface="+mn-lt"/>
                <a:ea typeface="+mn-ea"/>
                <a:cs typeface="+mn-cs"/>
              </a:rPr>
              <a:t>Nous avons constaté aussi</a:t>
            </a:r>
            <a:r>
              <a:rPr lang="fr-SN" sz="1200" kern="1200" baseline="0" dirty="0">
                <a:solidFill>
                  <a:schemeClr val="tx1"/>
                </a:solidFill>
                <a:effectLst/>
                <a:latin typeface="+mn-lt"/>
                <a:ea typeface="+mn-ea"/>
                <a:cs typeface="+mn-cs"/>
              </a:rPr>
              <a:t> que l</a:t>
            </a:r>
            <a:r>
              <a:rPr lang="fr-SN" sz="1200" kern="1200" dirty="0">
                <a:solidFill>
                  <a:schemeClr val="tx1"/>
                </a:solidFill>
                <a:effectLst/>
                <a:latin typeface="+mn-lt"/>
                <a:ea typeface="+mn-ea"/>
                <a:cs typeface="+mn-cs"/>
              </a:rPr>
              <a:t>’insertion professionnelle et l’entreprenariat figure en bonne place dans la gouvernance de l’université. La stratégie du SUIO-IP est inscrite dans le plan stratégique qui est voté tous les 5 ans. Le service en question est associé</a:t>
            </a:r>
            <a:r>
              <a:rPr lang="fr-SN" sz="1200" kern="1200" baseline="0" dirty="0">
                <a:solidFill>
                  <a:schemeClr val="tx1"/>
                </a:solidFill>
                <a:effectLst/>
                <a:latin typeface="+mn-lt"/>
                <a:ea typeface="+mn-ea"/>
                <a:cs typeface="+mn-cs"/>
              </a:rPr>
              <a:t> à l’élaboration de la stratégie</a:t>
            </a:r>
            <a:endParaRPr lang="fr-SN"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B.R.I.O Bretagne Réussite Information Orientation,</a:t>
            </a:r>
            <a:r>
              <a:rPr lang="fr-FR" sz="1200" kern="1200" baseline="0" dirty="0">
                <a:solidFill>
                  <a:schemeClr val="tx1"/>
                </a:solidFill>
                <a:effectLst/>
                <a:latin typeface="+mn-lt"/>
                <a:ea typeface="+mn-ea"/>
                <a:cs typeface="+mn-cs"/>
              </a:rPr>
              <a:t> projet </a:t>
            </a:r>
            <a:r>
              <a:rPr lang="fr-SN" sz="1200" kern="1200" dirty="0">
                <a:solidFill>
                  <a:schemeClr val="tx1"/>
                </a:solidFill>
                <a:effectLst/>
                <a:latin typeface="+mn-lt"/>
                <a:ea typeface="+mn-ea"/>
                <a:cs typeface="+mn-cs"/>
              </a:rPr>
              <a:t>à l’échelle de la Bretagne</a:t>
            </a:r>
            <a:endParaRPr lang="fr-FR"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r-SN" sz="1200" kern="1200" dirty="0">
                <a:solidFill>
                  <a:schemeClr val="tx1"/>
                </a:solidFill>
                <a:effectLst/>
                <a:latin typeface="+mn-lt"/>
                <a:ea typeface="+mn-ea"/>
                <a:cs typeface="+mn-cs"/>
              </a:rPr>
              <a:t>Diplôme universitaire ORA </a:t>
            </a:r>
            <a:r>
              <a:rPr lang="fr-FR" sz="1200" kern="1200" dirty="0">
                <a:solidFill>
                  <a:schemeClr val="tx1"/>
                </a:solidFill>
                <a:effectLst/>
                <a:latin typeface="+mn-lt"/>
                <a:ea typeface="+mn-ea"/>
                <a:cs typeface="+mn-cs"/>
              </a:rPr>
              <a:t>s’orienter, réfléchir et agir Il est parrainé par le label PAREO qui a l’approbation des autorités étatiques.</a:t>
            </a:r>
            <a:r>
              <a:rPr lang="fr-FR" sz="1200"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Ceci constitue un bon modèle pour éviter les décrochages universitaires.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Il y a également une préparation à l’emploi depuis</a:t>
            </a:r>
            <a:r>
              <a:rPr lang="fr-FR" sz="1200" kern="1200" baseline="0" dirty="0">
                <a:solidFill>
                  <a:schemeClr val="tx1"/>
                </a:solidFill>
                <a:effectLst/>
                <a:latin typeface="+mn-lt"/>
                <a:ea typeface="+mn-ea"/>
                <a:cs typeface="+mn-cs"/>
              </a:rPr>
              <a:t> la</a:t>
            </a:r>
            <a:r>
              <a:rPr lang="fr-FR" sz="1200" kern="1200" dirty="0">
                <a:solidFill>
                  <a:schemeClr val="tx1"/>
                </a:solidFill>
                <a:effectLst/>
                <a:latin typeface="+mn-lt"/>
                <a:ea typeface="+mn-ea"/>
                <a:cs typeface="+mn-cs"/>
              </a:rPr>
              <a:t> licence car toutes les maquettes pédagogiques disposent de modules de préprofessionnalisation. </a:t>
            </a:r>
          </a:p>
          <a:p>
            <a:pPr marL="0" marR="0" lvl="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PEPITE qui est un organisme piloté par le MESRI et qui a pour rôle d’accompagner les universités à l’entrepreneuriat et permet d’attribuer le statut national d’étudiant-entrepreneur. </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B0FA5CE1-FCBF-406A-9955-DEEDCF01630E}" type="slidenum">
              <a:rPr lang="en-US"/>
              <a:t>13</a:t>
            </a:fld>
            <a:endParaRPr lang="en-US"/>
          </a:p>
        </p:txBody>
      </p:sp>
    </p:spTree>
    <p:extLst>
      <p:ext uri="{BB962C8B-B14F-4D97-AF65-F5344CB8AC3E}">
        <p14:creationId xmlns:p14="http://schemas.microsoft.com/office/powerpoint/2010/main" val="371389256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kern="1200" dirty="0">
                <a:solidFill>
                  <a:schemeClr val="tx1"/>
                </a:solidFill>
                <a:effectLst/>
                <a:latin typeface="+mn-lt"/>
                <a:ea typeface="+mn-ea"/>
                <a:cs typeface="+mn-cs"/>
              </a:rPr>
              <a:t>La synthèse fait un croisement récapitulatif de ce qui se fait au niveau des deux universités en matière de gouvernance  (cadre institutionnel) et les pratiques managériales orientées sur l'insertion des étudiants et diplômés (stratégies d'insertion).</a:t>
            </a:r>
          </a:p>
          <a:p>
            <a:r>
              <a:rPr lang="fr-FR" sz="1200" b="0" i="0" kern="1200">
                <a:solidFill>
                  <a:schemeClr val="tx1"/>
                </a:solidFill>
                <a:effectLst/>
                <a:latin typeface="+mn-lt"/>
                <a:ea typeface="+mn-ea"/>
                <a:cs typeface="+mn-cs"/>
              </a:rPr>
              <a:t>Pôles Etudiants Pour l’Innovation, le Transfert et l’Entrepreneuriat</a:t>
            </a:r>
            <a:endParaRPr lang="fr-FR" dirty="0"/>
          </a:p>
        </p:txBody>
      </p:sp>
      <p:sp>
        <p:nvSpPr>
          <p:cNvPr id="4" name="Espace réservé du numéro de diapositive 3"/>
          <p:cNvSpPr>
            <a:spLocks noGrp="1"/>
          </p:cNvSpPr>
          <p:nvPr>
            <p:ph type="sldNum" sz="quarter" idx="10"/>
          </p:nvPr>
        </p:nvSpPr>
        <p:spPr/>
        <p:txBody>
          <a:bodyPr/>
          <a:lstStyle/>
          <a:p>
            <a:fld id="{B0FA5CE1-FCBF-406A-9955-DEEDCF01630E}" type="slidenum">
              <a:rPr lang="en-US"/>
              <a:t>14</a:t>
            </a:fld>
            <a:endParaRPr lang="en-US"/>
          </a:p>
        </p:txBody>
      </p:sp>
    </p:spTree>
    <p:extLst>
      <p:ext uri="{BB962C8B-B14F-4D97-AF65-F5344CB8AC3E}">
        <p14:creationId xmlns:p14="http://schemas.microsoft.com/office/powerpoint/2010/main" val="38366260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dirty="0">
                <a:latin typeface="Arial" panose="020B0604020202020204" pitchFamily="34" charset="0"/>
                <a:cs typeface="Arial" panose="020B0604020202020204" pitchFamily="34" charset="0"/>
              </a:rPr>
              <a:t>S’appuyant une méthodologie combinant des entretiens semi-structurés avec des responsables pédagogiques et une analyse des politiques institutionnelles, </a:t>
            </a:r>
            <a:endParaRPr lang="fr-SN" dirty="0">
              <a:latin typeface="Century Gothic" panose="020B0502020202020204" pitchFamily="34" charset="0"/>
            </a:endParaRPr>
          </a:p>
          <a:p>
            <a:endParaRPr lang="fr-SN"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En conséquence, notre travail s'adresse d'une part à tous les acteurs de l'enseignement supérieur soucieux du devenir de leurs étudiants et d'autre part aux enseignant-chercheurs et étudiants qui souhaiteront mener des recherches sur la gouvernance des établissements d'enseignement supérieur et/ou sur l'insertion professionnelle des jeunes.</a:t>
            </a:r>
          </a:p>
          <a:p>
            <a:endParaRPr lang="fr-SN" dirty="0">
              <a:latin typeface="Century Gothic" panose="020B0502020202020204" pitchFamily="34" charset="0"/>
            </a:endParaRPr>
          </a:p>
        </p:txBody>
      </p:sp>
      <p:sp>
        <p:nvSpPr>
          <p:cNvPr id="4" name="Espace réservé du numéro de diapositive 3"/>
          <p:cNvSpPr>
            <a:spLocks noGrp="1"/>
          </p:cNvSpPr>
          <p:nvPr>
            <p:ph type="sldNum" sz="quarter" idx="10"/>
          </p:nvPr>
        </p:nvSpPr>
        <p:spPr/>
        <p:txBody>
          <a:bodyPr/>
          <a:lstStyle/>
          <a:p>
            <a:fld id="{B0FA5CE1-FCBF-406A-9955-DEEDCF01630E}" type="slidenum">
              <a:rPr lang="en-US"/>
              <a:t>15</a:t>
            </a:fld>
            <a:endParaRPr lang="en-US"/>
          </a:p>
        </p:txBody>
      </p:sp>
    </p:spTree>
    <p:extLst>
      <p:ext uri="{BB962C8B-B14F-4D97-AF65-F5344CB8AC3E}">
        <p14:creationId xmlns:p14="http://schemas.microsoft.com/office/powerpoint/2010/main" val="20293256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6E1F76-ED7D-2C48-ACE8-C533110AE56E}" type="slidenum">
              <a:rPr lang="en-US"/>
              <a:pPr/>
              <a:t>16</a:t>
            </a:fld>
            <a:endParaRPr lang="en-US"/>
          </a:p>
        </p:txBody>
      </p:sp>
    </p:spTree>
    <p:extLst>
      <p:ext uri="{BB962C8B-B14F-4D97-AF65-F5344CB8AC3E}">
        <p14:creationId xmlns:p14="http://schemas.microsoft.com/office/powerpoint/2010/main" val="349170835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58EADE10-F80D-4A5C-B447-718088FDEC82}" type="slidenum">
              <a:rPr lang="fr-FR"/>
              <a:pPr/>
              <a:t>1</a:t>
            </a:fld>
            <a:endParaRPr lang="fr-FR" dirty="0"/>
          </a:p>
        </p:txBody>
      </p:sp>
    </p:spTree>
    <p:extLst>
      <p:ext uri="{BB962C8B-B14F-4D97-AF65-F5344CB8AC3E}">
        <p14:creationId xmlns:p14="http://schemas.microsoft.com/office/powerpoint/2010/main" val="6037545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 notre avis, comprendre le sens que la femme donne à son environnement entrepreneurial peut permettre de mieux adapter les services de soutien au développement de l’entrepreneuriat féminin et mieux saisir le comportement de la femme entrepreneure face aux transformations de son environnement et à l’évolution de la trajectoire de ses activités. </a:t>
            </a:r>
          </a:p>
        </p:txBody>
      </p:sp>
      <p:sp>
        <p:nvSpPr>
          <p:cNvPr id="4" name="Espace réservé du numéro de diapositive 3"/>
          <p:cNvSpPr>
            <a:spLocks noGrp="1"/>
          </p:cNvSpPr>
          <p:nvPr>
            <p:ph type="sldNum" sz="quarter" idx="5"/>
          </p:nvPr>
        </p:nvSpPr>
        <p:spPr/>
        <p:txBody>
          <a:bodyPr/>
          <a:lstStyle/>
          <a:p>
            <a:fld id="{58EADE10-F80D-4A5C-B447-718088FDEC82}" type="slidenum">
              <a:rPr lang="fr-FR"/>
              <a:pPr/>
              <a:t>4</a:t>
            </a:fld>
            <a:endParaRPr lang="fr-FR" dirty="0"/>
          </a:p>
        </p:txBody>
      </p:sp>
    </p:spTree>
    <p:extLst>
      <p:ext uri="{BB962C8B-B14F-4D97-AF65-F5344CB8AC3E}">
        <p14:creationId xmlns:p14="http://schemas.microsoft.com/office/powerpoint/2010/main" val="30502227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28600" indent="-228600">
              <a:buAutoNum type="arabicPeriod"/>
            </a:pPr>
            <a:r>
              <a:rPr lang="fr-FR" dirty="0"/>
              <a:t>Selon Christina Constantinidis (2010) quatre thèmes majeurs sont abordés par la littérature en entrepreneuriat féminin : les caractéristiques individuelles des femmes entrepreneures (caractéristiques sociodémographiques, profils de formation et d’expérience et attributs psychologiques), les caractéristiques et la performance des entreprises gérées par les femmes, le processus de création ou de reprise d’entreprise par les femmes (intérêt des femmes pour l'entreprenariat et motivations à créer ou reprendre une entreprise) et les modèles d'affaires des femmes entrepreneures (objectifs, stratégies, leadership, financement, réseaux et conciliation entre vie privée et vie professionnelle). </a:t>
            </a:r>
          </a:p>
          <a:p>
            <a:pPr marL="228600" indent="-228600">
              <a:buAutoNum type="arabicPeriod"/>
            </a:pPr>
            <a:r>
              <a:rPr lang="fr-FR" dirty="0"/>
              <a:t>par Lavoie (1988, p.3) qui définit l’entrepreneure comme étant « la femme qui, seule ou avec des partenaires, a fondé, acheté ou accepté en héritage une entreprise, qui assume les risques et les responsabilités financières, administratives et sociales et qui participe quotidiennement à sa gestion courante ». Une autre définition qui est aussi généralement reprise est celle de Belcourt, Burke et Lee-Gosselin (1991). Selon ces auteurs : « L’entrepreneure est cette femme qui recherche l’épanouissement personnel, l’autonomie financière et la maîtresse de son existence grâce au lancement et à la gestion de sa propre entreprise ». </a:t>
            </a:r>
          </a:p>
        </p:txBody>
      </p:sp>
      <p:sp>
        <p:nvSpPr>
          <p:cNvPr id="4" name="Espace réservé du numéro de diapositive 3"/>
          <p:cNvSpPr>
            <a:spLocks noGrp="1"/>
          </p:cNvSpPr>
          <p:nvPr>
            <p:ph type="sldNum" sz="quarter" idx="5"/>
          </p:nvPr>
        </p:nvSpPr>
        <p:spPr/>
        <p:txBody>
          <a:bodyPr/>
          <a:lstStyle/>
          <a:p>
            <a:fld id="{58EADE10-F80D-4A5C-B447-718088FDEC82}" type="slidenum">
              <a:rPr lang="fr-FR"/>
              <a:pPr/>
              <a:t>5</a:t>
            </a:fld>
            <a:endParaRPr lang="fr-FR" dirty="0"/>
          </a:p>
        </p:txBody>
      </p:sp>
    </p:spTree>
    <p:extLst>
      <p:ext uri="{BB962C8B-B14F-4D97-AF65-F5344CB8AC3E}">
        <p14:creationId xmlns:p14="http://schemas.microsoft.com/office/powerpoint/2010/main" val="98988463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228600" indent="-228600">
              <a:buAutoNum type="arabicPeriod"/>
            </a:pPr>
            <a:r>
              <a:rPr lang="fr-FR" dirty="0"/>
              <a:t>Mise en perspective la relation individu et création de l’entreprise « l’individu est une condition nécessaire pour la création de la valeur, il en détermine les modalités de production, l’ampleur… il en est l’acteur principal… »  </a:t>
            </a:r>
          </a:p>
          <a:p>
            <a:pPr marL="228600" indent="-228600">
              <a:buAutoNum type="arabicPeriod"/>
            </a:pPr>
            <a:r>
              <a:rPr lang="fr-FR" dirty="0"/>
              <a:t>le support de la création de valeur peut être défini par un projet de création d’une activité ou d’une entreprise, le développement d’un produit ou d’une innovation, l’acquisition d’une entreprise ou d’une activité</a:t>
            </a:r>
          </a:p>
          <a:p>
            <a:pPr marL="228600" indent="-228600">
              <a:buAutoNum type="arabicPeriod"/>
            </a:pPr>
            <a:r>
              <a:rPr lang="fr-FR" dirty="0"/>
              <a:t>A contrario, elle admet que les acteurs dotés du pouvoir managérial peuvent effectuer, de manière proactive et/ou réactive, des choix stratégiques en combinant les contraintes internes et externes des organisations</a:t>
            </a:r>
          </a:p>
          <a:p>
            <a:pPr marL="228600" indent="-228600">
              <a:buAutoNum type="arabicPeriod"/>
            </a:pPr>
            <a:r>
              <a:rPr lang="fr-FR" dirty="0"/>
              <a:t>Cependant la vision système organisationnel  implique le fait que les individus ne sont pas des machines à calculer. Ce sont des acteurs malléables et soumis à des émotions, dont les décisions sont influencées par des signaux contextuels, des normes sociales et des réseaux sociaux locaux, et des modèles mentaux communs.</a:t>
            </a:r>
          </a:p>
          <a:p>
            <a:pPr marL="228600" indent="-228600">
              <a:buAutoNum type="arabicPeriod"/>
            </a:pPr>
            <a:endParaRPr lang="fr-FR" dirty="0"/>
          </a:p>
        </p:txBody>
      </p:sp>
      <p:sp>
        <p:nvSpPr>
          <p:cNvPr id="4" name="Espace réservé du numéro de diapositive 3"/>
          <p:cNvSpPr>
            <a:spLocks noGrp="1"/>
          </p:cNvSpPr>
          <p:nvPr>
            <p:ph type="sldNum" sz="quarter" idx="5"/>
          </p:nvPr>
        </p:nvSpPr>
        <p:spPr/>
        <p:txBody>
          <a:bodyPr/>
          <a:lstStyle/>
          <a:p>
            <a:fld id="{58EADE10-F80D-4A5C-B447-718088FDEC82}" type="slidenum">
              <a:rPr lang="fr-FR"/>
              <a:pPr/>
              <a:t>6</a:t>
            </a:fld>
            <a:endParaRPr lang="fr-FR" dirty="0"/>
          </a:p>
        </p:txBody>
      </p:sp>
    </p:spTree>
    <p:extLst>
      <p:ext uri="{BB962C8B-B14F-4D97-AF65-F5344CB8AC3E}">
        <p14:creationId xmlns:p14="http://schemas.microsoft.com/office/powerpoint/2010/main" val="226469253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Principe n°1: Un tiens vaut mieux que deux tu l’auras (</a:t>
            </a:r>
            <a:r>
              <a:rPr lang="fr-FR" dirty="0" err="1"/>
              <a:t>bird</a:t>
            </a:r>
            <a:r>
              <a:rPr lang="fr-FR" dirty="0"/>
              <a:t>-in-hand). On fait avec ce que l’on a maintenant  plutôt que d’imaginer ce que l’on pourrait  faire si l’on avait autre chose. Les ressources d’aujourd’hui déterminent les objectifs de demain</a:t>
            </a:r>
          </a:p>
        </p:txBody>
      </p:sp>
      <p:sp>
        <p:nvSpPr>
          <p:cNvPr id="4" name="Espace réservé du numéro de diapositive 3"/>
          <p:cNvSpPr>
            <a:spLocks noGrp="1"/>
          </p:cNvSpPr>
          <p:nvPr>
            <p:ph type="sldNum" sz="quarter" idx="5"/>
          </p:nvPr>
        </p:nvSpPr>
        <p:spPr/>
        <p:txBody>
          <a:bodyPr/>
          <a:lstStyle/>
          <a:p>
            <a:fld id="{58EADE10-F80D-4A5C-B447-718088FDEC82}" type="slidenum">
              <a:rPr lang="fr-FR"/>
              <a:pPr/>
              <a:t>12</a:t>
            </a:fld>
            <a:endParaRPr lang="fr-FR" dirty="0"/>
          </a:p>
        </p:txBody>
      </p:sp>
    </p:spTree>
    <p:extLst>
      <p:ext uri="{BB962C8B-B14F-4D97-AF65-F5344CB8AC3E}">
        <p14:creationId xmlns:p14="http://schemas.microsoft.com/office/powerpoint/2010/main" val="295455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kern="1200" dirty="0">
                <a:solidFill>
                  <a:schemeClr val="tx1"/>
                </a:solidFill>
                <a:effectLst/>
                <a:latin typeface="+mn-lt"/>
                <a:ea typeface="+mn-ea"/>
                <a:cs typeface="+mn-cs"/>
              </a:rPr>
              <a:t>La problématique de l’insertion professionnelle est un</a:t>
            </a:r>
            <a:r>
              <a:rPr lang="fr-FR" sz="1200" kern="1200" baseline="0" dirty="0">
                <a:solidFill>
                  <a:schemeClr val="tx1"/>
                </a:solidFill>
                <a:effectLst/>
                <a:latin typeface="+mn-lt"/>
                <a:ea typeface="+mn-ea"/>
                <a:cs typeface="+mn-cs"/>
              </a:rPr>
              <a:t> sujet qui est </a:t>
            </a:r>
            <a:r>
              <a:rPr lang="fr-FR" sz="1200" kern="1200" dirty="0">
                <a:solidFill>
                  <a:schemeClr val="tx1"/>
                </a:solidFill>
                <a:effectLst/>
                <a:latin typeface="+mn-lt"/>
                <a:ea typeface="+mn-ea"/>
                <a:cs typeface="+mn-cs"/>
              </a:rPr>
              <a:t>particulièrement mobilisateur pour tous les gouvernements surtout dans un environnement économique et social assez complexe dans les pays africains, précisément</a:t>
            </a:r>
            <a:r>
              <a:rPr lang="fr-FR" sz="1200" kern="1200" baseline="0" dirty="0">
                <a:solidFill>
                  <a:schemeClr val="tx1"/>
                </a:solidFill>
                <a:effectLst/>
                <a:latin typeface="+mn-lt"/>
                <a:ea typeface="+mn-ea"/>
                <a:cs typeface="+mn-cs"/>
              </a:rPr>
              <a:t> au </a:t>
            </a:r>
            <a:r>
              <a:rPr lang="fr-FR" sz="1200" kern="1200" baseline="0" dirty="0" err="1">
                <a:solidFill>
                  <a:schemeClr val="tx1"/>
                </a:solidFill>
                <a:effectLst/>
                <a:latin typeface="+mn-lt"/>
                <a:ea typeface="+mn-ea"/>
                <a:cs typeface="+mn-cs"/>
              </a:rPr>
              <a:t>sénégal</a:t>
            </a:r>
            <a:r>
              <a:rPr lang="fr-FR" sz="1200" kern="1200" baseline="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Toutefois, dans un contexte international compétitif, les pays de l’Afrique de l’Ouest ont mis en place plusieurs politiques et programmes au niveau du secteur de l’enseignement supérieur notamment dans les systèmes de gouvernance afin d’inciter les universités à contribuer davantage au développement économique et social.</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C’est ainsi que L’avènement en 2012 de…</a:t>
            </a:r>
            <a:r>
              <a:rPr lang="fr-FR" sz="1200" kern="1200" baseline="0" dirty="0">
                <a:solidFill>
                  <a:schemeClr val="tx1"/>
                </a:solidFill>
                <a:effectLst/>
                <a:latin typeface="+mn-lt"/>
                <a:ea typeface="+mn-ea"/>
                <a:cs typeface="+mn-cs"/>
              </a:rPr>
              <a:t> et les résolutions tirées de CNAES en 2013… </a:t>
            </a:r>
            <a:r>
              <a:rPr lang="fr-FR" sz="1200" kern="1200" dirty="0">
                <a:solidFill>
                  <a:schemeClr val="tx1"/>
                </a:solidFill>
                <a:effectLst/>
                <a:latin typeface="+mn-lt"/>
                <a:ea typeface="+mn-ea"/>
                <a:cs typeface="+mn-cs"/>
              </a:rPr>
              <a:t>ont eu pour objectif d’accompagner les universités et grandes école à améliorer leur gouvernance. </a:t>
            </a:r>
          </a:p>
        </p:txBody>
      </p:sp>
      <p:sp>
        <p:nvSpPr>
          <p:cNvPr id="4" name="Espace réservé du numéro de diapositive 3"/>
          <p:cNvSpPr>
            <a:spLocks noGrp="1"/>
          </p:cNvSpPr>
          <p:nvPr>
            <p:ph type="sldNum" sz="quarter" idx="10"/>
          </p:nvPr>
        </p:nvSpPr>
        <p:spPr/>
        <p:txBody>
          <a:bodyPr/>
          <a:lstStyle/>
          <a:p>
            <a:fld id="{B0FA5CE1-FCBF-406A-9955-DEEDCF01630E}" type="slidenum">
              <a:rPr lang="en-US"/>
              <a:t>3</a:t>
            </a:fld>
            <a:endParaRPr lang="en-US"/>
          </a:p>
        </p:txBody>
      </p:sp>
    </p:spTree>
    <p:extLst>
      <p:ext uri="{BB962C8B-B14F-4D97-AF65-F5344CB8AC3E}">
        <p14:creationId xmlns:p14="http://schemas.microsoft.com/office/powerpoint/2010/main" val="33976441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Dès lors, </a:t>
            </a:r>
            <a:endParaRPr lang="fr-FR" dirty="0"/>
          </a:p>
        </p:txBody>
      </p:sp>
      <p:sp>
        <p:nvSpPr>
          <p:cNvPr id="4" name="Espace réservé du numéro de diapositive 3"/>
          <p:cNvSpPr>
            <a:spLocks noGrp="1"/>
          </p:cNvSpPr>
          <p:nvPr>
            <p:ph type="sldNum" sz="quarter" idx="10"/>
          </p:nvPr>
        </p:nvSpPr>
        <p:spPr/>
        <p:txBody>
          <a:bodyPr/>
          <a:lstStyle/>
          <a:p>
            <a:fld id="{B0FA5CE1-FCBF-406A-9955-DEEDCF01630E}" type="slidenum">
              <a:rPr lang="en-US"/>
              <a:t>4</a:t>
            </a:fld>
            <a:endParaRPr lang="en-US"/>
          </a:p>
        </p:txBody>
      </p:sp>
    </p:spTree>
    <p:extLst>
      <p:ext uri="{BB962C8B-B14F-4D97-AF65-F5344CB8AC3E}">
        <p14:creationId xmlns:p14="http://schemas.microsoft.com/office/powerpoint/2010/main" val="424124622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B0FA5CE1-FCBF-406A-9955-DEEDCF01630E}" type="slidenum">
              <a:rPr lang="en-US"/>
              <a:t>6</a:t>
            </a:fld>
            <a:endParaRPr lang="en-US"/>
          </a:p>
        </p:txBody>
      </p:sp>
    </p:spTree>
    <p:extLst>
      <p:ext uri="{BB962C8B-B14F-4D97-AF65-F5344CB8AC3E}">
        <p14:creationId xmlns:p14="http://schemas.microsoft.com/office/powerpoint/2010/main" val="12094702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En guise de méthodologie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latin typeface="Arial" panose="020B0604020202020204" pitchFamily="34" charset="0"/>
                <a:cs typeface="Arial" panose="020B0604020202020204" pitchFamily="34" charset="0"/>
              </a:rPr>
              <a:t>Nous avons opté pour des études</a:t>
            </a:r>
            <a:r>
              <a:rPr lang="fr-FR" baseline="0" dirty="0">
                <a:latin typeface="Arial" panose="020B0604020202020204" pitchFamily="34" charset="0"/>
                <a:cs typeface="Arial" panose="020B0604020202020204" pitchFamily="34" charset="0"/>
              </a:rPr>
              <a:t> de cas croisées</a:t>
            </a: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latin typeface="Arial" panose="020B0604020202020204" pitchFamily="34" charset="0"/>
                <a:cs typeface="Arial" panose="020B0604020202020204" pitchFamily="34" charset="0"/>
              </a:rPr>
              <a:t>Notre recherche s’est reposée sur une méthode qualitative</a:t>
            </a: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latin typeface="Arial" panose="020B0604020202020204" pitchFamily="34" charset="0"/>
                <a:cs typeface="Arial" panose="020B0604020202020204" pitchFamily="34" charset="0"/>
              </a:rPr>
              <a:t>Ainsi l’analyse de contenu a permis de recenser des concepts qui ont été comparés et regroupés selon leur sens et leur contenu pour les redéfinir dans des catégories </a:t>
            </a:r>
            <a:endParaRPr lang="en-US" dirty="0">
              <a:latin typeface="Arial" panose="020B0604020202020204" pitchFamily="34" charset="0"/>
              <a:cs typeface="Arial" panose="020B0604020202020204" pitchFamily="34" charset="0"/>
            </a:endParaRPr>
          </a:p>
          <a:p>
            <a:endParaRPr lang="fr-FR" dirty="0"/>
          </a:p>
        </p:txBody>
      </p:sp>
      <p:sp>
        <p:nvSpPr>
          <p:cNvPr id="4" name="Espace réservé du numéro de diapositive 3"/>
          <p:cNvSpPr>
            <a:spLocks noGrp="1"/>
          </p:cNvSpPr>
          <p:nvPr>
            <p:ph type="sldNum" sz="quarter" idx="10"/>
          </p:nvPr>
        </p:nvSpPr>
        <p:spPr/>
        <p:txBody>
          <a:bodyPr/>
          <a:lstStyle/>
          <a:p>
            <a:fld id="{B0FA5CE1-FCBF-406A-9955-DEEDCF01630E}" type="slidenum">
              <a:rPr lang="en-US"/>
              <a:t>7</a:t>
            </a:fld>
            <a:endParaRPr lang="en-US"/>
          </a:p>
        </p:txBody>
      </p:sp>
    </p:spTree>
    <p:extLst>
      <p:ext uri="{BB962C8B-B14F-4D97-AF65-F5344CB8AC3E}">
        <p14:creationId xmlns:p14="http://schemas.microsoft.com/office/powerpoint/2010/main" val="39183788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…et fait donc parti des pionniers de l’Enseignement Supérieur privé au Sénégal. En termes d’effectif…. 120 enseignants issus du monde académique et professionnel.</a:t>
            </a:r>
          </a:p>
          <a:p>
            <a:r>
              <a:rPr lang="fr-FR" sz="1200" kern="1200" dirty="0">
                <a:solidFill>
                  <a:schemeClr val="tx1"/>
                </a:solidFill>
                <a:effectLst/>
                <a:latin typeface="+mn-lt"/>
                <a:ea typeface="+mn-ea"/>
                <a:cs typeface="+mn-cs"/>
              </a:rPr>
              <a:t>Le concept « université de l’entreprise » est un triptyque qui fonde l’idéal pédagogique de AFI-L’UE :</a:t>
            </a:r>
          </a:p>
          <a:p>
            <a:pPr lvl="0"/>
            <a:r>
              <a:rPr lang="fr-FR" sz="1200" kern="1200" dirty="0">
                <a:solidFill>
                  <a:schemeClr val="tx1"/>
                </a:solidFill>
                <a:effectLst/>
                <a:latin typeface="+mn-lt"/>
                <a:ea typeface="+mn-ea"/>
                <a:cs typeface="+mn-cs"/>
              </a:rPr>
              <a:t>traduire les « pulsions » de l’entreprise en réalité pédagogique ;</a:t>
            </a:r>
          </a:p>
          <a:p>
            <a:pPr lvl="0"/>
            <a:r>
              <a:rPr lang="fr-FR" sz="1200" kern="1200" dirty="0">
                <a:solidFill>
                  <a:schemeClr val="tx1"/>
                </a:solidFill>
                <a:effectLst/>
                <a:latin typeface="+mn-lt"/>
                <a:ea typeface="+mn-ea"/>
                <a:cs typeface="+mn-cs"/>
              </a:rPr>
              <a:t>faire du face-à-face pédagogique la première expérience professionnelle de l’étudiant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contribuer à la résolution de l’équation un diplôme égal un emploi mais aussi un diplôme égal à des emplois grâce</a:t>
            </a:r>
            <a:r>
              <a:rPr lang="fr-FR" sz="1200"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à sa pédagogie axée sur l’entreprenariat et à son incubateur d’entreprise très dynamique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AFI-L’UE étant</a:t>
            </a:r>
            <a:r>
              <a:rPr lang="fr-FR" sz="1200" kern="1200" baseline="0" dirty="0">
                <a:solidFill>
                  <a:schemeClr val="tx1"/>
                </a:solidFill>
                <a:effectLst/>
                <a:latin typeface="+mn-lt"/>
                <a:ea typeface="+mn-ea"/>
                <a:cs typeface="+mn-cs"/>
              </a:rPr>
              <a:t> une structure privée, son </a:t>
            </a:r>
            <a:r>
              <a:rPr lang="fr-FR" sz="1200" kern="1200" dirty="0">
                <a:solidFill>
                  <a:schemeClr val="tx1"/>
                </a:solidFill>
                <a:effectLst/>
                <a:latin typeface="+mn-lt"/>
                <a:ea typeface="+mn-ea"/>
                <a:cs typeface="+mn-cs"/>
              </a:rPr>
              <a:t>modèle de gouvernance</a:t>
            </a:r>
            <a:r>
              <a:rPr lang="fr-FR" sz="1200" kern="1200" baseline="0" dirty="0">
                <a:solidFill>
                  <a:schemeClr val="tx1"/>
                </a:solidFill>
                <a:effectLst/>
                <a:latin typeface="+mn-lt"/>
                <a:ea typeface="+mn-ea"/>
                <a:cs typeface="+mn-cs"/>
              </a:rPr>
              <a:t> est</a:t>
            </a:r>
            <a:r>
              <a:rPr lang="fr-FR" sz="1200" kern="1200" dirty="0">
                <a:solidFill>
                  <a:schemeClr val="tx1"/>
                </a:solidFill>
                <a:effectLst/>
                <a:latin typeface="+mn-lt"/>
                <a:ea typeface="+mn-ea"/>
                <a:cs typeface="+mn-cs"/>
              </a:rPr>
              <a:t> basé sur la dialectique de l'efficacité financière et de la pertinence pédagogique. </a:t>
            </a:r>
          </a:p>
          <a:p>
            <a:endParaRPr lang="fr-FR" dirty="0"/>
          </a:p>
        </p:txBody>
      </p:sp>
      <p:sp>
        <p:nvSpPr>
          <p:cNvPr id="4" name="Espace réservé du numéro de diapositive 3"/>
          <p:cNvSpPr>
            <a:spLocks noGrp="1"/>
          </p:cNvSpPr>
          <p:nvPr>
            <p:ph type="sldNum" sz="quarter" idx="10"/>
          </p:nvPr>
        </p:nvSpPr>
        <p:spPr/>
        <p:txBody>
          <a:bodyPr/>
          <a:lstStyle/>
          <a:p>
            <a:fld id="{B0FA5CE1-FCBF-406A-9955-DEEDCF01630E}" type="slidenum">
              <a:rPr lang="en-US"/>
              <a:t>8</a:t>
            </a:fld>
            <a:endParaRPr lang="en-US"/>
          </a:p>
        </p:txBody>
      </p:sp>
    </p:spTree>
    <p:extLst>
      <p:ext uri="{BB962C8B-B14F-4D97-AF65-F5344CB8AC3E}">
        <p14:creationId xmlns:p14="http://schemas.microsoft.com/office/powerpoint/2010/main" val="6481208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L’insertion professionnelle et par ricochet l’entrepreneuriat figurent en bonne place dans la gouvernance de AFI-L’UE.</a:t>
            </a:r>
            <a:r>
              <a:rPr lang="fr-FR" sz="1200" kern="1200" baseline="0" dirty="0">
                <a:solidFill>
                  <a:schemeClr val="tx1"/>
                </a:solidFill>
                <a:effectLst/>
                <a:latin typeface="+mn-lt"/>
                <a:ea typeface="+mn-ea"/>
                <a:cs typeface="+mn-cs"/>
              </a:rPr>
              <a:t> </a:t>
            </a:r>
            <a:r>
              <a:rPr lang="fr-FR" sz="1200" kern="1200" dirty="0">
                <a:solidFill>
                  <a:schemeClr val="tx1"/>
                </a:solidFill>
                <a:effectLst/>
                <a:latin typeface="+mn-lt"/>
                <a:ea typeface="+mn-ea"/>
                <a:cs typeface="+mn-cs"/>
              </a:rPr>
              <a:t>L’ensemble de ces services est réunis au sein d’un Département « Développement et Coopération » vient en appui aux enseignements reçus par les étudiants.</a:t>
            </a:r>
          </a:p>
          <a:p>
            <a:r>
              <a:rPr lang="fr-FR" dirty="0"/>
              <a:t>La stratégie d’insertion de AFI-L’UE passe par 3 orientations stratégiques :</a:t>
            </a:r>
            <a:r>
              <a:rPr lang="fr-FR"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a:solidFill>
                  <a:schemeClr val="tx1"/>
                </a:solidFill>
                <a:effectLst/>
                <a:latin typeface="+mn-lt"/>
                <a:ea typeface="+mn-ea"/>
                <a:cs typeface="+mn-cs"/>
              </a:rPr>
              <a:t>1- Cette </a:t>
            </a:r>
            <a:r>
              <a:rPr lang="fr-FR" sz="1200" i="1" kern="1200" dirty="0">
                <a:solidFill>
                  <a:schemeClr val="tx1"/>
                </a:solidFill>
                <a:effectLst/>
                <a:latin typeface="+mn-lt"/>
                <a:ea typeface="+mn-ea"/>
                <a:cs typeface="+mn-cs"/>
              </a:rPr>
              <a:t>alternance</a:t>
            </a:r>
            <a:r>
              <a:rPr lang="fr-FR" sz="1200" kern="1200" dirty="0">
                <a:solidFill>
                  <a:schemeClr val="tx1"/>
                </a:solidFill>
                <a:effectLst/>
                <a:latin typeface="+mn-lt"/>
                <a:ea typeface="+mn-ea"/>
                <a:cs typeface="+mn-cs"/>
              </a:rPr>
              <a:t> précoce entre la théorie et la pratique prépare l’étudiant à toutes les situations d’insertion. Ici, les structures prioritaires ciblées sont les petites et moyennes entreprises situées dans la capitale mais aussi et surtout dans les régions et éprouvant un réel besoin d’être accompagnées en fiscalité, management, gestion, communication, marketing entre autres.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2- A AFI-L ‘UE, un étudiant ou diplômé après</a:t>
            </a:r>
            <a:r>
              <a:rPr lang="fr-FR" sz="1200" kern="1200" baseline="0" dirty="0">
                <a:solidFill>
                  <a:schemeClr val="tx1"/>
                </a:solidFill>
                <a:effectLst/>
                <a:latin typeface="+mn-lt"/>
                <a:ea typeface="+mn-ea"/>
                <a:cs typeface="+mn-cs"/>
              </a:rPr>
              <a:t> des cours entrepreneuriat en classe</a:t>
            </a:r>
            <a:r>
              <a:rPr lang="fr-FR" sz="1200" kern="1200" dirty="0">
                <a:solidFill>
                  <a:schemeClr val="tx1"/>
                </a:solidFill>
                <a:effectLst/>
                <a:latin typeface="+mn-lt"/>
                <a:ea typeface="+mn-ea"/>
                <a:cs typeface="+mn-cs"/>
              </a:rPr>
              <a:t> peut choisir de mûrir son projet d’entreprise avec un centre d’incubation mis à sa disposition tout en poursuivant sa formation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kern="1200" dirty="0">
                <a:solidFill>
                  <a:schemeClr val="tx1"/>
                </a:solidFill>
                <a:effectLst/>
                <a:latin typeface="+mn-lt"/>
                <a:ea typeface="+mn-ea"/>
                <a:cs typeface="+mn-cs"/>
              </a:rPr>
              <a:t>3- Le partenariat avec les entreprises et organisations professionnelles préalablement identifiées et démarchées permet de créer et maintenir une collaboration avec le monde du travail.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kern="1200" dirty="0">
              <a:solidFill>
                <a:schemeClr val="tx1"/>
              </a:solidFill>
              <a:effectLst/>
              <a:latin typeface="+mn-lt"/>
              <a:ea typeface="+mn-ea"/>
              <a:cs typeface="+mn-cs"/>
            </a:endParaRPr>
          </a:p>
          <a:p>
            <a:endParaRPr lang="fr-FR" dirty="0"/>
          </a:p>
        </p:txBody>
      </p:sp>
      <p:sp>
        <p:nvSpPr>
          <p:cNvPr id="4" name="Espace réservé du numéro de diapositive 3"/>
          <p:cNvSpPr>
            <a:spLocks noGrp="1"/>
          </p:cNvSpPr>
          <p:nvPr>
            <p:ph type="sldNum" sz="quarter" idx="10"/>
          </p:nvPr>
        </p:nvSpPr>
        <p:spPr/>
        <p:txBody>
          <a:bodyPr/>
          <a:lstStyle/>
          <a:p>
            <a:fld id="{B0FA5CE1-FCBF-406A-9955-DEEDCF01630E}" type="slidenum">
              <a:rPr lang="en-US"/>
              <a:t>9</a:t>
            </a:fld>
            <a:endParaRPr lang="en-US"/>
          </a:p>
        </p:txBody>
      </p:sp>
    </p:spTree>
    <p:extLst>
      <p:ext uri="{BB962C8B-B14F-4D97-AF65-F5344CB8AC3E}">
        <p14:creationId xmlns:p14="http://schemas.microsoft.com/office/powerpoint/2010/main" val="3780386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B0FA5CE1-FCBF-406A-9955-DEEDCF01630E}" type="slidenum">
              <a:rPr lang="en-US"/>
              <a:t>10</a:t>
            </a:fld>
            <a:endParaRPr lang="en-US"/>
          </a:p>
        </p:txBody>
      </p:sp>
    </p:spTree>
    <p:extLst>
      <p:ext uri="{BB962C8B-B14F-4D97-AF65-F5344CB8AC3E}">
        <p14:creationId xmlns:p14="http://schemas.microsoft.com/office/powerpoint/2010/main" val="37001163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latin typeface="Arial" panose="020B0604020202020204" pitchFamily="34" charset="0"/>
                <a:cs typeface="Arial" panose="020B0604020202020204" pitchFamily="34" charset="0"/>
              </a:rPr>
              <a:t>UR2 s'est engagée à constituer une grande université de recherche et de formation reconnue internationalement en formant le</a:t>
            </a:r>
            <a:endParaRPr lang="fr-FR" sz="120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latin typeface="Century Gothic" panose="020B0502020202020204" pitchFamily="34" charset="0"/>
              </a:rPr>
              <a:t>Une université qui est véritablement au service de ses étudiants, de leur formation et de leur insertion professionnelle</a:t>
            </a:r>
          </a:p>
          <a:p>
            <a:endParaRPr lang="fr-FR" dirty="0"/>
          </a:p>
        </p:txBody>
      </p:sp>
      <p:sp>
        <p:nvSpPr>
          <p:cNvPr id="4" name="Espace réservé du numéro de diapositive 3"/>
          <p:cNvSpPr>
            <a:spLocks noGrp="1"/>
          </p:cNvSpPr>
          <p:nvPr>
            <p:ph type="sldNum" sz="quarter" idx="10"/>
          </p:nvPr>
        </p:nvSpPr>
        <p:spPr/>
        <p:txBody>
          <a:bodyPr/>
          <a:lstStyle/>
          <a:p>
            <a:fld id="{B0FA5CE1-FCBF-406A-9955-DEEDCF01630E}" type="slidenum">
              <a:rPr lang="en-US"/>
              <a:t>11</a:t>
            </a:fld>
            <a:endParaRPr lang="en-US"/>
          </a:p>
        </p:txBody>
      </p:sp>
    </p:spTree>
    <p:extLst>
      <p:ext uri="{BB962C8B-B14F-4D97-AF65-F5344CB8AC3E}">
        <p14:creationId xmlns:p14="http://schemas.microsoft.com/office/powerpoint/2010/main" val="4273309944"/>
      </p:ext>
    </p:extLst>
  </p:cSld>
  <p:clrMapOvr>
    <a:masterClrMapping/>
  </p:clrMapOvr>
</p:notes>
</file>

<file path=ppt/slideLayouts/_rels/slideLayout15.xml.rels>&#65279;<?xml version="1.0" encoding="utf-8"?><Relationships xmlns="http://schemas.openxmlformats.org/package/2006/relationships"><Relationship Type="http://schemas.openxmlformats.org/officeDocument/2006/relationships/slideMaster" Target="/ppt/slideMasters/slideMaster2.xml" Id="R6a414550f3c14e32" /></Relationships>
</file>

<file path=ppt/slideLayouts/_rels/slideLayout16.xml.rels>&#65279;<?xml version="1.0" encoding="utf-8"?><Relationships xmlns="http://schemas.openxmlformats.org/package/2006/relationships"><Relationship Type="http://schemas.openxmlformats.org/officeDocument/2006/relationships/slideMaster" Target="/ppt/slideMasters/slideMaster2.xml" Id="Rc3c97b5c4b89420f" /></Relationships>
</file>

<file path=ppt/slideLayouts/_rels/slideLayout26.xml.rels>&#65279;<?xml version="1.0" encoding="utf-8"?><Relationships xmlns="http://schemas.openxmlformats.org/package/2006/relationships"><Relationship Type="http://schemas.openxmlformats.org/officeDocument/2006/relationships/slideMaster" Target="/ppt/slideMasters/slideMaster3.xml" Id="R47a7e4c67b194c29" /></Relationships>
</file>

<file path=ppt/slideLayouts/_rels/slideLayout27.xml.rels>&#65279;<?xml version="1.0" encoding="utf-8"?><Relationships xmlns="http://schemas.openxmlformats.org/package/2006/relationships"><Relationship Type="http://schemas.openxmlformats.org/officeDocument/2006/relationships/slideMaster" Target="/ppt/slideMasters/slideMaster3.xml" Id="Rf9922b72984140cb" /></Relationships>
</file>

<file path=ppt/slideLayouts/_rels/slideLayout4.xml.rels>&#65279;<?xml version="1.0" encoding="utf-8"?><Relationships xmlns="http://schemas.openxmlformats.org/package/2006/relationships"><Relationship Type="http://schemas.openxmlformats.org/officeDocument/2006/relationships/slideMaster" Target="/ppt/slideMasters/slideMaster1.xml" Id="Rb5a261e35f5b4ff2" /></Relationships>
</file>

<file path=ppt/slideLayouts/_rels/slideLayout40.xml.rels>&#65279;<?xml version="1.0" encoding="utf-8"?><Relationships xmlns="http://schemas.openxmlformats.org/package/2006/relationships"><Relationship Type="http://schemas.openxmlformats.org/officeDocument/2006/relationships/slideMaster" Target="/ppt/slideMasters/slideMaster4.xml" Id="R5e3282295e0c49e0" /></Relationships>
</file>

<file path=ppt/slideLayouts/_rels/slideLayout42.xml.rels>&#65279;<?xml version="1.0" encoding="utf-8"?><Relationships xmlns="http://schemas.openxmlformats.org/package/2006/relationships"><Relationship Type="http://schemas.openxmlformats.org/officeDocument/2006/relationships/slideMaster" Target="/ppt/slideMasters/slideMaster4.xml" Id="Rabb5bd039c3a43ec" /></Relationships>
</file>

<file path=ppt/slideLayouts/_rels/slideLayout45.xml.rels>&#65279;<?xml version="1.0" encoding="utf-8"?><Relationships xmlns="http://schemas.openxmlformats.org/package/2006/relationships"><Relationship Type="http://schemas.openxmlformats.org/officeDocument/2006/relationships/slideMaster" Target="/ppt/slideMasters/slideMaster4.xml" Id="Rd73b6051915347d7" /></Relationships>
</file>

<file path=ppt/slideLayouts/_rels/slideLayout54.xml.rels>&#65279;<?xml version="1.0" encoding="utf-8"?><Relationships xmlns="http://schemas.openxmlformats.org/package/2006/relationships"><Relationship Type="http://schemas.openxmlformats.org/officeDocument/2006/relationships/slideMaster" Target="/ppt/slideMasters/slideMaster5.xml" Id="R6d340e0bb3944700" /><Relationship Type="http://schemas.openxmlformats.org/officeDocument/2006/relationships/image" Target="/ppt/media/image2.jpg" Id="R0af1ca272a1d4ffd" /></Relationships>
</file>

<file path=ppt/slideLayouts/_rels/slideLayout55.xml.rels>&#65279;<?xml version="1.0" encoding="utf-8"?><Relationships xmlns="http://schemas.openxmlformats.org/package/2006/relationships"><Relationship Type="http://schemas.openxmlformats.org/officeDocument/2006/relationships/slideMaster" Target="/ppt/slideMasters/slideMaster5.xml" Id="R16cceb4548394dee" /></Relationships>
</file>

<file path=ppt/slideLayouts/_rels/slideLayout56.xml.rels>&#65279;<?xml version="1.0" encoding="utf-8"?><Relationships xmlns="http://schemas.openxmlformats.org/package/2006/relationships"><Relationship Type="http://schemas.openxmlformats.org/officeDocument/2006/relationships/slideMaster" Target="/ppt/slideMasters/slideMaster5.xml" Id="R55a04a8c3c3b49d6" /></Relationships>
</file>

<file path=ppt/slideLayouts/_rels/slideLayout65.xml.rels>&#65279;<?xml version="1.0" encoding="utf-8"?><Relationships xmlns="http://schemas.openxmlformats.org/package/2006/relationships"><Relationship Type="http://schemas.openxmlformats.org/officeDocument/2006/relationships/slideMaster" Target="/ppt/slideMasters/slideMaster6.xml" Id="R9b5c77bcba00479e" /></Relationships>
</file>

<file path=ppt/slideLayouts/_rels/slideLayout67.xml.rels>&#65279;<?xml version="1.0" encoding="utf-8"?><Relationships xmlns="http://schemas.openxmlformats.org/package/2006/relationships"><Relationship Type="http://schemas.openxmlformats.org/officeDocument/2006/relationships/slideMaster" Target="/ppt/slideMasters/slideMaster6.xml" Id="Ra440b39649264aaf" /></Relationships>
</file>

<file path=ppt/slideLayouts/_rels/slideLayout68.xml.rels>&#65279;<?xml version="1.0" encoding="utf-8"?><Relationships xmlns="http://schemas.openxmlformats.org/package/2006/relationships"><Relationship Type="http://schemas.openxmlformats.org/officeDocument/2006/relationships/slideMaster" Target="/ppt/slideMasters/slideMaster6.xml" Id="Rf36800cef4fc4ae7" /></Relationships>
</file>

<file path=ppt/slideLayouts/_rels/slideLayout70.xml.rels>&#65279;<?xml version="1.0" encoding="utf-8"?><Relationships xmlns="http://schemas.openxmlformats.org/package/2006/relationships"><Relationship Type="http://schemas.openxmlformats.org/officeDocument/2006/relationships/slideMaster" Target="/ppt/slideMasters/slideMaster6.xml" Id="R7b916ee094bb4f2e" /></Relationships>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p>
        </p:txBody>
      </p:sp>
      <p:sp>
        <p:nvSpPr>
          <p:cNvPr id="3" name="Espace réservé du contenu 2"/>
          <p:cNvSpPr>
            <a:spLocks noGrp="1"/>
          </p:cNvSpPr>
          <p:nvPr>
            <p:ph idx="1"/>
          </p:nvPr>
        </p:nvSpPr>
        <p:spPr/>
        <p:txBody>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10"/>
          </p:nvPr>
        </p:nvSpPr>
        <p:spPr/>
        <p:txBody>
          <a:bodyPr/>
          <a:lstStyle/>
          <a:p>
            <a:fld id="{89CF6894-1B27-4C58-BE04-DD3CDA29F340}" type="datetimeFigureOut">
              <a:rPr lang="fr-FR"/>
              <a:t>15/05/2024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8E37976-4A9C-43DB-863D-4E14635BE585}" type="slidenum">
              <a:rPr lang="fr-FR"/>
              <a:t>‹N°›</a:t>
            </a:fld>
            <a:endParaRPr lang="fr-FR"/>
          </a:p>
        </p:txBody>
      </p:sp>
    </p:spTree>
    <p:extLst>
      <p:ext uri="{BB962C8B-B14F-4D97-AF65-F5344CB8AC3E}">
        <p14:creationId xmlns:p14="http://schemas.microsoft.com/office/powerpoint/2010/main" val="33258348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p:cNvSpPr>
            <a:spLocks noGrp="1"/>
          </p:cNvSpPr>
          <p:nvPr>
            <p:ph type="dt" sz="half" idx="10"/>
          </p:nvPr>
        </p:nvSpPr>
        <p:spPr/>
        <p:txBody>
          <a:bodyPr/>
          <a:lstStyle/>
          <a:p>
            <a:fld id="{89CF6894-1B27-4C58-BE04-DD3CDA29F340}" type="datetimeFigureOut">
              <a:rPr lang="fr-FR"/>
              <a:t>15/05/2024</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E8E37976-4A9C-43DB-863D-4E14635BE585}" type="slidenum">
              <a:rPr lang="fr-FR"/>
              <a:t>‹N°›</a:t>
            </a:fld>
            <a:endParaRPr lang="fr-FR"/>
          </a:p>
        </p:txBody>
      </p:sp>
    </p:spTree>
    <p:extLst>
      <p:ext uri="{BB962C8B-B14F-4D97-AF65-F5344CB8AC3E}">
        <p14:creationId xmlns:p14="http://schemas.microsoft.com/office/powerpoint/2010/main" val="28710887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69F7FB8-4C9F-1B4A-AA64-67239F08E06F}"/>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B6F8B3E-1B3D-8C31-7948-9835A15D009E}"/>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ECB6A57-ED93-C8C0-2C72-1E844948C7F1}"/>
              </a:ext>
            </a:extLst>
          </p:cNvPr>
          <p:cNvSpPr>
            <a:spLocks noGrp="1"/>
          </p:cNvSpPr>
          <p:nvPr>
            <p:ph type="dt" sz="half" idx="10"/>
          </p:nvPr>
        </p:nvSpPr>
        <p:spPr/>
        <p:txBody>
          <a:bodyPr/>
          <a:lstStyle/>
          <a:p>
            <a:fld id="{8640794C-11B1-4CEE-A5D0-FF2619044982}" type="datetime1">
              <a:rPr lang="en-US"/>
              <a:pPr/>
              <a:t>5/16/2024</a:t>
            </a:fld>
            <a:endParaRPr lang="en-US" dirty="0"/>
          </a:p>
        </p:txBody>
      </p:sp>
      <p:sp>
        <p:nvSpPr>
          <p:cNvPr id="5" name="Espace réservé du pied de page 4">
            <a:extLst>
              <a:ext uri="{FF2B5EF4-FFF2-40B4-BE49-F238E27FC236}">
                <a16:creationId xmlns:a16="http://schemas.microsoft.com/office/drawing/2014/main" id="{E1D66CC9-218E-6C97-5786-8865A23704C7}"/>
              </a:ext>
            </a:extLst>
          </p:cNvPr>
          <p:cNvSpPr>
            <a:spLocks noGrp="1"/>
          </p:cNvSpPr>
          <p:nvPr>
            <p:ph type="ftr" sz="quarter" idx="11"/>
          </p:nvPr>
        </p:nvSpPr>
        <p:spPr/>
        <p:txBody>
          <a:bodyPr/>
          <a:lstStyle/>
          <a:p>
            <a:endParaRPr lang="en-US" dirty="0"/>
          </a:p>
        </p:txBody>
      </p:sp>
      <p:sp>
        <p:nvSpPr>
          <p:cNvPr id="6" name="Espace réservé du numéro de diapositive 5">
            <a:extLst>
              <a:ext uri="{FF2B5EF4-FFF2-40B4-BE49-F238E27FC236}">
                <a16:creationId xmlns:a16="http://schemas.microsoft.com/office/drawing/2014/main" id="{4CDA2639-186E-9049-1BD0-0439E9060D55}"/>
              </a:ext>
            </a:extLst>
          </p:cNvPr>
          <p:cNvSpPr>
            <a:spLocks noGrp="1"/>
          </p:cNvSpPr>
          <p:nvPr>
            <p:ph type="sldNum" sz="quarter" idx="12"/>
          </p:nvPr>
        </p:nvSpPr>
        <p:spPr/>
        <p:txBody>
          <a:bodyPr/>
          <a:lstStyle/>
          <a:p>
            <a:fld id="{E97799C9-84D9-46D2-A11E-BCF8A720529D}" type="slidenum">
              <a:rPr lang="en-US"/>
              <a:pPr/>
              <a:t>‹N°›</a:t>
            </a:fld>
            <a:endParaRPr lang="en-US" dirty="0"/>
          </a:p>
        </p:txBody>
      </p:sp>
    </p:spTree>
    <p:extLst>
      <p:ext uri="{BB962C8B-B14F-4D97-AF65-F5344CB8AC3E}">
        <p14:creationId xmlns:p14="http://schemas.microsoft.com/office/powerpoint/2010/main" val="177443515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advClick="0">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02333BB-366B-A9A7-CBF3-73E4B217FA3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BC628D7E-CE3B-2A8F-5F91-09AEBF2C49D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45C2A3F5-064F-5B85-DCB7-E4642DEB956E}"/>
              </a:ext>
            </a:extLst>
          </p:cNvPr>
          <p:cNvSpPr>
            <a:spLocks noGrp="1"/>
          </p:cNvSpPr>
          <p:nvPr>
            <p:ph type="dt" sz="half" idx="10"/>
          </p:nvPr>
        </p:nvSpPr>
        <p:spPr/>
        <p:txBody>
          <a:bodyPr/>
          <a:lstStyle/>
          <a:p>
            <a:fld id="{50CDBF44-80FE-4389-B065-EAFB1B9D8FB6}" type="datetime1">
              <a:rPr lang="en-US"/>
              <a:pPr/>
              <a:t>5/16/2024</a:t>
            </a:fld>
            <a:endParaRPr lang="en-US" dirty="0"/>
          </a:p>
        </p:txBody>
      </p:sp>
      <p:sp>
        <p:nvSpPr>
          <p:cNvPr id="5" name="Espace réservé du pied de page 4">
            <a:extLst>
              <a:ext uri="{FF2B5EF4-FFF2-40B4-BE49-F238E27FC236}">
                <a16:creationId xmlns:a16="http://schemas.microsoft.com/office/drawing/2014/main" id="{4C387D8D-CAC2-7A07-9A80-3F5F9EF0919A}"/>
              </a:ext>
            </a:extLst>
          </p:cNvPr>
          <p:cNvSpPr>
            <a:spLocks noGrp="1"/>
          </p:cNvSpPr>
          <p:nvPr>
            <p:ph type="ftr" sz="quarter" idx="11"/>
          </p:nvPr>
        </p:nvSpPr>
        <p:spPr/>
        <p:txBody>
          <a:bodyPr/>
          <a:lstStyle/>
          <a:p>
            <a:endParaRPr lang="en-US" dirty="0"/>
          </a:p>
        </p:txBody>
      </p:sp>
      <p:sp>
        <p:nvSpPr>
          <p:cNvPr id="6" name="Espace réservé du numéro de diapositive 5">
            <a:extLst>
              <a:ext uri="{FF2B5EF4-FFF2-40B4-BE49-F238E27FC236}">
                <a16:creationId xmlns:a16="http://schemas.microsoft.com/office/drawing/2014/main" id="{8E44198C-D63A-D144-628E-53646D7684A7}"/>
              </a:ext>
            </a:extLst>
          </p:cNvPr>
          <p:cNvSpPr>
            <a:spLocks noGrp="1"/>
          </p:cNvSpPr>
          <p:nvPr>
            <p:ph type="sldNum" sz="quarter" idx="12"/>
          </p:nvPr>
        </p:nvSpPr>
        <p:spPr/>
        <p:txBody>
          <a:bodyPr/>
          <a:lstStyle/>
          <a:p>
            <a:fld id="{D57F1E4F-1CFF-5643-939E-217C01CDF565}" type="slidenum">
              <a:rPr lang="en-US"/>
              <a:pPr/>
              <a:t>‹N°›</a:t>
            </a:fld>
            <a:endParaRPr lang="en-US" dirty="0"/>
          </a:p>
        </p:txBody>
      </p:sp>
    </p:spTree>
    <p:extLst>
      <p:ext uri="{BB962C8B-B14F-4D97-AF65-F5344CB8AC3E}">
        <p14:creationId xmlns:p14="http://schemas.microsoft.com/office/powerpoint/2010/main" val="229699895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advClick="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9F54E16-3CDE-410C-87C2-90008B87B309}"/>
              </a:ext>
            </a:extLst>
          </p:cNvPr>
          <p:cNvSpPr>
            <a:spLocks noGrp="1"/>
          </p:cNvSpPr>
          <p:nvPr>
            <p:ph type="title"/>
          </p:nvPr>
        </p:nvSpPr>
        <p:spPr/>
        <p:txBody>
          <a:bodyPr/>
          <a:lstStyle/>
          <a:p>
            <a:r>
              <a:rPr lang="fr-FR"/>
              <a:t>Modifiez le style du titre</a:t>
            </a:r>
            <a:endParaRPr lang="en-US"/>
          </a:p>
        </p:txBody>
      </p:sp>
      <p:sp>
        <p:nvSpPr>
          <p:cNvPr id="3" name="Espace réservé du contenu 2">
            <a:extLst>
              <a:ext uri="{FF2B5EF4-FFF2-40B4-BE49-F238E27FC236}">
                <a16:creationId xmlns:a16="http://schemas.microsoft.com/office/drawing/2014/main" id="{4CA28CA1-0698-413C-9EB3-A13A42812C41}"/>
              </a:ext>
            </a:extLst>
          </p:cNvPr>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22664DAD-BEF7-4311-B763-3E42A1D85356}"/>
              </a:ext>
            </a:extLst>
          </p:cNvPr>
          <p:cNvSpPr>
            <a:spLocks noGrp="1"/>
          </p:cNvSpPr>
          <p:nvPr>
            <p:ph type="dt" sz="half" idx="10"/>
          </p:nvPr>
        </p:nvSpPr>
        <p:spPr/>
        <p:txBody>
          <a:bodyPr/>
          <a:lstStyle/>
          <a:p>
            <a:fld id="{83C8D5C2-3B7E-449A-BB38-905CB4717411}" type="datetime1">
              <a:rPr lang="en-US"/>
              <a:t>5/16/2024</a:t>
            </a:fld>
            <a:endParaRPr lang="en-US"/>
          </a:p>
        </p:txBody>
      </p:sp>
      <p:sp>
        <p:nvSpPr>
          <p:cNvPr id="5" name="Espace réservé du pied de page 4">
            <a:extLst>
              <a:ext uri="{FF2B5EF4-FFF2-40B4-BE49-F238E27FC236}">
                <a16:creationId xmlns:a16="http://schemas.microsoft.com/office/drawing/2014/main" id="{9A62E3C0-130D-4F67-94AA-F2FA24843727}"/>
              </a:ext>
            </a:extLst>
          </p:cNvPr>
          <p:cNvSpPr>
            <a:spLocks noGrp="1"/>
          </p:cNvSpPr>
          <p:nvPr>
            <p:ph type="ftr" sz="quarter" idx="11"/>
          </p:nvPr>
        </p:nvSpPr>
        <p:spPr/>
        <p:txBody>
          <a:bodyPr/>
          <a:lstStyle/>
          <a:p>
            <a:endParaRPr lang="en-US"/>
          </a:p>
        </p:txBody>
      </p:sp>
      <p:sp>
        <p:nvSpPr>
          <p:cNvPr id="6" name="Espace réservé du numéro de diapositive 5">
            <a:extLst>
              <a:ext uri="{FF2B5EF4-FFF2-40B4-BE49-F238E27FC236}">
                <a16:creationId xmlns:a16="http://schemas.microsoft.com/office/drawing/2014/main" id="{1CDC131F-DCC2-4B13-9AF4-98E0EC8E4F1C}"/>
              </a:ext>
            </a:extLst>
          </p:cNvPr>
          <p:cNvSpPr>
            <a:spLocks noGrp="1"/>
          </p:cNvSpPr>
          <p:nvPr>
            <p:ph type="sldNum" sz="quarter" idx="12"/>
          </p:nvPr>
        </p:nvSpPr>
        <p:spPr/>
        <p:txBody>
          <a:bodyPr/>
          <a:lstStyle/>
          <a:p>
            <a:fld id="{239FE673-3419-4C4B-AF85-EFFEC2474D82}" type="slidenum">
              <a:rPr lang="en-US"/>
              <a:t>‹N°›</a:t>
            </a:fld>
            <a:endParaRPr lang="en-US"/>
          </a:p>
        </p:txBody>
      </p:sp>
    </p:spTree>
    <p:extLst>
      <p:ext uri="{BB962C8B-B14F-4D97-AF65-F5344CB8AC3E}">
        <p14:creationId xmlns:p14="http://schemas.microsoft.com/office/powerpoint/2010/main" val="39872690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37E8CE5F-030A-4CB3-BE13-83B2C4137E74}" type="datetimeFigureOut">
              <a:rPr lang="en-US"/>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CB2FB-0548-43E4-88D7-5BBA4417E722}" type="slidenum">
              <a:rPr lang="en-US"/>
              <a:t>‹N°›</a:t>
            </a:fld>
            <a:endParaRPr lang="en-US"/>
          </a:p>
        </p:txBody>
      </p:sp>
    </p:spTree>
    <p:extLst>
      <p:ext uri="{BB962C8B-B14F-4D97-AF65-F5344CB8AC3E}">
        <p14:creationId xmlns:p14="http://schemas.microsoft.com/office/powerpoint/2010/main" val="11367329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E8CE5F-030A-4CB3-BE13-83B2C4137E74}" type="datetimeFigureOut">
              <a:rPr lang="en-US"/>
              <a:t>5/16/2024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2CB2FB-0548-43E4-88D7-5BBA4417E722}" type="slidenum">
              <a:rPr lang="en-US"/>
              <a:t>‹N°›</a:t>
            </a:fld>
            <a:endParaRPr lang="en-US"/>
          </a:p>
        </p:txBody>
      </p:sp>
    </p:spTree>
    <p:extLst>
      <p:ext uri="{BB962C8B-B14F-4D97-AF65-F5344CB8AC3E}">
        <p14:creationId xmlns:p14="http://schemas.microsoft.com/office/powerpoint/2010/main" val="31907896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E8CE5F-030A-4CB3-BE13-83B2C4137E74}" type="datetimeFigureOut">
              <a:rPr lang="en-US"/>
              <a:t>5/16/2024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2CB2FB-0548-43E4-88D7-5BBA4417E722}" type="slidenum">
              <a:rPr lang="en-US"/>
              <a:t>‹N°›</a:t>
            </a:fld>
            <a:endParaRPr lang="en-US"/>
          </a:p>
        </p:txBody>
      </p:sp>
    </p:spTree>
    <p:extLst>
      <p:ext uri="{BB962C8B-B14F-4D97-AF65-F5344CB8AC3E}">
        <p14:creationId xmlns:p14="http://schemas.microsoft.com/office/powerpoint/2010/main" val="384396290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4_Agenda slide layout">
    <p:bg>
      <p:bgPr>
        <a:blipFill dpi="0" rotWithShape="1">
          <a:blip r:embed="R0af1ca272a1d4ffd">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0845384"/>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en-US"/>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10"/>
          </p:nvPr>
        </p:nvSpPr>
        <p:spPr/>
        <p:txBody>
          <a:bodyPr/>
          <a:lstStyle/>
          <a:p>
            <a:fld id="{0D39ECDD-F889-44A8-8050-3E845338861C}" type="datetimeFigureOut">
              <a:rPr lang="en-US"/>
              <a:t>5/16/2024</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6F245791-9AD3-44B4-8050-DCE7467E5734}" type="slidenum">
              <a:rPr lang="en-US"/>
              <a:t>‹N°›</a:t>
            </a:fld>
            <a:endParaRPr lang="en-US"/>
          </a:p>
        </p:txBody>
      </p:sp>
    </p:spTree>
    <p:extLst>
      <p:ext uri="{BB962C8B-B14F-4D97-AF65-F5344CB8AC3E}">
        <p14:creationId xmlns:p14="http://schemas.microsoft.com/office/powerpoint/2010/main" val="262765345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en-US"/>
          </a:p>
        </p:txBody>
      </p:sp>
      <p:sp>
        <p:nvSpPr>
          <p:cNvPr id="4" name="Espace réservé de la date 3"/>
          <p:cNvSpPr>
            <a:spLocks noGrp="1"/>
          </p:cNvSpPr>
          <p:nvPr>
            <p:ph type="dt" sz="half" idx="10"/>
          </p:nvPr>
        </p:nvSpPr>
        <p:spPr/>
        <p:txBody>
          <a:bodyPr/>
          <a:lstStyle/>
          <a:p>
            <a:fld id="{0D39ECDD-F889-44A8-8050-3E845338861C}" type="datetimeFigureOut">
              <a:rPr lang="en-US"/>
              <a:t>5/16/2024</a:t>
            </a:fld>
            <a:endParaRPr lang="en-US"/>
          </a:p>
        </p:txBody>
      </p:sp>
      <p:sp>
        <p:nvSpPr>
          <p:cNvPr id="5" name="Espace réservé du pied de page 4"/>
          <p:cNvSpPr>
            <a:spLocks noGrp="1"/>
          </p:cNvSpPr>
          <p:nvPr>
            <p:ph type="ftr" sz="quarter" idx="11"/>
          </p:nvPr>
        </p:nvSpPr>
        <p:spPr/>
        <p:txBody>
          <a:bodyPr/>
          <a:lstStyle/>
          <a:p>
            <a:endParaRPr lang="en-US"/>
          </a:p>
        </p:txBody>
      </p:sp>
      <p:sp>
        <p:nvSpPr>
          <p:cNvPr id="6" name="Espace réservé du numéro de diapositive 5"/>
          <p:cNvSpPr>
            <a:spLocks noGrp="1"/>
          </p:cNvSpPr>
          <p:nvPr>
            <p:ph type="sldNum" sz="quarter" idx="12"/>
          </p:nvPr>
        </p:nvSpPr>
        <p:spPr/>
        <p:txBody>
          <a:bodyPr/>
          <a:lstStyle/>
          <a:p>
            <a:fld id="{6F245791-9AD3-44B4-8050-DCE7467E5734}" type="slidenum">
              <a:rPr lang="en-US"/>
              <a:t>‹N°›</a:t>
            </a:fld>
            <a:endParaRPr lang="en-US"/>
          </a:p>
        </p:txBody>
      </p:sp>
    </p:spTree>
    <p:extLst>
      <p:ext uri="{BB962C8B-B14F-4D97-AF65-F5344CB8AC3E}">
        <p14:creationId xmlns:p14="http://schemas.microsoft.com/office/powerpoint/2010/main" val="261137502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644519044"/>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Main Title and Content">
    <p:bg>
      <p:bgPr>
        <a:solidFill>
          <a:srgbClr val="3CABA4"/>
        </a:solid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5589917"/>
            <a:ext cx="5269301" cy="612000"/>
          </a:xfrm>
          <a:prstGeom prst="rect">
            <a:avLst/>
          </a:prstGeom>
        </p:spPr>
        <p:txBody>
          <a:bodyPr>
            <a:normAutofit/>
          </a:bodyPr>
          <a:lstStyle>
            <a:lvl1pPr marL="0" indent="0">
              <a:buNone/>
              <a:defRPr sz="2000">
                <a:solidFill>
                  <a:schemeClr val="bg1"/>
                </a:solidFill>
                <a:latin typeface="Avenir Medium"/>
              </a:defRPr>
            </a:lvl1pPr>
            <a:lvl2pPr>
              <a:defRPr sz="2000">
                <a:solidFill>
                  <a:schemeClr val="bg1"/>
                </a:solidFill>
                <a:latin typeface="Avenir Medium"/>
              </a:defRPr>
            </a:lvl2pPr>
            <a:lvl3pPr>
              <a:defRPr sz="1800">
                <a:solidFill>
                  <a:schemeClr val="bg1"/>
                </a:solidFill>
                <a:latin typeface="Avenir Medium"/>
              </a:defRPr>
            </a:lvl3pPr>
            <a:lvl4pPr>
              <a:defRPr sz="1600">
                <a:solidFill>
                  <a:schemeClr val="bg1"/>
                </a:solidFill>
                <a:latin typeface="Avenir Medium"/>
              </a:defRPr>
            </a:lvl4pPr>
            <a:lvl5pPr>
              <a:defRPr sz="1400">
                <a:solidFill>
                  <a:schemeClr val="bg1"/>
                </a:solidFill>
                <a:latin typeface="Avenir Medium"/>
              </a:defRPr>
            </a:lvl5pPr>
          </a:lstStyle>
          <a:p>
            <a:pPr lvl="0"/>
            <a:r>
              <a:rPr lang="en-US"/>
              <a:t>Click to edit Master text styles</a:t>
            </a:r>
          </a:p>
        </p:txBody>
      </p:sp>
      <p:sp>
        <p:nvSpPr>
          <p:cNvPr id="5" name="Title 1"/>
          <p:cNvSpPr>
            <a:spLocks noGrp="1"/>
          </p:cNvSpPr>
          <p:nvPr>
            <p:ph type="title"/>
          </p:nvPr>
        </p:nvSpPr>
        <p:spPr>
          <a:xfrm>
            <a:off x="838200" y="3726611"/>
            <a:ext cx="5269301" cy="1440000"/>
          </a:xfrm>
          <a:prstGeom prst="rect">
            <a:avLst/>
          </a:prstGeom>
        </p:spPr>
        <p:txBody>
          <a:bodyPr anchor="b" anchorCtr="0">
            <a:noAutofit/>
          </a:bodyPr>
          <a:lstStyle>
            <a:lvl1pPr>
              <a:defRPr sz="3200" b="1">
                <a:solidFill>
                  <a:schemeClr val="bg1"/>
                </a:solidFill>
                <a:latin typeface="Avenir Heavy"/>
              </a:defRPr>
            </a:lvl1pPr>
          </a:lstStyle>
          <a:p>
            <a:r>
              <a:rPr lang="en-US"/>
              <a:t>Click to edit Master title style</a:t>
            </a:r>
            <a:endParaRPr lang="en-US" dirty="0"/>
          </a:p>
        </p:txBody>
      </p:sp>
    </p:spTree>
    <p:extLst>
      <p:ext uri="{BB962C8B-B14F-4D97-AF65-F5344CB8AC3E}">
        <p14:creationId xmlns:p14="http://schemas.microsoft.com/office/powerpoint/2010/main" val="3893801735"/>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894178867"/>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712672692"/>
      </p:ext>
    </p:extLst>
  </p:cSld>
  <p:clrMapOvr>
    <a:masterClrMapping/>
  </p:clrMapOvr>
</p:sldLayout>
</file>

<file path=ppt/slideMasters/_rels/slideMaster1.xml.rels>&#65279;<?xml version="1.0" encoding="utf-8"?><Relationships xmlns="http://schemas.openxmlformats.org/package/2006/relationships"><Relationship Type="http://schemas.openxmlformats.org/officeDocument/2006/relationships/theme" Target="/ppt/slideMasters/theme/theme2.xml" Id="Rd22214b29f6b4edf" /><Relationship Type="http://schemas.openxmlformats.org/officeDocument/2006/relationships/slideLayout" Target="/ppt/slideLayouts/slideLayout4.xml" Id="R2f70909c8be340c8" /></Relationships>
</file>

<file path=ppt/slideMasters/_rels/slideMaster2.xml.rels>&#65279;<?xml version="1.0" encoding="utf-8"?><Relationships xmlns="http://schemas.openxmlformats.org/package/2006/relationships"><Relationship Type="http://schemas.openxmlformats.org/officeDocument/2006/relationships/theme" Target="/ppt/slideMasters/theme/theme3.xml" Id="Rb8d100dd94e54b6b" /><Relationship Type="http://schemas.openxmlformats.org/officeDocument/2006/relationships/slideLayout" Target="/ppt/slideLayouts/slideLayout15.xml" Id="R3b808f594b2246c7" /><Relationship Type="http://schemas.openxmlformats.org/officeDocument/2006/relationships/slideLayout" Target="/ppt/slideLayouts/slideLayout16.xml" Id="Rc89e38c8dc334ac1" /></Relationships>
</file>

<file path=ppt/slideMasters/_rels/slideMaster3.xml.rels>&#65279;<?xml version="1.0" encoding="utf-8"?><Relationships xmlns="http://schemas.openxmlformats.org/package/2006/relationships"><Relationship Type="http://schemas.openxmlformats.org/officeDocument/2006/relationships/theme" Target="/ppt/slideMasters/theme/theme4.xml" Id="Rae98612d6a88413d" /><Relationship Type="http://schemas.openxmlformats.org/officeDocument/2006/relationships/slideLayout" Target="/ppt/slideLayouts/slideLayout26.xml" Id="R00e339a536dc4cb8" /><Relationship Type="http://schemas.openxmlformats.org/officeDocument/2006/relationships/slideLayout" Target="/ppt/slideLayouts/slideLayout27.xml" Id="R5c11d831d9494022" /></Relationships>
</file>

<file path=ppt/slideMasters/_rels/slideMaster4.xml.rels>&#65279;<?xml version="1.0" encoding="utf-8"?><Relationships xmlns="http://schemas.openxmlformats.org/package/2006/relationships"><Relationship Type="http://schemas.openxmlformats.org/officeDocument/2006/relationships/image" Target="/ppt/media/image.png" Id="Rb8d4838f9e4145ad" /><Relationship Type="http://schemas.openxmlformats.org/officeDocument/2006/relationships/image" Target="/ppt/media/image2.png" Id="R0ca100a9924e460f" /><Relationship Type="http://schemas.openxmlformats.org/officeDocument/2006/relationships/image" Target="/ppt/media/image3.png" Id="Rc89f9cd8ec5a45e7" /><Relationship Type="http://schemas.openxmlformats.org/officeDocument/2006/relationships/image" Target="/ppt/media/image4.png" Id="Rb6150b895ae84aa0" /><Relationship Type="http://schemas.openxmlformats.org/officeDocument/2006/relationships/theme" Target="/ppt/slideMasters/theme/theme5.xml" Id="R05e03f18b2e74788" /><Relationship Type="http://schemas.openxmlformats.org/officeDocument/2006/relationships/slideLayout" Target="/ppt/slideLayouts/slideLayout40.xml" Id="Rf4db451fe11c4822" /><Relationship Type="http://schemas.openxmlformats.org/officeDocument/2006/relationships/slideLayout" Target="/ppt/slideLayouts/slideLayout42.xml" Id="R9da9529c15de47af" /><Relationship Type="http://schemas.openxmlformats.org/officeDocument/2006/relationships/slideLayout" Target="/ppt/slideLayouts/slideLayout45.xml" Id="R50f597333fb14d43" /></Relationships>
</file>

<file path=ppt/slideMasters/_rels/slideMaster5.xml.rels>&#65279;<?xml version="1.0" encoding="utf-8"?><Relationships xmlns="http://schemas.openxmlformats.org/package/2006/relationships"><Relationship Type="http://schemas.openxmlformats.org/officeDocument/2006/relationships/theme" Target="/ppt/slideMasters/theme/theme6.xml" Id="Rd191532145ae49cd" /><Relationship Type="http://schemas.openxmlformats.org/officeDocument/2006/relationships/slideLayout" Target="/ppt/slideLayouts/slideLayout54.xml" Id="Racc681441aab4fa1" /><Relationship Type="http://schemas.openxmlformats.org/officeDocument/2006/relationships/slideLayout" Target="/ppt/slideLayouts/slideLayout55.xml" Id="R848f08b194f94b03" /><Relationship Type="http://schemas.openxmlformats.org/officeDocument/2006/relationships/slideLayout" Target="/ppt/slideLayouts/slideLayout56.xml" Id="Rb2c2999128d34f17" /></Relationships>
</file>

<file path=ppt/slideMasters/_rels/slideMaster6.xml.rels>&#65279;<?xml version="1.0" encoding="utf-8"?><Relationships xmlns="http://schemas.openxmlformats.org/package/2006/relationships"><Relationship Type="http://schemas.openxmlformats.org/officeDocument/2006/relationships/image" Target="/ppt/media/image23.png" Id="R364ff42650294cd0" /><Relationship Type="http://schemas.openxmlformats.org/officeDocument/2006/relationships/theme" Target="/ppt/slideMasters/theme/theme7.xml" Id="R5611f672f7ea49bc" /><Relationship Type="http://schemas.openxmlformats.org/officeDocument/2006/relationships/slideLayout" Target="/ppt/slideLayouts/slideLayout65.xml" Id="Rafff41ae0c5c49e4" /><Relationship Type="http://schemas.openxmlformats.org/officeDocument/2006/relationships/slideLayout" Target="/ppt/slideLayouts/slideLayout67.xml" Id="Rf9098f9390994483" /><Relationship Type="http://schemas.openxmlformats.org/officeDocument/2006/relationships/slideLayout" Target="/ppt/slideLayouts/slideLayout68.xml" Id="Ra039b2efe8524964" /><Relationship Type="http://schemas.openxmlformats.org/officeDocument/2006/relationships/slideLayout" Target="/ppt/slideLayouts/slideLayout70.xml" Id="R9312174c9a32455c" /></Relationships>
</file>

<file path=ppt/slideMasters/slideMaster1.xml><?xml version="1.0" encoding="utf-8"?>
<p:sldMaster xmlns:a16="http://schemas.microsoft.com/office/drawing/2014/main"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CC8CD47A-9C80-4B05-B898-A09BF1F932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Espace réservé du texte 2">
            <a:extLst>
              <a:ext uri="{FF2B5EF4-FFF2-40B4-BE49-F238E27FC236}">
                <a16:creationId xmlns:a16="http://schemas.microsoft.com/office/drawing/2014/main" id="{FBF4AD4E-38EC-4E9E-9D2C-57399AC2D6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BA843DA3-1FA4-4672-BC20-1251388559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572B17-3E88-4E06-8881-691CEF880462}" type="datetime1">
              <a:rPr lang="en-US"/>
              <a:t>5/16/2024</a:t>
            </a:fld>
            <a:endParaRPr lang="en-US"/>
          </a:p>
        </p:txBody>
      </p:sp>
      <p:sp>
        <p:nvSpPr>
          <p:cNvPr id="5" name="Espace réservé du pied de page 4">
            <a:extLst>
              <a:ext uri="{FF2B5EF4-FFF2-40B4-BE49-F238E27FC236}">
                <a16:creationId xmlns:a16="http://schemas.microsoft.com/office/drawing/2014/main" id="{DAE3CD04-18A2-48C7-9AAE-DF0FA96C21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a:extLst>
              <a:ext uri="{FF2B5EF4-FFF2-40B4-BE49-F238E27FC236}">
                <a16:creationId xmlns:a16="http://schemas.microsoft.com/office/drawing/2014/main" id="{33FB1BEA-3B35-413C-86E1-CAE623577A0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9FE673-3419-4C4B-AF85-EFFEC2474D82}" type="slidenum">
              <a:rPr lang="en-US"/>
              <a:t>‹N°›</a:t>
            </a:fld>
            <a:endParaRPr lang="en-US"/>
          </a:p>
        </p:txBody>
      </p:sp>
    </p:spTree>
    <p:extLst>
      <p:ext uri="{BB962C8B-B14F-4D97-AF65-F5344CB8AC3E}">
        <p14:creationId xmlns:p14="http://schemas.microsoft.com/office/powerpoint/2010/main" val="3214089575"/>
      </p:ext>
    </p:extLst>
  </p:cSld>
  <p:clrMap bg1="lt1" tx1="dk1" bg2="lt2" tx2="dk2" accent1="accent1" accent2="accent2" accent3="accent3" accent4="accent4" accent5="accent5" accent6="accent6" hlink="hlink" folHlink="folHlink"/>
  <p:sldLayoutIdLst>
    <p:sldLayoutId id="2147483652" r:id="R2f70909c8be340c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CF6894-1B27-4C58-BE04-DD3CDA29F340}" type="datetimeFigureOut">
              <a:rPr lang="fr-FR"/>
              <a:t>15/05/2024</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E37976-4A9C-43DB-863D-4E14635BE585}" type="slidenum">
              <a:rPr lang="fr-FR"/>
              <a:t>‹N°›</a:t>
            </a:fld>
            <a:endParaRPr lang="fr-FR"/>
          </a:p>
        </p:txBody>
      </p:sp>
    </p:spTree>
    <p:extLst>
      <p:ext uri="{BB962C8B-B14F-4D97-AF65-F5344CB8AC3E}">
        <p14:creationId xmlns:p14="http://schemas.microsoft.com/office/powerpoint/2010/main" val="3146778751"/>
      </p:ext>
    </p:extLst>
  </p:cSld>
  <p:clrMap bg1="lt1" tx1="dk1" bg2="lt2" tx2="dk2" accent1="accent1" accent2="accent2" accent3="accent3" accent4="accent4" accent5="accent5" accent6="accent6" hlink="hlink" folHlink="folHlink"/>
  <p:sldLayoutIdLst>
    <p:sldLayoutId id="2147483664" r:id="R3b808f594b2246c7"/>
    <p:sldLayoutId id="2147483665" r:id="Rc89e38c8dc334ac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16="http://schemas.microsoft.com/office/drawing/2014/main" xmlns:p14="http://schemas.microsoft.com/office/powerpoint/2010/main" xmlns:mc="http://schemas.openxmlformats.org/markup-compatibility/2006"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CC13276-9E22-9972-8A47-BB3408F475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62D20932-79F0-66FE-7A71-A6A51FBBEDD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BB78187-20F1-75E0-E029-E83B4B3B74A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1B98A4-F786-4212-856B-F82750477371}" type="datetime1">
              <a:rPr lang="en-US"/>
              <a:pPr/>
              <a:t>5/16/2024</a:t>
            </a:fld>
            <a:endParaRPr lang="en-US" dirty="0"/>
          </a:p>
        </p:txBody>
      </p:sp>
      <p:sp>
        <p:nvSpPr>
          <p:cNvPr id="5" name="Espace réservé du pied de page 4">
            <a:extLst>
              <a:ext uri="{FF2B5EF4-FFF2-40B4-BE49-F238E27FC236}">
                <a16:creationId xmlns:a16="http://schemas.microsoft.com/office/drawing/2014/main" id="{B42D2AD7-F732-68AA-995A-97295BCCBF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Espace réservé du numéro de diapositive 5">
            <a:extLst>
              <a:ext uri="{FF2B5EF4-FFF2-40B4-BE49-F238E27FC236}">
                <a16:creationId xmlns:a16="http://schemas.microsoft.com/office/drawing/2014/main" id="{E36C40A5-30A4-3931-5D8B-F7EA0198603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57F1E4F-1CFF-5643-939E-217C01CDF565}" type="slidenum">
              <a:rPr lang="en-US"/>
              <a:pPr/>
              <a:t>‹N°›</a:t>
            </a:fld>
            <a:endParaRPr lang="en-US" dirty="0"/>
          </a:p>
        </p:txBody>
      </p:sp>
    </p:spTree>
    <p:extLst>
      <p:ext uri="{BB962C8B-B14F-4D97-AF65-F5344CB8AC3E}">
        <p14:creationId xmlns:p14="http://schemas.microsoft.com/office/powerpoint/2010/main" val="889784847"/>
      </p:ext>
    </p:extLst>
  </p:cSld>
  <p:clrMap bg1="lt1" tx1="dk1" bg2="lt2" tx2="dk2" accent1="accent1" accent2="accent2" accent3="accent3" accent4="accent4" accent5="accent5" accent6="accent6" hlink="hlink" folHlink="folHlink"/>
  <p:sldLayoutIdLst>
    <p:sldLayoutId id="2147483676" r:id="R00e339a536dc4cb8"/>
    <p:sldLayoutId id="2147483677" r:id="R5c11d831d9494022"/>
  </p:sldLayoutIdLst>
  <mc:AlternateContent xmlns:mc="http://schemas.openxmlformats.org/markup-compatibility/2006" xmlns:p14="http://schemas.microsoft.com/office/powerpoint/2010/main">
    <mc:Choice Requires="p14">
      <p:transition spd="slow" p14:dur="1200">
        <p14:prism/>
      </p:transition>
    </mc:Choice>
    <mc:Fallback>
      <p:transition spd="slow" advClick="0">
        <p:fade/>
      </p:transition>
    </mc:Fallback>
  </mc:AlternateConten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b8d4838f9e4145ad">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0ca100a9924e460f">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c89f9cd8ec5a45e7">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b6150b895ae84aa0">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37E8CE5F-030A-4CB3-BE13-83B2C4137E74}" type="datetimeFigureOut">
              <a:rPr lang="en-US"/>
              <a:t>5/16/2024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F2CB2FB-0548-43E4-88D7-5BBA4417E722}" type="slidenum">
              <a:rPr lang="en-US"/>
              <a:t>‹N°›</a:t>
            </a:fld>
            <a:endParaRPr lang="en-US"/>
          </a:p>
        </p:txBody>
      </p:sp>
    </p:spTree>
    <p:extLst>
      <p:ext uri="{BB962C8B-B14F-4D97-AF65-F5344CB8AC3E}">
        <p14:creationId xmlns:p14="http://schemas.microsoft.com/office/powerpoint/2010/main" val="1790638474"/>
      </p:ext>
    </p:extLst>
  </p:cSld>
  <p:clrMap bg1="dk1" tx1="lt1" bg2="dk2" tx2="lt2" accent1="accent1" accent2="accent2" accent3="accent3" accent4="accent4" accent5="accent5" accent6="accent6" hlink="hlink" folHlink="folHlink"/>
  <p:sldLayoutIdLst>
    <p:sldLayoutId id="2147483691" r:id="Rf4db451fe11c4822"/>
    <p:sldLayoutId id="2147483693" r:id="R9da9529c15de47af"/>
    <p:sldLayoutId id="2147483696" r:id="R50f597333fb14d43"/>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p14="http://schemas.microsoft.com/office/powerpoint/2010/main"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D39ECDD-F889-44A8-8050-3E845338861C}" type="datetimeFigureOut">
              <a:rPr lang="en-US"/>
              <a:t>5/16/2024</a:t>
            </a:fld>
            <a:endParaRPr lang="en-US"/>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245791-9AD3-44B4-8050-DCE7467E5734}" type="slidenum">
              <a:rPr lang="en-US"/>
              <a:t>‹N°›</a:t>
            </a:fld>
            <a:endParaRPr lang="en-US"/>
          </a:p>
        </p:txBody>
      </p:sp>
    </p:spTree>
    <p:extLst>
      <p:ext uri="{BB962C8B-B14F-4D97-AF65-F5344CB8AC3E}">
        <p14:creationId xmlns:p14="http://schemas.microsoft.com/office/powerpoint/2010/main" val="1299618444"/>
      </p:ext>
    </p:extLst>
  </p:cSld>
  <p:clrMap bg1="lt1" tx1="dk1" bg2="lt2" tx2="dk2" accent1="accent1" accent2="accent2" accent3="accent3" accent4="accent4" accent5="accent5" accent6="accent6" hlink="hlink" folHlink="folHlink"/>
  <p:sldLayoutIdLst>
    <p:sldLayoutId id="2147483706" r:id="Racc681441aab4fa1"/>
    <p:sldLayoutId id="2147483707" r:id="R848f08b194f94b03"/>
    <p:sldLayoutId id="2147483708" r:id="Rb2c2999128d34f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16="http://schemas.microsoft.com/office/drawing/2014/main" xmlns:a14="http://schemas.microsoft.com/office/drawing/2010/main" xmlns:p14="http://schemas.microsoft.com/office/powerpoint/2010/main"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95963" y="204188"/>
            <a:ext cx="8605420" cy="1325563"/>
          </a:xfrm>
          <a:prstGeom prst="rect">
            <a:avLst/>
          </a:prstGeom>
        </p:spPr>
        <p:txBody>
          <a:bodyPr vert="horz" lIns="91440" tIns="45720" rIns="91440" bIns="45720" rtlCol="0" anchor="ctr">
            <a:normAutofit/>
          </a:bodyPr>
          <a:lstStyle/>
          <a:p>
            <a:r>
              <a:rPr lang="en-US"/>
              <a:t>Cliquez pour modifier le style du titre principal</a:t>
            </a:r>
            <a:endParaRPr lang="en-US" dirty="0"/>
          </a:p>
        </p:txBody>
      </p:sp>
      <p:sp>
        <p:nvSpPr>
          <p:cNvPr id="3" name="Text Placeholder 2"/>
          <p:cNvSpPr>
            <a:spLocks noGrp="1"/>
          </p:cNvSpPr>
          <p:nvPr>
            <p:ph type="body" idx="1"/>
          </p:nvPr>
        </p:nvSpPr>
        <p:spPr>
          <a:xfrm>
            <a:off x="264516" y="1784413"/>
            <a:ext cx="11536867" cy="4935983"/>
          </a:xfrm>
          <a:prstGeom prst="rect">
            <a:avLst/>
          </a:prstGeom>
        </p:spPr>
        <p:txBody>
          <a:bodyPr vert="horz" lIns="91440" tIns="45720" rIns="91440" bIns="45720" rtlCol="0">
            <a:normAutofit/>
          </a:bodyPr>
          <a:lstStyle/>
          <a:p>
            <a:pPr lvl="0"/>
            <a:r>
              <a:rPr lang="en-US"/>
              <a:t>Cliquez pour modifier les styles de texte du Master</a:t>
            </a:r>
          </a:p>
          <a:p>
            <a:pPr lvl="1"/>
            <a:r>
              <a:rPr lang="en-US"/>
              <a:t>Deuxième niveau</a:t>
            </a:r>
          </a:p>
          <a:p>
            <a:pPr lvl="2"/>
            <a:r>
              <a:rPr lang="en-US"/>
              <a:t>Troisième niveau</a:t>
            </a:r>
          </a:p>
          <a:p>
            <a:pPr lvl="3"/>
            <a:r>
              <a:rPr lang="en-US"/>
              <a:t>Quatrième niveau</a:t>
            </a:r>
          </a:p>
          <a:p>
            <a:pPr lvl="4"/>
            <a:r>
              <a:rPr lang="en-US"/>
              <a:t>Cinquième niveau</a:t>
            </a:r>
            <a:endParaRPr lang="en-US" dirty="0"/>
          </a:p>
        </p:txBody>
      </p:sp>
      <p:pic>
        <p:nvPicPr>
          <p:cNvPr id="9" name="Picture 8" descr="Abertay Logo in Top Left Corner">
            <a:extLst>
              <a:ext uri="{FF2B5EF4-FFF2-40B4-BE49-F238E27FC236}">
                <a16:creationId xmlns:a16="http://schemas.microsoft.com/office/drawing/2014/main" id="{66D9F5F0-4099-493F-B758-1255A3A5E51E}"/>
              </a:ext>
            </a:extLst>
          </p:cNvPr>
          <p:cNvPicPr>
            <a:picLocks noChangeAspect="1"/>
          </p:cNvPicPr>
          <p:nvPr/>
        </p:nvPicPr>
        <p:blipFill>
          <a:blip r:embed="R364ff42650294cd0" cstate="print">
            <a:extLst>
              <a:ext uri="{28A0092B-C50C-407E-A947-70E740481C1C}">
                <a14:useLocalDpi xmlns:a14="http://schemas.microsoft.com/office/drawing/2010/main" val="0"/>
              </a:ext>
            </a:extLst>
          </a:blip>
          <a:stretch>
            <a:fillRect/>
          </a:stretch>
        </p:blipFill>
        <p:spPr>
          <a:xfrm>
            <a:off x="264517" y="204187"/>
            <a:ext cx="2824913" cy="534339"/>
          </a:xfrm>
          <a:prstGeom prst="rect">
            <a:avLst/>
          </a:prstGeom>
        </p:spPr>
      </p:pic>
    </p:spTree>
    <p:extLst>
      <p:ext uri="{BB962C8B-B14F-4D97-AF65-F5344CB8AC3E}">
        <p14:creationId xmlns:p14="http://schemas.microsoft.com/office/powerpoint/2010/main" val="3851870020"/>
      </p:ext>
    </p:extLst>
  </p:cSld>
  <p:clrMap bg1="lt1" tx1="dk1" bg2="lt2" tx2="dk2" accent1="accent1" accent2="accent2" accent3="accent3" accent4="accent4" accent5="accent5" accent6="accent6" hlink="hlink" folHlink="folHlink"/>
  <p:sldLayoutIdLst>
    <p:sldLayoutId id="2147483718" r:id="Rafff41ae0c5c49e4"/>
    <p:sldLayoutId id="2147483720" r:id="Rf9098f9390994483"/>
    <p:sldLayoutId id="2147483721" r:id="Ra039b2efe8524964"/>
    <p:sldLayoutId id="2147483723" r:id="R9312174c9a32455c"/>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theme/_rels/theme5.xml.rels>&#65279;<?xml version="1.0" encoding="utf-8"?><Relationships xmlns="http://schemas.openxmlformats.org/package/2006/relationships"><Relationship Type="http://schemas.openxmlformats.org/officeDocument/2006/relationships/image" Target="/ppt/slideMasters/media/image.jpg" Id="R9ce2d884f4ed49b0" /></Relationships>
</file>

<file path=ppt/slideMasters/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slideMasters/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slideMasters/theme/theme4.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slideMasters/theme/theme5.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9ce2d884f4ed49b0">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slideMasters/theme/theme6.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slideMasters/theme/theme7.xml><?xml version="1.0" encoding="utf-8"?>
<a:theme xmlns:a="http://schemas.openxmlformats.org/drawingml/2006/main" name="1_template one - Top Left Corner">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7" id="{68AF508C-63AB-4C02-8A7E-D7C55DE289EC}" vid="{B5AF0747-D3B8-4E9E-8099-297B5BF3B539}"/>
    </a:ext>
  </a:extLst>
</a:theme>
</file>

<file path=ppt/slides/_rels/slide1.xml.rels>&#65279;<?xml version="1.0" encoding="utf-8"?><Relationships xmlns="http://schemas.openxmlformats.org/package/2006/relationships"><Relationship Type="http://schemas.openxmlformats.org/officeDocument/2006/relationships/image" Target="/ppt/media/image5.png" Id="R3de33c5719c24c11" /><Relationship Type="http://schemas.openxmlformats.org/officeDocument/2006/relationships/image" Target="/ppt/media/image6.png" Id="Rbbe6ffbd5ff34af8" /><Relationship Type="http://schemas.openxmlformats.org/officeDocument/2006/relationships/slideLayout" Target="/ppt/slideLayouts/slideLayout4.xml" Id="R712b5f1949fb4c13" /></Relationships>
</file>

<file path=ppt/slides/_rels/slide10.xml.rels>&#65279;<?xml version="1.0" encoding="utf-8"?><Relationships xmlns="http://schemas.openxmlformats.org/package/2006/relationships"><Relationship Type="http://schemas.openxmlformats.org/officeDocument/2006/relationships/notesSlide" Target="/ppt/notesSlides/notesSlide8.xml" Id="R77c9521acc6f4b9b" /><Relationship Type="http://schemas.openxmlformats.org/officeDocument/2006/relationships/slideLayout" Target="/ppt/slideLayouts/slideLayout4.xml" Id="R59bd9eb58d6749d6" /></Relationships>
</file>

<file path=ppt/slides/_rels/slide100.xml.rels>&#65279;<?xml version="1.0" encoding="utf-8"?><Relationships xmlns="http://schemas.openxmlformats.org/package/2006/relationships"><Relationship Type="http://schemas.openxmlformats.org/officeDocument/2006/relationships/diagramData" Target="/ppt/graphics/data14.xml" Id="R2424b676973d483d" /><Relationship Type="http://schemas.openxmlformats.org/officeDocument/2006/relationships/diagramLayout" Target="/ppt/graphics/layout14.xml" Id="Rd9927cc8d0b74ad3" /><Relationship Type="http://schemas.openxmlformats.org/officeDocument/2006/relationships/diagramQuickStyle" Target="/ppt/graphics/quickStyle14.xml" Id="Rce1c1baf8a9f419e" /><Relationship Type="http://schemas.openxmlformats.org/officeDocument/2006/relationships/diagramColors" Target="/ppt/graphics/colors14.xml" Id="R54c5f828c3dc48b0" /><Relationship Type="http://schemas.openxmlformats.org/officeDocument/2006/relationships/slideLayout" Target="/ppt/slideLayouts/slideLayout68.xml" Id="R66abff08e7f3485b" /></Relationships>
</file>

<file path=ppt/slides/_rels/slide101.xml.rels>&#65279;<?xml version="1.0" encoding="utf-8"?><Relationships xmlns="http://schemas.openxmlformats.org/package/2006/relationships"><Relationship Type="http://schemas.openxmlformats.org/officeDocument/2006/relationships/diagramData" Target="/ppt/graphics/data15.xml" Id="Rd7ef4cde422d4a80" /><Relationship Type="http://schemas.openxmlformats.org/officeDocument/2006/relationships/diagramLayout" Target="/ppt/graphics/layout15.xml" Id="R299f22166bcc40f4" /><Relationship Type="http://schemas.openxmlformats.org/officeDocument/2006/relationships/diagramQuickStyle" Target="/ppt/graphics/quickStyle15.xml" Id="R95e605f18c7747e5" /><Relationship Type="http://schemas.openxmlformats.org/officeDocument/2006/relationships/diagramColors" Target="/ppt/graphics/colors15.xml" Id="Rfe2a1b1464fc4339" /><Relationship Type="http://schemas.openxmlformats.org/officeDocument/2006/relationships/slideLayout" Target="/ppt/slideLayouts/slideLayout68.xml" Id="Ra6daff8e2fc7423c" /></Relationships>
</file>

<file path=ppt/slides/_rels/slide102.xml.rels>&#65279;<?xml version="1.0" encoding="utf-8"?><Relationships xmlns="http://schemas.openxmlformats.org/package/2006/relationships"><Relationship Type="http://schemas.openxmlformats.org/officeDocument/2006/relationships/diagramData" Target="/ppt/graphics/data16.xml" Id="Rc31d259704a74c0f" /><Relationship Type="http://schemas.openxmlformats.org/officeDocument/2006/relationships/diagramLayout" Target="/ppt/graphics/layout16.xml" Id="Rfe9d45165e664229" /><Relationship Type="http://schemas.openxmlformats.org/officeDocument/2006/relationships/diagramQuickStyle" Target="/ppt/graphics/quickStyle16.xml" Id="Re7156bfcda744a66" /><Relationship Type="http://schemas.openxmlformats.org/officeDocument/2006/relationships/diagramColors" Target="/ppt/graphics/colors16.xml" Id="R6e7fc9c79f0b4733" /><Relationship Type="http://schemas.openxmlformats.org/officeDocument/2006/relationships/slideLayout" Target="/ppt/slideLayouts/slideLayout68.xml" Id="R469fa23576404074" /></Relationships>
</file>

<file path=ppt/slides/_rels/slide103.xml.rels>&#65279;<?xml version="1.0" encoding="utf-8"?><Relationships xmlns="http://schemas.openxmlformats.org/package/2006/relationships"><Relationship Type="http://schemas.openxmlformats.org/officeDocument/2006/relationships/slideLayout" Target="/ppt/slideLayouts/slideLayout68.xml" Id="R91c2b089745941ac" /></Relationships>
</file>

<file path=ppt/slides/_rels/slide104.xml.rels>&#65279;<?xml version="1.0" encoding="utf-8"?><Relationships xmlns="http://schemas.openxmlformats.org/package/2006/relationships"><Relationship Type="http://schemas.openxmlformats.org/officeDocument/2006/relationships/diagramData" Target="/ppt/graphics/data17.xml" Id="R4e45999fa889403c" /><Relationship Type="http://schemas.openxmlformats.org/officeDocument/2006/relationships/diagramLayout" Target="/ppt/graphics/layout17.xml" Id="Rd785b0d321784ae8" /><Relationship Type="http://schemas.openxmlformats.org/officeDocument/2006/relationships/diagramQuickStyle" Target="/ppt/graphics/quickStyle17.xml" Id="R4defe959470a4b73" /><Relationship Type="http://schemas.openxmlformats.org/officeDocument/2006/relationships/diagramColors" Target="/ppt/graphics/colors17.xml" Id="R8f6ce52807c8449e" /><Relationship Type="http://schemas.openxmlformats.org/officeDocument/2006/relationships/slideLayout" Target="/ppt/slideLayouts/slideLayout68.xml" Id="R9841c51e5d2a4555" /></Relationships>
</file>

<file path=ppt/slides/_rels/slide105.xml.rels>&#65279;<?xml version="1.0" encoding="utf-8"?><Relationships xmlns="http://schemas.openxmlformats.org/package/2006/relationships"><Relationship Type="http://schemas.openxmlformats.org/officeDocument/2006/relationships/diagramData" Target="/ppt/graphics/data18.xml" Id="R2aaf629f3238498c" /><Relationship Type="http://schemas.openxmlformats.org/officeDocument/2006/relationships/diagramLayout" Target="/ppt/graphics/layout18.xml" Id="R1c971a2c96ee49a0" /><Relationship Type="http://schemas.openxmlformats.org/officeDocument/2006/relationships/diagramQuickStyle" Target="/ppt/graphics/quickStyle18.xml" Id="R6cf26ab612844877" /><Relationship Type="http://schemas.openxmlformats.org/officeDocument/2006/relationships/diagramColors" Target="/ppt/graphics/colors18.xml" Id="R54a48cc69b2a4cde" /><Relationship Type="http://schemas.openxmlformats.org/officeDocument/2006/relationships/slideLayout" Target="/ppt/slideLayouts/slideLayout68.xml" Id="R283a1fbd0e904516" /></Relationships>
</file>

<file path=ppt/slides/_rels/slide106.xml.rels>&#65279;<?xml version="1.0" encoding="utf-8"?><Relationships xmlns="http://schemas.openxmlformats.org/package/2006/relationships"><Relationship Type="http://schemas.openxmlformats.org/officeDocument/2006/relationships/diagramData" Target="/ppt/graphics/data19.xml" Id="Rda3d1d442ea24f7b" /><Relationship Type="http://schemas.openxmlformats.org/officeDocument/2006/relationships/diagramLayout" Target="/ppt/graphics/layout19.xml" Id="R96d60fb108b54bbc" /><Relationship Type="http://schemas.openxmlformats.org/officeDocument/2006/relationships/diagramQuickStyle" Target="/ppt/graphics/quickStyle19.xml" Id="R2fbdfd4b99ce46db" /><Relationship Type="http://schemas.openxmlformats.org/officeDocument/2006/relationships/diagramColors" Target="/ppt/graphics/colors19.xml" Id="R7ae2f73ac7f74430" /><Relationship Type="http://schemas.openxmlformats.org/officeDocument/2006/relationships/slideLayout" Target="/ppt/slideLayouts/slideLayout68.xml" Id="R2841044304134bf6" /></Relationships>
</file>

<file path=ppt/slides/_rels/slide107.xml.rels>&#65279;<?xml version="1.0" encoding="utf-8"?><Relationships xmlns="http://schemas.openxmlformats.org/package/2006/relationships"><Relationship Type="http://schemas.openxmlformats.org/officeDocument/2006/relationships/diagramData" Target="/ppt/graphics/data20.xml" Id="Rf4bedf73c8fc4b87" /><Relationship Type="http://schemas.openxmlformats.org/officeDocument/2006/relationships/diagramLayout" Target="/ppt/graphics/layout20.xml" Id="R474f3a8b684a4b8e" /><Relationship Type="http://schemas.openxmlformats.org/officeDocument/2006/relationships/diagramQuickStyle" Target="/ppt/graphics/quickStyle20.xml" Id="R1504aacbc84e40d3" /><Relationship Type="http://schemas.openxmlformats.org/officeDocument/2006/relationships/diagramColors" Target="/ppt/graphics/colors20.xml" Id="R4926c4d0c1c440c7" /><Relationship Type="http://schemas.openxmlformats.org/officeDocument/2006/relationships/slideLayout" Target="/ppt/slideLayouts/slideLayout68.xml" Id="Rfe02e345cecd46a4" /></Relationships>
</file>

<file path=ppt/slides/_rels/slide108.xml.rels>&#65279;<?xml version="1.0" encoding="utf-8"?><Relationships xmlns="http://schemas.openxmlformats.org/package/2006/relationships"><Relationship Type="http://schemas.openxmlformats.org/officeDocument/2006/relationships/diagramData" Target="/ppt/graphics/data21.xml" Id="R03b1afdf148a4272" /><Relationship Type="http://schemas.openxmlformats.org/officeDocument/2006/relationships/diagramLayout" Target="/ppt/graphics/layout21.xml" Id="R11178b8e0507489a" /><Relationship Type="http://schemas.openxmlformats.org/officeDocument/2006/relationships/diagramQuickStyle" Target="/ppt/graphics/quickStyle21.xml" Id="R58f39c9d89dc4239" /><Relationship Type="http://schemas.openxmlformats.org/officeDocument/2006/relationships/diagramColors" Target="/ppt/graphics/colors21.xml" Id="Rb4319ab7b15c4eaa" /><Relationship Type="http://schemas.openxmlformats.org/officeDocument/2006/relationships/slideLayout" Target="/ppt/slideLayouts/slideLayout68.xml" Id="R95b231bf41204d95" /></Relationships>
</file>

<file path=ppt/slides/_rels/slide109.xml.rels>&#65279;<?xml version="1.0" encoding="utf-8"?><Relationships xmlns="http://schemas.openxmlformats.org/package/2006/relationships"><Relationship Type="http://schemas.openxmlformats.org/officeDocument/2006/relationships/diagramData" Target="/ppt/graphics/data22.xml" Id="R2a9d94da138a4c75" /><Relationship Type="http://schemas.openxmlformats.org/officeDocument/2006/relationships/diagramLayout" Target="/ppt/graphics/layout22.xml" Id="R975b06ce5a22484c" /><Relationship Type="http://schemas.openxmlformats.org/officeDocument/2006/relationships/diagramQuickStyle" Target="/ppt/graphics/quickStyle22.xml" Id="Rf8db240c0d5e4c4a" /><Relationship Type="http://schemas.openxmlformats.org/officeDocument/2006/relationships/diagramColors" Target="/ppt/graphics/colors22.xml" Id="Rb01cace930974810" /><Relationship Type="http://schemas.openxmlformats.org/officeDocument/2006/relationships/slideLayout" Target="/ppt/slideLayouts/slideLayout68.xml" Id="Ra190c0348b244488" /></Relationships>
</file>

<file path=ppt/slides/_rels/slide11.xml.rels>&#65279;<?xml version="1.0" encoding="utf-8"?><Relationships xmlns="http://schemas.openxmlformats.org/package/2006/relationships"><Relationship Type="http://schemas.openxmlformats.org/officeDocument/2006/relationships/notesSlide" Target="/ppt/notesSlides/notesSlide9.xml" Id="R1849efc32d534b35" /><Relationship Type="http://schemas.openxmlformats.org/officeDocument/2006/relationships/slideLayout" Target="/ppt/slideLayouts/slideLayout4.xml" Id="R8311c441449e4cae" /></Relationships>
</file>

<file path=ppt/slides/_rels/slide110.xml.rels>&#65279;<?xml version="1.0" encoding="utf-8"?><Relationships xmlns="http://schemas.openxmlformats.org/package/2006/relationships"><Relationship Type="http://schemas.openxmlformats.org/officeDocument/2006/relationships/slideLayout" Target="/ppt/slideLayouts/slideLayout70.xml" Id="Rb914303505484ddb" /></Relationships>
</file>

<file path=ppt/slides/_rels/slide12.xml.rels>&#65279;<?xml version="1.0" encoding="utf-8"?><Relationships xmlns="http://schemas.openxmlformats.org/package/2006/relationships"><Relationship Type="http://schemas.openxmlformats.org/officeDocument/2006/relationships/notesSlide" Target="/ppt/notesSlides/notesSlide10.xml" Id="Re823d19fa2c644c2" /><Relationship Type="http://schemas.openxmlformats.org/officeDocument/2006/relationships/slideLayout" Target="/ppt/slideLayouts/slideLayout4.xml" Id="Rbffe6f48a38f4f67" /></Relationships>
</file>

<file path=ppt/slides/_rels/slide13.xml.rels>&#65279;<?xml version="1.0" encoding="utf-8"?><Relationships xmlns="http://schemas.openxmlformats.org/package/2006/relationships"><Relationship Type="http://schemas.openxmlformats.org/officeDocument/2006/relationships/notesSlide" Target="/ppt/notesSlides/notesSlide11.xml" Id="R8f63c0d696e74805" /><Relationship Type="http://schemas.openxmlformats.org/officeDocument/2006/relationships/slideLayout" Target="/ppt/slideLayouts/slideLayout4.xml" Id="R085d915c37b1455b" /></Relationships>
</file>

<file path=ppt/slides/_rels/slide14.xml.rels>&#65279;<?xml version="1.0" encoding="utf-8"?><Relationships xmlns="http://schemas.openxmlformats.org/package/2006/relationships"><Relationship Type="http://schemas.openxmlformats.org/officeDocument/2006/relationships/notesSlide" Target="/ppt/notesSlides/notesSlide12.xml" Id="R9f828107e545404d" /><Relationship Type="http://schemas.openxmlformats.org/officeDocument/2006/relationships/slideLayout" Target="/ppt/slideLayouts/slideLayout4.xml" Id="Rd443e7f5bf9b4682" /></Relationships>
</file>

<file path=ppt/slides/_rels/slide15.xml.rels>&#65279;<?xml version="1.0" encoding="utf-8"?><Relationships xmlns="http://schemas.openxmlformats.org/package/2006/relationships"><Relationship Type="http://schemas.openxmlformats.org/officeDocument/2006/relationships/notesSlide" Target="/ppt/notesSlides/notesSlide13.xml" Id="Rf3dfdd3398184385" /><Relationship Type="http://schemas.openxmlformats.org/officeDocument/2006/relationships/slideLayout" Target="/ppt/slideLayouts/slideLayout4.xml" Id="Rb02b2738acfd4196" /></Relationships>
</file>

<file path=ppt/slides/_rels/slide16.xml.rels>&#65279;<?xml version="1.0" encoding="utf-8"?><Relationships xmlns="http://schemas.openxmlformats.org/package/2006/relationships"><Relationship Type="http://schemas.openxmlformats.org/officeDocument/2006/relationships/image" Target="/ppt/media/image7.png" Id="R338e81fb55824622" /><Relationship Type="http://schemas.openxmlformats.org/officeDocument/2006/relationships/image" Target="/ppt/media/image8.png" Id="R83bbfe26f0214c8b" /><Relationship Type="http://schemas.openxmlformats.org/officeDocument/2006/relationships/image" Target="/ppt/media/image9.png" Id="R9827b95f364744c9" /><Relationship Type="http://schemas.openxmlformats.org/officeDocument/2006/relationships/image" Target="/ppt/media/image10.png" Id="Rfc314ddbbf414593" /><Relationship Type="http://schemas.openxmlformats.org/officeDocument/2006/relationships/notesSlide" Target="/ppt/notesSlides/notesSlide14.xml" Id="R7e3c8836fbb548fb" /><Relationship Type="http://schemas.openxmlformats.org/officeDocument/2006/relationships/slideLayout" Target="/ppt/slideLayouts/slideLayout4.xml" Id="R43b0dabb98e34662" /></Relationships>
</file>

<file path=ppt/slides/_rels/slide17.xml.rels>&#65279;<?xml version="1.0" encoding="utf-8"?><Relationships xmlns="http://schemas.openxmlformats.org/package/2006/relationships"><Relationship Type="http://schemas.openxmlformats.org/officeDocument/2006/relationships/image" Target="/ppt/media/image11.png" Id="R8b79685d5d3f4e5f" /><Relationship Type="http://schemas.openxmlformats.org/officeDocument/2006/relationships/slideLayout" Target="/ppt/slideLayouts/slideLayout16.xml" Id="Ra11779485759442e" /></Relationships>
</file>

<file path=ppt/slides/_rels/slide18.xml.rels>&#65279;<?xml version="1.0" encoding="utf-8"?><Relationships xmlns="http://schemas.openxmlformats.org/package/2006/relationships"><Relationship Type="http://schemas.openxmlformats.org/officeDocument/2006/relationships/slideLayout" Target="/ppt/slideLayouts/slideLayout15.xml" Id="Rc341442d6bf343a9" /></Relationships>
</file>

<file path=ppt/slides/_rels/slide19.xml.rels>&#65279;<?xml version="1.0" encoding="utf-8"?><Relationships xmlns="http://schemas.openxmlformats.org/package/2006/relationships"><Relationship Type="http://schemas.openxmlformats.org/officeDocument/2006/relationships/slideLayout" Target="/ppt/slideLayouts/slideLayout15.xml" Id="R62a56c2121c84a27" /></Relationships>
</file>

<file path=ppt/slides/_rels/slide2.xml.rels>&#65279;<?xml version="1.0" encoding="utf-8"?><Relationships xmlns="http://schemas.openxmlformats.org/package/2006/relationships"><Relationship Type="http://schemas.openxmlformats.org/officeDocument/2006/relationships/notesSlide" Target="/ppt/notesSlides/notesSlide1.xml" Id="Re3d6901b1de0484a" /><Relationship Type="http://schemas.openxmlformats.org/officeDocument/2006/relationships/slideLayout" Target="/ppt/slideLayouts/slideLayout4.xml" Id="Rf7ec630b0d604b78" /></Relationships>
</file>

<file path=ppt/slides/_rels/slide20.xml.rels>&#65279;<?xml version="1.0" encoding="utf-8"?><Relationships xmlns="http://schemas.openxmlformats.org/package/2006/relationships"><Relationship Type="http://schemas.openxmlformats.org/officeDocument/2006/relationships/slideLayout" Target="/ppt/slideLayouts/slideLayout15.xml" Id="R8798395c7b184a4f" /></Relationships>
</file>

<file path=ppt/slides/_rels/slide21.xml.rels>&#65279;<?xml version="1.0" encoding="utf-8"?><Relationships xmlns="http://schemas.openxmlformats.org/package/2006/relationships"><Relationship Type="http://schemas.openxmlformats.org/officeDocument/2006/relationships/slideLayout" Target="/ppt/slideLayouts/slideLayout15.xml" Id="Reaa112cb3a424e92" /></Relationships>
</file>

<file path=ppt/slides/_rels/slide22.xml.rels>&#65279;<?xml version="1.0" encoding="utf-8"?><Relationships xmlns="http://schemas.openxmlformats.org/package/2006/relationships"><Relationship Type="http://schemas.openxmlformats.org/officeDocument/2006/relationships/slideLayout" Target="/ppt/slideLayouts/slideLayout15.xml" Id="R9de4b5f14f0646eb" /></Relationships>
</file>

<file path=ppt/slides/_rels/slide23.xml.rels>&#65279;<?xml version="1.0" encoding="utf-8"?><Relationships xmlns="http://schemas.openxmlformats.org/package/2006/relationships"><Relationship Type="http://schemas.openxmlformats.org/officeDocument/2006/relationships/slideLayout" Target="/ppt/slideLayouts/slideLayout15.xml" Id="R54cec38450b14fdb" /></Relationships>
</file>

<file path=ppt/slides/_rels/slide24.xml.rels>&#65279;<?xml version="1.0" encoding="utf-8"?><Relationships xmlns="http://schemas.openxmlformats.org/package/2006/relationships"><Relationship Type="http://schemas.openxmlformats.org/officeDocument/2006/relationships/slideLayout" Target="/ppt/slideLayouts/slideLayout15.xml" Id="R731af91e36a9466f" /></Relationships>
</file>

<file path=ppt/slides/_rels/slide25.xml.rels>&#65279;<?xml version="1.0" encoding="utf-8"?><Relationships xmlns="http://schemas.openxmlformats.org/package/2006/relationships"><Relationship Type="http://schemas.openxmlformats.org/officeDocument/2006/relationships/slideLayout" Target="/ppt/slideLayouts/slideLayout15.xml" Id="Re3bdc74c7aa743c5" /></Relationships>
</file>

<file path=ppt/slides/_rels/slide26.xml.rels>&#65279;<?xml version="1.0" encoding="utf-8"?><Relationships xmlns="http://schemas.openxmlformats.org/package/2006/relationships"><Relationship Type="http://schemas.openxmlformats.org/officeDocument/2006/relationships/slideLayout" Target="/ppt/slideLayouts/slideLayout15.xml" Id="R47ab5da5b4fb4624" /></Relationships>
</file>

<file path=ppt/slides/_rels/slide27.xml.rels>&#65279;<?xml version="1.0" encoding="utf-8"?><Relationships xmlns="http://schemas.openxmlformats.org/package/2006/relationships"><Relationship Type="http://schemas.openxmlformats.org/officeDocument/2006/relationships/slideLayout" Target="/ppt/slideLayouts/slideLayout15.xml" Id="R855a6aa6b24c4aa9" /></Relationships>
</file>

<file path=ppt/slides/_rels/slide28.xml.rels>&#65279;<?xml version="1.0" encoding="utf-8"?><Relationships xmlns="http://schemas.openxmlformats.org/package/2006/relationships"><Relationship Type="http://schemas.openxmlformats.org/officeDocument/2006/relationships/slideLayout" Target="/ppt/slideLayouts/slideLayout15.xml" Id="Rdbb76160c7ea4472" /></Relationships>
</file>

<file path=ppt/slides/_rels/slide29.xml.rels>&#65279;<?xml version="1.0" encoding="utf-8"?><Relationships xmlns="http://schemas.openxmlformats.org/package/2006/relationships"><Relationship Type="http://schemas.openxmlformats.org/officeDocument/2006/relationships/slideLayout" Target="/ppt/slideLayouts/slideLayout15.xml" Id="R0512582c71794b09" /></Relationships>
</file>

<file path=ppt/slides/_rels/slide3.xml.rels>&#65279;<?xml version="1.0" encoding="utf-8"?><Relationships xmlns="http://schemas.openxmlformats.org/package/2006/relationships"><Relationship Type="http://schemas.openxmlformats.org/officeDocument/2006/relationships/notesSlide" Target="/ppt/notesSlides/notesSlide2.xml" Id="R82b62984a0a7489c" /><Relationship Type="http://schemas.openxmlformats.org/officeDocument/2006/relationships/slideLayout" Target="/ppt/slideLayouts/slideLayout4.xml" Id="R5e98326dc5274c22" /></Relationships>
</file>

<file path=ppt/slides/_rels/slide30.xml.rels>&#65279;<?xml version="1.0" encoding="utf-8"?><Relationships xmlns="http://schemas.openxmlformats.org/package/2006/relationships"><Relationship Type="http://schemas.openxmlformats.org/officeDocument/2006/relationships/slideLayout" Target="/ppt/slideLayouts/slideLayout15.xml" Id="R9083ee72f70d4839" /></Relationships>
</file>

<file path=ppt/slides/_rels/slide31.xml.rels>&#65279;<?xml version="1.0" encoding="utf-8"?><Relationships xmlns="http://schemas.openxmlformats.org/package/2006/relationships"><Relationship Type="http://schemas.openxmlformats.org/officeDocument/2006/relationships/slideLayout" Target="/ppt/slideLayouts/slideLayout15.xml" Id="R0e66903d993f4b5b" /></Relationships>
</file>

<file path=ppt/slides/_rels/slide32.xml.rels>&#65279;<?xml version="1.0" encoding="utf-8"?><Relationships xmlns="http://schemas.openxmlformats.org/package/2006/relationships"><Relationship Type="http://schemas.openxmlformats.org/officeDocument/2006/relationships/slideLayout" Target="/ppt/slideLayouts/slideLayout15.xml" Id="Rb8499fb6f134413d" /></Relationships>
</file>

<file path=ppt/slides/_rels/slide33.xml.rels>&#65279;<?xml version="1.0" encoding="utf-8"?><Relationships xmlns="http://schemas.openxmlformats.org/package/2006/relationships"><Relationship Type="http://schemas.openxmlformats.org/officeDocument/2006/relationships/image" Target="/ppt/media/image12.png" Id="R4488146abb4843aa" /><Relationship Type="http://schemas.openxmlformats.org/officeDocument/2006/relationships/image" Target="/ppt/media/image3.jpg" Id="R150e91cdcd3046c3" /><Relationship Type="http://schemas.openxmlformats.org/officeDocument/2006/relationships/notesSlide" Target="/ppt/notesSlides/notesSlide15.xml" Id="Rd4cc67b83aa84f13" /><Relationship Type="http://schemas.openxmlformats.org/officeDocument/2006/relationships/slideLayout" Target="/ppt/slideLayouts/slideLayout27.xml" Id="R1b75788de312464c" /></Relationships>
</file>

<file path=ppt/slides/_rels/slide34.xml.rels>&#65279;<?xml version="1.0" encoding="utf-8"?><Relationships xmlns="http://schemas.openxmlformats.org/package/2006/relationships"><Relationship Type="http://schemas.openxmlformats.org/officeDocument/2006/relationships/slideLayout" Target="/ppt/slideLayouts/slideLayout26.xml" Id="R3ce63ec451ff49a4" /></Relationships>
</file>

<file path=ppt/slides/_rels/slide35.xml.rels>&#65279;<?xml version="1.0" encoding="utf-8"?><Relationships xmlns="http://schemas.openxmlformats.org/package/2006/relationships"><Relationship Type="http://schemas.openxmlformats.org/officeDocument/2006/relationships/slideLayout" Target="/ppt/slideLayouts/slideLayout26.xml" Id="R9842370581a54ecf" /></Relationships>
</file>

<file path=ppt/slides/_rels/slide36.xml.rels>&#65279;<?xml version="1.0" encoding="utf-8"?><Relationships xmlns="http://schemas.openxmlformats.org/package/2006/relationships"><Relationship Type="http://schemas.openxmlformats.org/officeDocument/2006/relationships/notesSlide" Target="/ppt/notesSlides/notesSlide16.xml" Id="Rab17669156f84f15" /><Relationship Type="http://schemas.openxmlformats.org/officeDocument/2006/relationships/slideLayout" Target="/ppt/slideLayouts/slideLayout26.xml" Id="R7f57e959d1894d52" /></Relationships>
</file>

<file path=ppt/slides/_rels/slide37.xml.rels>&#65279;<?xml version="1.0" encoding="utf-8"?><Relationships xmlns="http://schemas.openxmlformats.org/package/2006/relationships"><Relationship Type="http://schemas.openxmlformats.org/officeDocument/2006/relationships/notesSlide" Target="/ppt/notesSlides/notesSlide17.xml" Id="Rb29831c34e444d16" /><Relationship Type="http://schemas.openxmlformats.org/officeDocument/2006/relationships/slideLayout" Target="/ppt/slideLayouts/slideLayout26.xml" Id="R94a89bf45c69449a" /></Relationships>
</file>

<file path=ppt/slides/_rels/slide38.xml.rels>&#65279;<?xml version="1.0" encoding="utf-8"?><Relationships xmlns="http://schemas.openxmlformats.org/package/2006/relationships"><Relationship Type="http://schemas.openxmlformats.org/officeDocument/2006/relationships/notesSlide" Target="/ppt/notesSlides/notesSlide18.xml" Id="R6c9c3fd760864b06" /><Relationship Type="http://schemas.openxmlformats.org/officeDocument/2006/relationships/slideLayout" Target="/ppt/slideLayouts/slideLayout26.xml" Id="R46dbf749ea3149a2" /></Relationships>
</file>

<file path=ppt/slides/_rels/slide39.xml.rels>&#65279;<?xml version="1.0" encoding="utf-8"?><Relationships xmlns="http://schemas.openxmlformats.org/package/2006/relationships"><Relationship Type="http://schemas.openxmlformats.org/officeDocument/2006/relationships/slideLayout" Target="/ppt/slideLayouts/slideLayout26.xml" Id="R830f0362ded24c2a" /></Relationships>
</file>

<file path=ppt/slides/_rels/slide4.xml.rels>&#65279;<?xml version="1.0" encoding="utf-8"?><Relationships xmlns="http://schemas.openxmlformats.org/package/2006/relationships"><Relationship Type="http://schemas.openxmlformats.org/officeDocument/2006/relationships/notesSlide" Target="/ppt/notesSlides/notesSlide3.xml" Id="Rfa719316455b4e79" /><Relationship Type="http://schemas.openxmlformats.org/officeDocument/2006/relationships/slideLayout" Target="/ppt/slideLayouts/slideLayout4.xml" Id="R88958e77823648e5" /></Relationships>
</file>

<file path=ppt/slides/_rels/slide40.xml.rels>&#65279;<?xml version="1.0" encoding="utf-8"?><Relationships xmlns="http://schemas.openxmlformats.org/package/2006/relationships"><Relationship Type="http://schemas.openxmlformats.org/officeDocument/2006/relationships/slideLayout" Target="/ppt/slideLayouts/slideLayout26.xml" Id="Rf717cbc7ca8e4912" /></Relationships>
</file>

<file path=ppt/slides/_rels/slide41.xml.rels>&#65279;<?xml version="1.0" encoding="utf-8"?><Relationships xmlns="http://schemas.openxmlformats.org/package/2006/relationships"><Relationship Type="http://schemas.openxmlformats.org/officeDocument/2006/relationships/slideLayout" Target="/ppt/slideLayouts/slideLayout26.xml" Id="R45f6ae10d2a64557" /></Relationships>
</file>

<file path=ppt/slides/_rels/slide42.xml.rels>&#65279;<?xml version="1.0" encoding="utf-8"?><Relationships xmlns="http://schemas.openxmlformats.org/package/2006/relationships"><Relationship Type="http://schemas.openxmlformats.org/officeDocument/2006/relationships/slideLayout" Target="/ppt/slideLayouts/slideLayout26.xml" Id="R10753484a2594ab7" /></Relationships>
</file>

<file path=ppt/slides/_rels/slide43.xml.rels>&#65279;<?xml version="1.0" encoding="utf-8"?><Relationships xmlns="http://schemas.openxmlformats.org/package/2006/relationships"><Relationship Type="http://schemas.openxmlformats.org/officeDocument/2006/relationships/slideLayout" Target="/ppt/slideLayouts/slideLayout26.xml" Id="Rb94b43ab23484a5e" /></Relationships>
</file>

<file path=ppt/slides/_rels/slide44.xml.rels>&#65279;<?xml version="1.0" encoding="utf-8"?><Relationships xmlns="http://schemas.openxmlformats.org/package/2006/relationships"><Relationship Type="http://schemas.openxmlformats.org/officeDocument/2006/relationships/notesSlide" Target="/ppt/notesSlides/notesSlide19.xml" Id="Rb254dae0505b4437" /><Relationship Type="http://schemas.openxmlformats.org/officeDocument/2006/relationships/slideLayout" Target="/ppt/slideLayouts/slideLayout26.xml" Id="Rc63a0854ecef4dc6" /></Relationships>
</file>

<file path=ppt/slides/_rels/slide45.xml.rels>&#65279;<?xml version="1.0" encoding="utf-8"?><Relationships xmlns="http://schemas.openxmlformats.org/package/2006/relationships"><Relationship Type="http://schemas.openxmlformats.org/officeDocument/2006/relationships/slideLayout" Target="/ppt/slideLayouts/slideLayout26.xml" Id="Re807cb2017b74d59" /></Relationships>
</file>

<file path=ppt/slides/_rels/slide46.xml.rels>&#65279;<?xml version="1.0" encoding="utf-8"?><Relationships xmlns="http://schemas.openxmlformats.org/package/2006/relationships"><Relationship Type="http://schemas.openxmlformats.org/officeDocument/2006/relationships/slideLayout" Target="/ppt/slideLayouts/slideLayout42.xml" Id="Rb0bcc68513ff4e39" /></Relationships>
</file>

<file path=ppt/slides/_rels/slide47.xml.rels>&#65279;<?xml version="1.0" encoding="utf-8"?><Relationships xmlns="http://schemas.openxmlformats.org/package/2006/relationships"><Relationship Type="http://schemas.openxmlformats.org/officeDocument/2006/relationships/slideLayout" Target="/ppt/slideLayouts/slideLayout40.xml" Id="Rab4a29e59e544d85" /></Relationships>
</file>

<file path=ppt/slides/_rels/slide48.xml.rels>&#65279;<?xml version="1.0" encoding="utf-8"?><Relationships xmlns="http://schemas.openxmlformats.org/package/2006/relationships"><Relationship Type="http://schemas.openxmlformats.org/officeDocument/2006/relationships/slideLayout" Target="/ppt/slideLayouts/slideLayout40.xml" Id="R5eb4b13e611846e0" /></Relationships>
</file>

<file path=ppt/slides/_rels/slide49.xml.rels>&#65279;<?xml version="1.0" encoding="utf-8"?><Relationships xmlns="http://schemas.openxmlformats.org/package/2006/relationships"><Relationship Type="http://schemas.openxmlformats.org/officeDocument/2006/relationships/slideLayout" Target="/ppt/slideLayouts/slideLayout42.xml" Id="R493a46d666694111" /></Relationships>
</file>

<file path=ppt/slides/_rels/slide5.xml.rels>&#65279;<?xml version="1.0" encoding="utf-8"?><Relationships xmlns="http://schemas.openxmlformats.org/package/2006/relationships"><Relationship Type="http://schemas.openxmlformats.org/officeDocument/2006/relationships/slideLayout" Target="/ppt/slideLayouts/slideLayout4.xml" Id="Ra7b16a439ee84a81" /></Relationships>
</file>

<file path=ppt/slides/_rels/slide50.xml.rels>&#65279;<?xml version="1.0" encoding="utf-8"?><Relationships xmlns="http://schemas.openxmlformats.org/package/2006/relationships"><Relationship Type="http://schemas.openxmlformats.org/officeDocument/2006/relationships/slideLayout" Target="/ppt/slideLayouts/slideLayout42.xml" Id="Rd03a88cbe499440a" /></Relationships>
</file>

<file path=ppt/slides/_rels/slide51.xml.rels>&#65279;<?xml version="1.0" encoding="utf-8"?><Relationships xmlns="http://schemas.openxmlformats.org/package/2006/relationships"><Relationship Type="http://schemas.openxmlformats.org/officeDocument/2006/relationships/slideLayout" Target="/ppt/slideLayouts/slideLayout40.xml" Id="Rb8ca7cf6a9104b63" /></Relationships>
</file>

<file path=ppt/slides/_rels/slide52.xml.rels>&#65279;<?xml version="1.0" encoding="utf-8"?><Relationships xmlns="http://schemas.openxmlformats.org/package/2006/relationships"><Relationship Type="http://schemas.openxmlformats.org/officeDocument/2006/relationships/slideLayout" Target="/ppt/slideLayouts/slideLayout40.xml" Id="R94bdc96d7df54cf1" /></Relationships>
</file>

<file path=ppt/slides/_rels/slide53.xml.rels>&#65279;<?xml version="1.0" encoding="utf-8"?><Relationships xmlns="http://schemas.openxmlformats.org/package/2006/relationships"><Relationship Type="http://schemas.openxmlformats.org/officeDocument/2006/relationships/slideLayout" Target="/ppt/slideLayouts/slideLayout40.xml" Id="R73dc8738c93549e9" /></Relationships>
</file>

<file path=ppt/slides/_rels/slide54.xml.rels>&#65279;<?xml version="1.0" encoding="utf-8"?><Relationships xmlns="http://schemas.openxmlformats.org/package/2006/relationships"><Relationship Type="http://schemas.openxmlformats.org/officeDocument/2006/relationships/slideLayout" Target="/ppt/slideLayouts/slideLayout45.xml" Id="R58652a3f62a94c3a" /></Relationships>
</file>

<file path=ppt/slides/_rels/slide55.xml.rels>&#65279;<?xml version="1.0" encoding="utf-8"?><Relationships xmlns="http://schemas.openxmlformats.org/package/2006/relationships"><Relationship Type="http://schemas.openxmlformats.org/officeDocument/2006/relationships/slideLayout" Target="/ppt/slideLayouts/slideLayout45.xml" Id="Re209770921a7408e" /></Relationships>
</file>

<file path=ppt/slides/_rels/slide56.xml.rels>&#65279;<?xml version="1.0" encoding="utf-8"?><Relationships xmlns="http://schemas.openxmlformats.org/package/2006/relationships"><Relationship Type="http://schemas.openxmlformats.org/officeDocument/2006/relationships/slideLayout" Target="/ppt/slideLayouts/slideLayout45.xml" Id="Rbff346a75f9e4571" /></Relationships>
</file>

<file path=ppt/slides/_rels/slide57.xml.rels>&#65279;<?xml version="1.0" encoding="utf-8"?><Relationships xmlns="http://schemas.openxmlformats.org/package/2006/relationships"><Relationship Type="http://schemas.openxmlformats.org/officeDocument/2006/relationships/slideLayout" Target="/ppt/slideLayouts/slideLayout45.xml" Id="Ra1e8c940f5114bb2" /></Relationships>
</file>

<file path=ppt/slides/_rels/slide58.xml.rels>&#65279;<?xml version="1.0" encoding="utf-8"?><Relationships xmlns="http://schemas.openxmlformats.org/package/2006/relationships"><Relationship Type="http://schemas.openxmlformats.org/officeDocument/2006/relationships/image" Target="/ppt/media/image13.png" Id="Ra2d2b06e0a0f422d" /><Relationship Type="http://schemas.openxmlformats.org/officeDocument/2006/relationships/image" Target="/ppt/media/image14.png" Id="R22295c04cad0452c" /><Relationship Type="http://schemas.openxmlformats.org/officeDocument/2006/relationships/slideLayout" Target="/ppt/slideLayouts/slideLayout42.xml" Id="Rd7f58ed71cca4fbd" /></Relationships>
</file>

<file path=ppt/slides/_rels/slide59.xml.rels>&#65279;<?xml version="1.0" encoding="utf-8"?><Relationships xmlns="http://schemas.openxmlformats.org/package/2006/relationships"><Relationship Type="http://schemas.openxmlformats.org/officeDocument/2006/relationships/image" Target="/ppt/media/image15.png" Id="R19b12e98ba2b45a2" /><Relationship Type="http://schemas.openxmlformats.org/officeDocument/2006/relationships/image" Target="/ppt/media/image16.png" Id="Rffe7ed8fc94b48c4" /><Relationship Type="http://schemas.openxmlformats.org/officeDocument/2006/relationships/slideLayout" Target="/ppt/slideLayouts/slideLayout42.xml" Id="Reb9498d83fa64b2b" /></Relationships>
</file>

<file path=ppt/slides/_rels/slide6.xml.rels>&#65279;<?xml version="1.0" encoding="utf-8"?><Relationships xmlns="http://schemas.openxmlformats.org/package/2006/relationships"><Relationship Type="http://schemas.openxmlformats.org/officeDocument/2006/relationships/notesSlide" Target="/ppt/notesSlides/notesSlide4.xml" Id="Rbff48629179f4343" /><Relationship Type="http://schemas.openxmlformats.org/officeDocument/2006/relationships/slideLayout" Target="/ppt/slideLayouts/slideLayout4.xml" Id="Rc54c72364948401f" /></Relationships>
</file>

<file path=ppt/slides/_rels/slide60.xml.rels>&#65279;<?xml version="1.0" encoding="utf-8"?><Relationships xmlns="http://schemas.openxmlformats.org/package/2006/relationships"><Relationship Type="http://schemas.openxmlformats.org/officeDocument/2006/relationships/image" Target="/ppt/media/image17.png" Id="R5e1be9fca17b4ecd" /><Relationship Type="http://schemas.openxmlformats.org/officeDocument/2006/relationships/image" Target="/ppt/media/image18.png" Id="Rfee906a1b44f4905" /><Relationship Type="http://schemas.openxmlformats.org/officeDocument/2006/relationships/slideLayout" Target="/ppt/slideLayouts/slideLayout40.xml" Id="Rda5664779318451c" /></Relationships>
</file>

<file path=ppt/slides/_rels/slide61.xml.rels>&#65279;<?xml version="1.0" encoding="utf-8"?><Relationships xmlns="http://schemas.openxmlformats.org/package/2006/relationships"><Relationship Type="http://schemas.openxmlformats.org/officeDocument/2006/relationships/slideLayout" Target="/ppt/slideLayouts/slideLayout40.xml" Id="R9c0631a697924f26" /></Relationships>
</file>

<file path=ppt/slides/_rels/slide62.xml.rels>&#65279;<?xml version="1.0" encoding="utf-8"?><Relationships xmlns="http://schemas.openxmlformats.org/package/2006/relationships"><Relationship Type="http://schemas.openxmlformats.org/officeDocument/2006/relationships/image" Target="/ppt/media/image19.png" Id="R83996bd13ed54399" /><Relationship Type="http://schemas.openxmlformats.org/officeDocument/2006/relationships/image" Target="/ppt/media/image12.png" Id="R9a2c9dc46ab54786" /><Relationship Type="http://schemas.openxmlformats.org/officeDocument/2006/relationships/image" Target="/ppt/media/image4.jpg" Id="Ra53bd7fcd39142bc" /><Relationship Type="http://schemas.openxmlformats.org/officeDocument/2006/relationships/slideLayout" Target="/ppt/slideLayouts/slideLayout56.xml" Id="Rcec21db2d56f438c" /></Relationships>
</file>

<file path=ppt/slides/_rels/slide63.xml.rels>&#65279;<?xml version="1.0" encoding="utf-8"?><Relationships xmlns="http://schemas.openxmlformats.org/package/2006/relationships"><Relationship Type="http://schemas.openxmlformats.org/officeDocument/2006/relationships/slideLayout" Target="/ppt/slideLayouts/slideLayout55.xml" Id="R1b87dde405f54bc2" /></Relationships>
</file>

<file path=ppt/slides/_rels/slide64.xml.rels>&#65279;<?xml version="1.0" encoding="utf-8"?><Relationships xmlns="http://schemas.openxmlformats.org/package/2006/relationships"><Relationship Type="http://schemas.openxmlformats.org/officeDocument/2006/relationships/slideLayout" Target="/ppt/slideLayouts/slideLayout55.xml" Id="R6a4281bfc48e4393" /></Relationships>
</file>

<file path=ppt/slides/_rels/slide65.xml.rels>&#65279;<?xml version="1.0" encoding="utf-8"?><Relationships xmlns="http://schemas.openxmlformats.org/package/2006/relationships"><Relationship Type="http://schemas.openxmlformats.org/officeDocument/2006/relationships/slideLayout" Target="/ppt/slideLayouts/slideLayout55.xml" Id="R52711a21d6a647c4" /></Relationships>
</file>

<file path=ppt/slides/_rels/slide66.xml.rels>&#65279;<?xml version="1.0" encoding="utf-8"?><Relationships xmlns="http://schemas.openxmlformats.org/package/2006/relationships"><Relationship Type="http://schemas.openxmlformats.org/officeDocument/2006/relationships/slideLayout" Target="/ppt/slideLayouts/slideLayout55.xml" Id="Rba7d0e7986c44a55" /></Relationships>
</file>

<file path=ppt/slides/_rels/slide67.xml.rels>&#65279;<?xml version="1.0" encoding="utf-8"?><Relationships xmlns="http://schemas.openxmlformats.org/package/2006/relationships"><Relationship Type="http://schemas.openxmlformats.org/officeDocument/2006/relationships/slideLayout" Target="/ppt/slideLayouts/slideLayout55.xml" Id="Ra60d1bf48f4f4fa8" /></Relationships>
</file>

<file path=ppt/slides/_rels/slide68.xml.rels>&#65279;<?xml version="1.0" encoding="utf-8"?><Relationships xmlns="http://schemas.openxmlformats.org/package/2006/relationships"><Relationship Type="http://schemas.openxmlformats.org/officeDocument/2006/relationships/slideLayout" Target="/ppt/slideLayouts/slideLayout55.xml" Id="R62d1879451bf4e42" /></Relationships>
</file>

<file path=ppt/slides/_rels/slide69.xml.rels>&#65279;<?xml version="1.0" encoding="utf-8"?><Relationships xmlns="http://schemas.openxmlformats.org/package/2006/relationships"><Relationship Type="http://schemas.openxmlformats.org/officeDocument/2006/relationships/slideLayout" Target="/ppt/slideLayouts/slideLayout55.xml" Id="Re018e6f7a0724914" /></Relationships>
</file>

<file path=ppt/slides/_rels/slide7.xml.rels>&#65279;<?xml version="1.0" encoding="utf-8"?><Relationships xmlns="http://schemas.openxmlformats.org/package/2006/relationships"><Relationship Type="http://schemas.openxmlformats.org/officeDocument/2006/relationships/diagramData" Target="/ppt/graphics/data1.xml" Id="R99572e0cdb374d34" /><Relationship Type="http://schemas.openxmlformats.org/officeDocument/2006/relationships/diagramLayout" Target="/ppt/graphics/layout1.xml" Id="R00b30c7988f946ab" /><Relationship Type="http://schemas.openxmlformats.org/officeDocument/2006/relationships/diagramQuickStyle" Target="/ppt/graphics/quickStyle1.xml" Id="R58fb0fd731734081" /><Relationship Type="http://schemas.openxmlformats.org/officeDocument/2006/relationships/diagramColors" Target="/ppt/graphics/colors1.xml" Id="R619705c6f88649d2" /><Relationship Type="http://schemas.openxmlformats.org/officeDocument/2006/relationships/notesSlide" Target="/ppt/notesSlides/notesSlide5.xml" Id="Rf435f85e148f435f" /><Relationship Type="http://schemas.openxmlformats.org/officeDocument/2006/relationships/slideLayout" Target="/ppt/slideLayouts/slideLayout4.xml" Id="Rfdb562ef593b4f92" /></Relationships>
</file>

<file path=ppt/slides/_rels/slide70.xml.rels>&#65279;<?xml version="1.0" encoding="utf-8"?><Relationships xmlns="http://schemas.openxmlformats.org/package/2006/relationships"><Relationship Type="http://schemas.openxmlformats.org/officeDocument/2006/relationships/slideLayout" Target="/ppt/slideLayouts/slideLayout55.xml" Id="R7fdcab8c1a314094" /></Relationships>
</file>

<file path=ppt/slides/_rels/slide71.xml.rels>&#65279;<?xml version="1.0" encoding="utf-8"?><Relationships xmlns="http://schemas.openxmlformats.org/package/2006/relationships"><Relationship Type="http://schemas.openxmlformats.org/officeDocument/2006/relationships/slideLayout" Target="/ppt/slideLayouts/slideLayout55.xml" Id="R5123bcc5729c4247" /></Relationships>
</file>

<file path=ppt/slides/_rels/slide72.xml.rels>&#65279;<?xml version="1.0" encoding="utf-8"?><Relationships xmlns="http://schemas.openxmlformats.org/package/2006/relationships"><Relationship Type="http://schemas.openxmlformats.org/officeDocument/2006/relationships/diagramData" Target="/ppt/graphics/data3.xml" Id="R60c78fc2cb8c4c41" /><Relationship Type="http://schemas.openxmlformats.org/officeDocument/2006/relationships/diagramLayout" Target="/ppt/graphics/layout3.xml" Id="Rafda740d338548aa" /><Relationship Type="http://schemas.openxmlformats.org/officeDocument/2006/relationships/diagramQuickStyle" Target="/ppt/graphics/quickStyle3.xml" Id="Rd718cd73b889499e" /><Relationship Type="http://schemas.openxmlformats.org/officeDocument/2006/relationships/diagramColors" Target="/ppt/graphics/colors3.xml" Id="R0242271a248c40b1" /><Relationship Type="http://schemas.openxmlformats.org/officeDocument/2006/relationships/slideLayout" Target="/ppt/slideLayouts/slideLayout55.xml" Id="Re9d1c0c93b8b4e2c" /></Relationships>
</file>

<file path=ppt/slides/_rels/slide73.xml.rels>&#65279;<?xml version="1.0" encoding="utf-8"?><Relationships xmlns="http://schemas.openxmlformats.org/package/2006/relationships"><Relationship Type="http://schemas.openxmlformats.org/officeDocument/2006/relationships/slideLayout" Target="/ppt/slideLayouts/slideLayout55.xml" Id="R67ca940bec67406e" /></Relationships>
</file>

<file path=ppt/slides/_rels/slide74.xml.rels>&#65279;<?xml version="1.0" encoding="utf-8"?><Relationships xmlns="http://schemas.openxmlformats.org/package/2006/relationships"><Relationship Type="http://schemas.openxmlformats.org/officeDocument/2006/relationships/slideLayout" Target="/ppt/slideLayouts/slideLayout55.xml" Id="R267b282aad754529" /></Relationships>
</file>

<file path=ppt/slides/_rels/slide75.xml.rels>&#65279;<?xml version="1.0" encoding="utf-8"?><Relationships xmlns="http://schemas.openxmlformats.org/package/2006/relationships"><Relationship Type="http://schemas.openxmlformats.org/officeDocument/2006/relationships/diagramData" Target="/ppt/graphics/data4.xml" Id="R47646e71fdb54537" /><Relationship Type="http://schemas.openxmlformats.org/officeDocument/2006/relationships/diagramLayout" Target="/ppt/graphics/layout4.xml" Id="R82fc43535b7d4aec" /><Relationship Type="http://schemas.openxmlformats.org/officeDocument/2006/relationships/diagramQuickStyle" Target="/ppt/graphics/quickStyle4.xml" Id="R3f1e70a34dd94b13" /><Relationship Type="http://schemas.openxmlformats.org/officeDocument/2006/relationships/diagramColors" Target="/ppt/graphics/colors4.xml" Id="R99c8130bdc264781" /><Relationship Type="http://schemas.openxmlformats.org/officeDocument/2006/relationships/slideLayout" Target="/ppt/slideLayouts/slideLayout55.xml" Id="R684ee6efb7534b70" /></Relationships>
</file>

<file path=ppt/slides/_rels/slide76.xml.rels>&#65279;<?xml version="1.0" encoding="utf-8"?><Relationships xmlns="http://schemas.openxmlformats.org/package/2006/relationships"><Relationship Type="http://schemas.openxmlformats.org/officeDocument/2006/relationships/slideLayout" Target="/ppt/slideLayouts/slideLayout54.xml" Id="Rbfdf2dab647945e4" /></Relationships>
</file>

<file path=ppt/slides/_rels/slide77.xml.rels>&#65279;<?xml version="1.0" encoding="utf-8"?><Relationships xmlns="http://schemas.openxmlformats.org/package/2006/relationships"><Relationship Type="http://schemas.openxmlformats.org/officeDocument/2006/relationships/slideLayout" Target="/ppt/slideLayouts/slideLayout54.xml" Id="R1b1e8ac425694eeb" /></Relationships>
</file>

<file path=ppt/slides/_rels/slide78.xml.rels>&#65279;<?xml version="1.0" encoding="utf-8"?><Relationships xmlns="http://schemas.openxmlformats.org/package/2006/relationships"><Relationship Type="http://schemas.openxmlformats.org/officeDocument/2006/relationships/diagramData" Target="/ppt/graphics/data5.xml" Id="R6542c65efe23483b" /><Relationship Type="http://schemas.openxmlformats.org/officeDocument/2006/relationships/diagramLayout" Target="/ppt/graphics/layout5.xml" Id="R2fd7ea6702c648cf" /><Relationship Type="http://schemas.openxmlformats.org/officeDocument/2006/relationships/diagramQuickStyle" Target="/ppt/graphics/quickStyle5.xml" Id="Rdbe6a93e07cb45ef" /><Relationship Type="http://schemas.openxmlformats.org/officeDocument/2006/relationships/diagramColors" Target="/ppt/graphics/colors5.xml" Id="Rc7d23d041f494287" /><Relationship Type="http://schemas.openxmlformats.org/officeDocument/2006/relationships/slideLayout" Target="/ppt/slideLayouts/slideLayout55.xml" Id="R3835ec4014fc49a5" /></Relationships>
</file>

<file path=ppt/slides/_rels/slide79.xml.rels>&#65279;<?xml version="1.0" encoding="utf-8"?><Relationships xmlns="http://schemas.openxmlformats.org/package/2006/relationships"><Relationship Type="http://schemas.openxmlformats.org/officeDocument/2006/relationships/diagramData" Target="/ppt/graphics/data6.xml" Id="Rfe2a6a89d82944e0" /><Relationship Type="http://schemas.openxmlformats.org/officeDocument/2006/relationships/diagramLayout" Target="/ppt/graphics/layout6.xml" Id="R10f351c7c3f94f51" /><Relationship Type="http://schemas.openxmlformats.org/officeDocument/2006/relationships/diagramQuickStyle" Target="/ppt/graphics/quickStyle6.xml" Id="R849ef467525f4a9d" /><Relationship Type="http://schemas.openxmlformats.org/officeDocument/2006/relationships/diagramColors" Target="/ppt/graphics/colors6.xml" Id="Ra48b14560c7441c2" /><Relationship Type="http://schemas.openxmlformats.org/officeDocument/2006/relationships/slideLayout" Target="/ppt/slideLayouts/slideLayout55.xml" Id="R6cec20e35c35436c" /></Relationships>
</file>

<file path=ppt/slides/_rels/slide8.xml.rels>&#65279;<?xml version="1.0" encoding="utf-8"?><Relationships xmlns="http://schemas.openxmlformats.org/package/2006/relationships"><Relationship Type="http://schemas.openxmlformats.org/officeDocument/2006/relationships/notesSlide" Target="/ppt/notesSlides/notesSlide6.xml" Id="Rbb3fafb7cf2641d1" /><Relationship Type="http://schemas.openxmlformats.org/officeDocument/2006/relationships/slideLayout" Target="/ppt/slideLayouts/slideLayout4.xml" Id="R184db7a25cb54eee" /></Relationships>
</file>

<file path=ppt/slides/_rels/slide80.xml.rels>&#65279;<?xml version="1.0" encoding="utf-8"?><Relationships xmlns="http://schemas.openxmlformats.org/package/2006/relationships"><Relationship Type="http://schemas.openxmlformats.org/officeDocument/2006/relationships/image" Target="/ppt/media/image20.png" Id="R556296b8b02f4430" /><Relationship Type="http://schemas.openxmlformats.org/officeDocument/2006/relationships/slideLayout" Target="/ppt/slideLayouts/slideLayout55.xml" Id="R7f07575d5c80496b" /></Relationships>
</file>

<file path=ppt/slides/_rels/slide81.xml.rels>&#65279;<?xml version="1.0" encoding="utf-8"?><Relationships xmlns="http://schemas.openxmlformats.org/package/2006/relationships"><Relationship Type="http://schemas.openxmlformats.org/officeDocument/2006/relationships/slideLayout" Target="/ppt/slideLayouts/slideLayout55.xml" Id="Rcd573ce0a6e34708" /></Relationships>
</file>

<file path=ppt/slides/_rels/slide82.xml.rels>&#65279;<?xml version="1.0" encoding="utf-8"?><Relationships xmlns="http://schemas.openxmlformats.org/package/2006/relationships"><Relationship Type="http://schemas.openxmlformats.org/officeDocument/2006/relationships/image" Target="/ppt/media/image21.png" Id="R550a1fe8d9104f7c" /><Relationship Type="http://schemas.openxmlformats.org/officeDocument/2006/relationships/slideLayout" Target="/ppt/slideLayouts/slideLayout55.xml" Id="R525819447c8c4d41" /></Relationships>
</file>

<file path=ppt/slides/_rels/slide83.xml.rels>&#65279;<?xml version="1.0" encoding="utf-8"?><Relationships xmlns="http://schemas.openxmlformats.org/package/2006/relationships"><Relationship Type="http://schemas.openxmlformats.org/officeDocument/2006/relationships/slideLayout" Target="/ppt/slideLayouts/slideLayout55.xml" Id="R661a22afe849417e" /></Relationships>
</file>

<file path=ppt/slides/_rels/slide84.xml.rels>&#65279;<?xml version="1.0" encoding="utf-8"?><Relationships xmlns="http://schemas.openxmlformats.org/package/2006/relationships"><Relationship Type="http://schemas.openxmlformats.org/officeDocument/2006/relationships/image" Target="/ppt/media/image22.png" Id="R5cd4ccd5f8bc4d6d" /><Relationship Type="http://schemas.openxmlformats.org/officeDocument/2006/relationships/slideLayout" Target="/ppt/slideLayouts/slideLayout55.xml" Id="R11747c7f5bb14475" /></Relationships>
</file>

<file path=ppt/slides/_rels/slide85.xml.rels>&#65279;<?xml version="1.0" encoding="utf-8"?><Relationships xmlns="http://schemas.openxmlformats.org/package/2006/relationships"><Relationship Type="http://schemas.openxmlformats.org/officeDocument/2006/relationships/slideLayout" Target="/ppt/slideLayouts/slideLayout55.xml" Id="Re0306fc9d7694fc6" /></Relationships>
</file>

<file path=ppt/slides/_rels/slide86.xml.rels>&#65279;<?xml version="1.0" encoding="utf-8"?><Relationships xmlns="http://schemas.openxmlformats.org/package/2006/relationships"><Relationship Type="http://schemas.openxmlformats.org/officeDocument/2006/relationships/slideLayout" Target="/ppt/slideLayouts/slideLayout55.xml" Id="R8cf1ee7cf3aa4e31" /></Relationships>
</file>

<file path=ppt/slides/_rels/slide87.xml.rels>&#65279;<?xml version="1.0" encoding="utf-8"?><Relationships xmlns="http://schemas.openxmlformats.org/package/2006/relationships"><Relationship Type="http://schemas.openxmlformats.org/officeDocument/2006/relationships/slideLayout" Target="/ppt/slideLayouts/slideLayout55.xml" Id="R86de0570fc44491b" /></Relationships>
</file>

<file path=ppt/slides/_rels/slide88.xml.rels>&#65279;<?xml version="1.0" encoding="utf-8"?><Relationships xmlns="http://schemas.openxmlformats.org/package/2006/relationships"><Relationship Type="http://schemas.openxmlformats.org/officeDocument/2006/relationships/slideLayout" Target="/ppt/slideLayouts/slideLayout55.xml" Id="R19eabd5bcede4b64" /></Relationships>
</file>

<file path=ppt/slides/_rels/slide89.xml.rels>&#65279;<?xml version="1.0" encoding="utf-8"?><Relationships xmlns="http://schemas.openxmlformats.org/package/2006/relationships"><Relationship Type="http://schemas.openxmlformats.org/officeDocument/2006/relationships/slideLayout" Target="/ppt/slideLayouts/slideLayout67.xml" Id="Rfecefe0573b44952" /></Relationships>
</file>

<file path=ppt/slides/_rels/slide9.xml.rels>&#65279;<?xml version="1.0" encoding="utf-8"?><Relationships xmlns="http://schemas.openxmlformats.org/package/2006/relationships"><Relationship Type="http://schemas.openxmlformats.org/officeDocument/2006/relationships/diagramData" Target="/ppt/graphics/data2.xml" Id="R46cdc99d48784e77" /><Relationship Type="http://schemas.openxmlformats.org/officeDocument/2006/relationships/diagramLayout" Target="/ppt/graphics/layout2.xml" Id="R1e4e4f9c855e4270" /><Relationship Type="http://schemas.openxmlformats.org/officeDocument/2006/relationships/diagramQuickStyle" Target="/ppt/graphics/quickStyle2.xml" Id="R2eb98fccf8b54b35" /><Relationship Type="http://schemas.openxmlformats.org/officeDocument/2006/relationships/diagramColors" Target="/ppt/graphics/colors2.xml" Id="R4d5ae15cc6da4ee9" /><Relationship Type="http://schemas.openxmlformats.org/officeDocument/2006/relationships/notesSlide" Target="/ppt/notesSlides/notesSlide7.xml" Id="R70830e3571654b7e" /><Relationship Type="http://schemas.openxmlformats.org/officeDocument/2006/relationships/slideLayout" Target="/ppt/slideLayouts/slideLayout4.xml" Id="Rbf752c051ee647dc" /></Relationships>
</file>

<file path=ppt/slides/_rels/slide90.xml.rels>&#65279;<?xml version="1.0" encoding="utf-8"?><Relationships xmlns="http://schemas.openxmlformats.org/package/2006/relationships"><Relationship Type="http://schemas.openxmlformats.org/officeDocument/2006/relationships/slideLayout" Target="/ppt/slideLayouts/slideLayout68.xml" Id="R7ed464568cf84493" /></Relationships>
</file>

<file path=ppt/slides/_rels/slide91.xml.rels>&#65279;<?xml version="1.0" encoding="utf-8"?><Relationships xmlns="http://schemas.openxmlformats.org/package/2006/relationships"><Relationship Type="http://schemas.openxmlformats.org/officeDocument/2006/relationships/slideLayout" Target="/ppt/slideLayouts/slideLayout65.xml" Id="R3bfdfc158c2d4dce" /></Relationships>
</file>

<file path=ppt/slides/_rels/slide92.xml.rels>&#65279;<?xml version="1.0" encoding="utf-8"?><Relationships xmlns="http://schemas.openxmlformats.org/package/2006/relationships"><Relationship Type="http://schemas.openxmlformats.org/officeDocument/2006/relationships/diagramData" Target="/ppt/graphics/data7.xml" Id="R881127b26ae54146" /><Relationship Type="http://schemas.openxmlformats.org/officeDocument/2006/relationships/diagramLayout" Target="/ppt/graphics/layout7.xml" Id="R7a6ea64fc31b4309" /><Relationship Type="http://schemas.openxmlformats.org/officeDocument/2006/relationships/diagramQuickStyle" Target="/ppt/graphics/quickStyle7.xml" Id="Rfabb39375b804b27" /><Relationship Type="http://schemas.openxmlformats.org/officeDocument/2006/relationships/diagramColors" Target="/ppt/graphics/colors7.xml" Id="Rb82d16acc80340e0" /><Relationship Type="http://schemas.openxmlformats.org/officeDocument/2006/relationships/slideLayout" Target="/ppt/slideLayouts/slideLayout68.xml" Id="R4e0fc39b1dfc403c" /></Relationships>
</file>

<file path=ppt/slides/_rels/slide93.xml.rels>&#65279;<?xml version="1.0" encoding="utf-8"?><Relationships xmlns="http://schemas.openxmlformats.org/package/2006/relationships"><Relationship Type="http://schemas.openxmlformats.org/officeDocument/2006/relationships/diagramData" Target="/ppt/graphics/data8.xml" Id="R5744bf292dc04584" /><Relationship Type="http://schemas.openxmlformats.org/officeDocument/2006/relationships/diagramLayout" Target="/ppt/graphics/layout8.xml" Id="R5dc1cde7440c4bc1" /><Relationship Type="http://schemas.openxmlformats.org/officeDocument/2006/relationships/diagramQuickStyle" Target="/ppt/graphics/quickStyle8.xml" Id="R04839ebefe6a4f3d" /><Relationship Type="http://schemas.openxmlformats.org/officeDocument/2006/relationships/diagramColors" Target="/ppt/graphics/colors8.xml" Id="Rd15ef04df44e4ca4" /><Relationship Type="http://schemas.openxmlformats.org/officeDocument/2006/relationships/slideLayout" Target="/ppt/slideLayouts/slideLayout68.xml" Id="R937be684273b4477" /></Relationships>
</file>

<file path=ppt/slides/_rels/slide94.xml.rels>&#65279;<?xml version="1.0" encoding="utf-8"?><Relationships xmlns="http://schemas.openxmlformats.org/package/2006/relationships"><Relationship Type="http://schemas.openxmlformats.org/officeDocument/2006/relationships/diagramData" Target="/ppt/graphics/data9.xml" Id="Rcc71f02d89a54b83" /><Relationship Type="http://schemas.openxmlformats.org/officeDocument/2006/relationships/diagramLayout" Target="/ppt/graphics/layout9.xml" Id="R37a4f16cc1994838" /><Relationship Type="http://schemas.openxmlformats.org/officeDocument/2006/relationships/diagramQuickStyle" Target="/ppt/graphics/quickStyle9.xml" Id="Rb576aedfa7f04faa" /><Relationship Type="http://schemas.openxmlformats.org/officeDocument/2006/relationships/diagramColors" Target="/ppt/graphics/colors9.xml" Id="R67a29d9101bc4e7b" /><Relationship Type="http://schemas.openxmlformats.org/officeDocument/2006/relationships/slideLayout" Target="/ppt/slideLayouts/slideLayout68.xml" Id="R4bd653961cee427d" /></Relationships>
</file>

<file path=ppt/slides/_rels/slide95.xml.rels>&#65279;<?xml version="1.0" encoding="utf-8"?><Relationships xmlns="http://schemas.openxmlformats.org/package/2006/relationships"><Relationship Type="http://schemas.openxmlformats.org/officeDocument/2006/relationships/diagramData" Target="/ppt/graphics/data10.xml" Id="R853a6e64d17e466c" /><Relationship Type="http://schemas.openxmlformats.org/officeDocument/2006/relationships/diagramLayout" Target="/ppt/graphics/layout10.xml" Id="Rabf84736c9024038" /><Relationship Type="http://schemas.openxmlformats.org/officeDocument/2006/relationships/diagramQuickStyle" Target="/ppt/graphics/quickStyle10.xml" Id="R66ecb4d4ee284a22" /><Relationship Type="http://schemas.openxmlformats.org/officeDocument/2006/relationships/diagramColors" Target="/ppt/graphics/colors10.xml" Id="Rbdcdef056b5649cf" /><Relationship Type="http://schemas.openxmlformats.org/officeDocument/2006/relationships/slideLayout" Target="/ppt/slideLayouts/slideLayout68.xml" Id="R7e05093a0a4b4c9a" /></Relationships>
</file>

<file path=ppt/slides/_rels/slide96.xml.rels>&#65279;<?xml version="1.0" encoding="utf-8"?><Relationships xmlns="http://schemas.openxmlformats.org/package/2006/relationships"><Relationship Type="http://schemas.openxmlformats.org/officeDocument/2006/relationships/diagramData" Target="/ppt/graphics/data11.xml" Id="Re40b6bcdbfe84521" /><Relationship Type="http://schemas.openxmlformats.org/officeDocument/2006/relationships/diagramLayout" Target="/ppt/graphics/layout11.xml" Id="R4c51e3b94d8749a5" /><Relationship Type="http://schemas.openxmlformats.org/officeDocument/2006/relationships/diagramQuickStyle" Target="/ppt/graphics/quickStyle11.xml" Id="R6dd84bcbc81b416e" /><Relationship Type="http://schemas.openxmlformats.org/officeDocument/2006/relationships/diagramColors" Target="/ppt/graphics/colors11.xml" Id="Rb3a44ef9825b47b0" /><Relationship Type="http://schemas.openxmlformats.org/officeDocument/2006/relationships/slideLayout" Target="/ppt/slideLayouts/slideLayout68.xml" Id="Rf31eca4a09324adf" /></Relationships>
</file>

<file path=ppt/slides/_rels/slide97.xml.rels>&#65279;<?xml version="1.0" encoding="utf-8"?><Relationships xmlns="http://schemas.openxmlformats.org/package/2006/relationships"><Relationship Type="http://schemas.openxmlformats.org/officeDocument/2006/relationships/diagramData" Target="/ppt/graphics/data12.xml" Id="Rc02b84b611a5479e" /><Relationship Type="http://schemas.openxmlformats.org/officeDocument/2006/relationships/diagramLayout" Target="/ppt/graphics/layout12.xml" Id="R5024aa6a83994d98" /><Relationship Type="http://schemas.openxmlformats.org/officeDocument/2006/relationships/diagramQuickStyle" Target="/ppt/graphics/quickStyle12.xml" Id="R22375acbee114cfa" /><Relationship Type="http://schemas.openxmlformats.org/officeDocument/2006/relationships/diagramColors" Target="/ppt/graphics/colors12.xml" Id="R0259f04048534840" /><Relationship Type="http://schemas.openxmlformats.org/officeDocument/2006/relationships/slideLayout" Target="/ppt/slideLayouts/slideLayout68.xml" Id="R2f99273dfb054272" /></Relationships>
</file>

<file path=ppt/slides/_rels/slide98.xml.rels>&#65279;<?xml version="1.0" encoding="utf-8"?><Relationships xmlns="http://schemas.openxmlformats.org/package/2006/relationships"><Relationship Type="http://schemas.openxmlformats.org/officeDocument/2006/relationships/diagramData" Target="/ppt/graphics/data13.xml" Id="Rbc5f9f6de3b042ea" /><Relationship Type="http://schemas.openxmlformats.org/officeDocument/2006/relationships/diagramLayout" Target="/ppt/graphics/layout13.xml" Id="Ra505498197e94d86" /><Relationship Type="http://schemas.openxmlformats.org/officeDocument/2006/relationships/diagramQuickStyle" Target="/ppt/graphics/quickStyle13.xml" Id="Re5faba8208104fdf" /><Relationship Type="http://schemas.openxmlformats.org/officeDocument/2006/relationships/diagramColors" Target="/ppt/graphics/colors13.xml" Id="R87cb695871b74ca6" /><Relationship Type="http://schemas.openxmlformats.org/officeDocument/2006/relationships/slideLayout" Target="/ppt/slideLayouts/slideLayout68.xml" Id="Rd4ce328474cd4488" /></Relationships>
</file>

<file path=ppt/slides/_rels/slide99.xml.rels>&#65279;<?xml version="1.0" encoding="utf-8"?><Relationships xmlns="http://schemas.openxmlformats.org/package/2006/relationships"><Relationship Type="http://schemas.openxmlformats.org/officeDocument/2006/relationships/image" Target="/ppt/media/image26.png" Id="R0625ac0fe06249f4" /><Relationship Type="http://schemas.openxmlformats.org/officeDocument/2006/relationships/slideLayout" Target="/ppt/slideLayouts/slideLayout68.xml" Id="Rb4d51e4ddcaf42c1" /></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9685649-43D9-4E88-BA9D-621737A51040}"/>
              </a:ext>
            </a:extLst>
          </p:cNvPr>
          <p:cNvSpPr>
            <a:spLocks noGrp="1"/>
          </p:cNvSpPr>
          <p:nvPr>
            <p:ph type="title"/>
          </p:nvPr>
        </p:nvSpPr>
        <p:spPr>
          <a:xfrm>
            <a:off x="838200" y="327418"/>
            <a:ext cx="10515600" cy="1325563"/>
          </a:xfrm>
        </p:spPr>
        <p:txBody>
          <a:bodyPr>
            <a:normAutofit/>
          </a:bodyPr>
          <a:lstStyle/>
          <a:p>
            <a:br>
              <a:rPr lang="fr-FR" b="1" i="1" dirty="0"/>
            </a:br>
            <a:endParaRPr lang="en-US" dirty="0"/>
          </a:p>
        </p:txBody>
      </p:sp>
      <p:sp>
        <p:nvSpPr>
          <p:cNvPr id="3" name="Espace réservé du contenu 2">
            <a:extLst>
              <a:ext uri="{FF2B5EF4-FFF2-40B4-BE49-F238E27FC236}">
                <a16:creationId xmlns:a16="http://schemas.microsoft.com/office/drawing/2014/main" id="{13DA4976-F73B-40F8-AF19-34FAF2640BF9}"/>
              </a:ext>
            </a:extLst>
          </p:cNvPr>
          <p:cNvSpPr>
            <a:spLocks noGrp="1"/>
          </p:cNvSpPr>
          <p:nvPr>
            <p:ph idx="1"/>
          </p:nvPr>
        </p:nvSpPr>
        <p:spPr>
          <a:xfrm>
            <a:off x="113123" y="1825625"/>
            <a:ext cx="11953186" cy="4801418"/>
          </a:xfrm>
        </p:spPr>
        <p:txBody>
          <a:bodyPr>
            <a:normAutofit fontScale="92500" lnSpcReduction="10000"/>
          </a:bodyPr>
          <a:lstStyle/>
          <a:p>
            <a:endParaRPr lang="fr-FR" b="1" i="1" dirty="0"/>
          </a:p>
          <a:p>
            <a:endParaRPr lang="fr-FR" b="1" i="1" dirty="0"/>
          </a:p>
          <a:p>
            <a:pPr marL="0" indent="0">
              <a:buNone/>
            </a:pPr>
            <a:endParaRPr lang="fr-FR" b="1" i="1" dirty="0"/>
          </a:p>
          <a:p>
            <a:pPr marL="0" indent="0">
              <a:buNone/>
            </a:pPr>
            <a:endParaRPr lang="fr-FR" b="1" i="1" dirty="0"/>
          </a:p>
          <a:p>
            <a:pPr marL="0" indent="0">
              <a:buNone/>
            </a:pPr>
            <a:endParaRPr lang="fr-FR" sz="2000" b="1" u="sng" dirty="0">
              <a:latin typeface="Arial Narrow" panose="020B0606020202030204" pitchFamily="34" charset="0"/>
            </a:endParaRPr>
          </a:p>
          <a:p>
            <a:pPr marL="0" indent="0">
              <a:buNone/>
            </a:pPr>
            <a:endParaRPr lang="fr-FR" sz="2000" b="1" u="sng" dirty="0">
              <a:latin typeface="Arial Narrow" panose="020B0606020202030204" pitchFamily="34" charset="0"/>
            </a:endParaRPr>
          </a:p>
          <a:p>
            <a:pPr marL="0" indent="0">
              <a:buNone/>
            </a:pPr>
            <a:endParaRPr lang="fr-FR" sz="2000" b="1" u="sng" dirty="0">
              <a:latin typeface="Arial Narrow" panose="020B0606020202030204" pitchFamily="34" charset="0"/>
            </a:endParaRPr>
          </a:p>
          <a:p>
            <a:pPr marL="0" indent="0">
              <a:buNone/>
            </a:pPr>
            <a:r>
              <a:rPr lang="fr-FR" sz="2000" b="1" u="sng" dirty="0">
                <a:latin typeface="Arial" panose="020B0604020202020204" pitchFamily="34" charset="0"/>
                <a:cs typeface="Arial" panose="020B0604020202020204" pitchFamily="34" charset="0"/>
              </a:rPr>
              <a:t>Auteurs:</a:t>
            </a:r>
          </a:p>
          <a:p>
            <a:pPr marL="0" indent="0">
              <a:buNone/>
            </a:pPr>
            <a:r>
              <a:rPr lang="fr-FR" sz="2000" dirty="0">
                <a:latin typeface="Arial" panose="020B0604020202020204" pitchFamily="34" charset="0"/>
                <a:cs typeface="Arial" panose="020B0604020202020204" pitchFamily="34" charset="0"/>
              </a:rPr>
              <a:t>Papa Mady COULIBALY</a:t>
            </a:r>
          </a:p>
          <a:p>
            <a:pPr marL="0" indent="0">
              <a:buNone/>
            </a:pPr>
            <a:r>
              <a:rPr lang="fr-FR" sz="2000" dirty="0">
                <a:latin typeface="Arial" panose="020B0604020202020204" pitchFamily="34" charset="0"/>
                <a:cs typeface="Arial" panose="020B0604020202020204" pitchFamily="34" charset="0"/>
              </a:rPr>
              <a:t>Moustapha FAYE </a:t>
            </a:r>
          </a:p>
          <a:p>
            <a:pPr marL="0" indent="0">
              <a:buNone/>
            </a:pPr>
            <a:r>
              <a:rPr lang="en-US" sz="2000" dirty="0">
                <a:latin typeface="Arial" panose="020B0604020202020204" pitchFamily="34" charset="0"/>
                <a:cs typeface="Arial" panose="020B0604020202020204" pitchFamily="34" charset="0"/>
              </a:rPr>
              <a:t>Abdoulaye SAGNA</a:t>
            </a:r>
          </a:p>
          <a:p>
            <a:pPr marL="0" indent="0">
              <a:buNone/>
            </a:pPr>
            <a:r>
              <a:rPr lang="en-US" sz="2000" dirty="0" err="1">
                <a:latin typeface="Arial" panose="020B0604020202020204" pitchFamily="34" charset="0"/>
                <a:cs typeface="Arial" panose="020B0604020202020204" pitchFamily="34" charset="0"/>
              </a:rPr>
              <a:t>Baye</a:t>
            </a:r>
            <a:r>
              <a:rPr lang="en-US" sz="2000" dirty="0">
                <a:latin typeface="Arial" panose="020B0604020202020204" pitchFamily="34" charset="0"/>
                <a:cs typeface="Arial" panose="020B0604020202020204" pitchFamily="34" charset="0"/>
              </a:rPr>
              <a:t> </a:t>
            </a:r>
            <a:r>
              <a:rPr lang="en-US" sz="2000" dirty="0" err="1">
                <a:latin typeface="Arial" panose="020B0604020202020204" pitchFamily="34" charset="0"/>
                <a:cs typeface="Arial" panose="020B0604020202020204" pitchFamily="34" charset="0"/>
              </a:rPr>
              <a:t>Pathé</a:t>
            </a:r>
            <a:r>
              <a:rPr lang="en-US" sz="2000" dirty="0">
                <a:latin typeface="Arial" panose="020B0604020202020204" pitchFamily="34" charset="0"/>
                <a:cs typeface="Arial" panose="020B0604020202020204" pitchFamily="34" charset="0"/>
              </a:rPr>
              <a:t> MBOUP</a:t>
            </a:r>
            <a:endParaRPr lang="fr-FR" b="1" i="1" dirty="0"/>
          </a:p>
          <a:p>
            <a:pPr marL="0" indent="0">
              <a:buNone/>
            </a:pPr>
            <a:endParaRPr lang="en-US" dirty="0"/>
          </a:p>
          <a:p>
            <a:endParaRPr lang="en-US" dirty="0"/>
          </a:p>
        </p:txBody>
      </p:sp>
      <p:sp>
        <p:nvSpPr>
          <p:cNvPr id="4" name="Rectangle 3">
            <a:extLst>
              <a:ext uri="{FF2B5EF4-FFF2-40B4-BE49-F238E27FC236}">
                <a16:creationId xmlns:a16="http://schemas.microsoft.com/office/drawing/2014/main" id="{84F9F472-F722-495A-B396-51C65E5E5E1F}"/>
              </a:ext>
            </a:extLst>
          </p:cNvPr>
          <p:cNvSpPr/>
          <p:nvPr/>
        </p:nvSpPr>
        <p:spPr>
          <a:xfrm>
            <a:off x="268663" y="3252851"/>
            <a:ext cx="11642105" cy="1180925"/>
          </a:xfrm>
          <a:prstGeom prst="rect">
            <a:avLst/>
          </a:prstGeom>
        </p:spPr>
        <p:style>
          <a:lnRef idx="2">
            <a:schemeClr val="accent2"/>
          </a:lnRef>
          <a:fillRef idx="1">
            <a:schemeClr val="lt1"/>
          </a:fillRef>
          <a:effectRef idx="0">
            <a:schemeClr val="accent2"/>
          </a:effectRef>
          <a:fontRef idx="minor">
            <a:schemeClr val="dk1"/>
          </a:fontRef>
        </p:style>
        <p:txBody>
          <a:bodyPr rtlCol="0" anchor="ctr"/>
          <a:lstStyle/>
          <a:p>
            <a:r>
              <a:rPr lang="fr-FR" sz="2400" b="1" i="1" dirty="0">
                <a:latin typeface="Arial" panose="020B0604020202020204" pitchFamily="34" charset="0"/>
                <a:cs typeface="Arial" panose="020B0604020202020204" pitchFamily="34" charset="0"/>
              </a:rPr>
              <a:t>Analyse comparative des stratégies d’insertion professionnelle des diplômés universitaires Nord-Sud : regards croisés entre l’Université Rennes 2 et </a:t>
            </a:r>
            <a:r>
              <a:rPr lang="fr-FR" sz="2400" b="1" i="1" dirty="0" err="1">
                <a:latin typeface="Arial" panose="020B0604020202020204" pitchFamily="34" charset="0"/>
                <a:cs typeface="Arial" panose="020B0604020202020204" pitchFamily="34" charset="0"/>
              </a:rPr>
              <a:t>AFI-L’Université</a:t>
            </a:r>
            <a:r>
              <a:rPr lang="fr-FR" sz="2400" b="1" i="1" dirty="0">
                <a:latin typeface="Arial" panose="020B0604020202020204" pitchFamily="34" charset="0"/>
                <a:cs typeface="Arial" panose="020B0604020202020204" pitchFamily="34" charset="0"/>
              </a:rPr>
              <a:t> de l’Entreprise de Dakar</a:t>
            </a:r>
            <a:endParaRPr lang="en-US" sz="2400" dirty="0">
              <a:latin typeface="Arial" panose="020B0604020202020204" pitchFamily="34" charset="0"/>
              <a:cs typeface="Arial" panose="020B0604020202020204" pitchFamily="34" charset="0"/>
            </a:endParaRPr>
          </a:p>
        </p:txBody>
      </p:sp>
      <p:pic>
        <p:nvPicPr>
          <p:cNvPr id="5" name="Image 4">
            <a:extLst>
              <a:ext uri="{FF2B5EF4-FFF2-40B4-BE49-F238E27FC236}">
                <a16:creationId xmlns:a16="http://schemas.microsoft.com/office/drawing/2014/main" id="{24CF7E01-1C6C-4F1B-A7CA-AC31C56F5A4A}"/>
              </a:ext>
            </a:extLst>
          </p:cNvPr>
          <p:cNvPicPr>
            <a:picLocks noChangeAspect="1"/>
          </p:cNvPicPr>
          <p:nvPr/>
        </p:nvPicPr>
        <p:blipFill rotWithShape="1">
          <a:blip r:embed="R3de33c5719c24c11"/>
          <a:srcRect l="27293" t="30824" r="30722" b="43851"/>
          <a:stretch/>
        </p:blipFill>
        <p:spPr>
          <a:xfrm>
            <a:off x="6947555" y="-14189"/>
            <a:ext cx="5118754" cy="1640263"/>
          </a:xfrm>
          <a:prstGeom prst="rect">
            <a:avLst/>
          </a:prstGeom>
        </p:spPr>
      </p:pic>
      <p:pic>
        <p:nvPicPr>
          <p:cNvPr id="1026" name="Picture 2" descr="https://afi-ue.sn/wp-content/uploads/2022/07/Logo-AFI-LUniversite%CC%81-de-lEntreprise-version-officielle.png">
            <a:extLst>
              <a:ext uri="{FF2B5EF4-FFF2-40B4-BE49-F238E27FC236}">
                <a16:creationId xmlns:a16="http://schemas.microsoft.com/office/drawing/2014/main" id="{400C8CAC-3E35-4CCC-BFB7-5702B23397F7}"/>
              </a:ext>
            </a:extLst>
          </p:cNvPr>
          <p:cNvPicPr>
            <a:picLocks noChangeAspect="1" noChangeArrowheads="1"/>
          </p:cNvPicPr>
          <p:nvPr/>
        </p:nvPicPr>
        <p:blipFill>
          <a:blip r:embed="Rbbe6ffbd5ff34af8" cstate="print">
            <a:extLst>
              <a:ext uri="{28A0092B-C50C-407E-A947-70E740481C1C}">
                <a14:useLocalDpi xmlns:a14="http://schemas.microsoft.com/office/drawing/2010/main" val="0"/>
              </a:ext>
            </a:extLst>
          </a:blip>
          <a:srcRect/>
          <a:stretch>
            <a:fillRect/>
          </a:stretch>
        </p:blipFill>
        <p:spPr bwMode="auto">
          <a:xfrm>
            <a:off x="125691" y="85586"/>
            <a:ext cx="3242822" cy="164026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E5274E14-F228-47DD-9A73-A731B3A9D95F}"/>
              </a:ext>
            </a:extLst>
          </p:cNvPr>
          <p:cNvSpPr/>
          <p:nvPr/>
        </p:nvSpPr>
        <p:spPr>
          <a:xfrm>
            <a:off x="1583702" y="1867906"/>
            <a:ext cx="9012026" cy="973482"/>
          </a:xfrm>
          <a:prstGeom prst="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fr-FR" b="1" dirty="0" err="1">
                <a:solidFill>
                  <a:schemeClr val="accent1">
                    <a:lumMod val="75000"/>
                  </a:schemeClr>
                </a:solidFill>
                <a:latin typeface="Arial" panose="020B0604020202020204" pitchFamily="34" charset="0"/>
                <a:cs typeface="Arial" panose="020B0604020202020204" pitchFamily="34" charset="0"/>
              </a:rPr>
              <a:t>Managlobal</a:t>
            </a:r>
            <a:r>
              <a:rPr lang="fr-FR" b="1" dirty="0">
                <a:solidFill>
                  <a:schemeClr val="accent1">
                    <a:lumMod val="75000"/>
                  </a:schemeClr>
                </a:solidFill>
                <a:latin typeface="Arial" panose="020B0604020202020204" pitchFamily="34" charset="0"/>
                <a:cs typeface="Arial" panose="020B0604020202020204" pitchFamily="34" charset="0"/>
              </a:rPr>
              <a:t> Final </a:t>
            </a:r>
            <a:r>
              <a:rPr lang="fr-FR" b="1" dirty="0" err="1">
                <a:solidFill>
                  <a:schemeClr val="accent1">
                    <a:lumMod val="75000"/>
                  </a:schemeClr>
                </a:solidFill>
                <a:latin typeface="Arial" panose="020B0604020202020204" pitchFamily="34" charset="0"/>
                <a:cs typeface="Arial" panose="020B0604020202020204" pitchFamily="34" charset="0"/>
              </a:rPr>
              <a:t>Conference</a:t>
            </a:r>
            <a:endParaRPr lang="fr-FR" b="1" dirty="0">
              <a:solidFill>
                <a:schemeClr val="accent1">
                  <a:lumMod val="75000"/>
                </a:schemeClr>
              </a:solidFill>
              <a:latin typeface="Arial" panose="020B0604020202020204" pitchFamily="34" charset="0"/>
              <a:cs typeface="Arial" panose="020B0604020202020204" pitchFamily="34" charset="0"/>
            </a:endParaRPr>
          </a:p>
          <a:p>
            <a:pPr algn="ctr"/>
            <a:r>
              <a:rPr lang="fr-FR" b="1" dirty="0">
                <a:solidFill>
                  <a:schemeClr val="accent1">
                    <a:lumMod val="75000"/>
                  </a:schemeClr>
                </a:solidFill>
                <a:latin typeface="Arial" panose="020B0604020202020204" pitchFamily="34" charset="0"/>
                <a:cs typeface="Arial" panose="020B0604020202020204" pitchFamily="34" charset="0"/>
              </a:rPr>
              <a:t>Entreprises africaines et arabes : expériences passées, défis actuels et perspectives d'avenir 15 – 16 Mai 2024 </a:t>
            </a:r>
            <a:endParaRPr lang="en-US" b="1" dirty="0">
              <a:solidFill>
                <a:schemeClr val="accent1">
                  <a:lumMod val="75000"/>
                </a:schemeClr>
              </a:solidFill>
              <a:latin typeface="Arial" panose="020B0604020202020204" pitchFamily="34" charset="0"/>
              <a:cs typeface="Arial" panose="020B0604020202020204" pitchFamily="34" charset="0"/>
            </a:endParaRPr>
          </a:p>
        </p:txBody>
      </p:sp>
      <p:sp>
        <p:nvSpPr>
          <p:cNvPr id="7" name="Espace réservé du numéro de diapositive 6">
            <a:extLst>
              <a:ext uri="{FF2B5EF4-FFF2-40B4-BE49-F238E27FC236}">
                <a16:creationId xmlns:a16="http://schemas.microsoft.com/office/drawing/2014/main" id="{D41EE845-342A-486D-B398-8DE211F140BE}"/>
              </a:ext>
            </a:extLst>
          </p:cNvPr>
          <p:cNvSpPr>
            <a:spLocks noGrp="1"/>
          </p:cNvSpPr>
          <p:nvPr>
            <p:ph type="sldNum" sz="quarter" idx="12"/>
          </p:nvPr>
        </p:nvSpPr>
        <p:spPr/>
        <p:txBody>
          <a:bodyPr/>
          <a:lstStyle/>
          <a:p>
            <a:fld id="{239FE673-3419-4C4B-AF85-EFFEC2474D82}" type="slidenum">
              <a:rPr lang="en-US"/>
              <a:t>1</a:t>
            </a:fld>
            <a:endParaRPr lang="en-US"/>
          </a:p>
        </p:txBody>
      </p:sp>
    </p:spTree>
    <p:extLst>
      <p:ext uri="{BB962C8B-B14F-4D97-AF65-F5344CB8AC3E}">
        <p14:creationId xmlns:p14="http://schemas.microsoft.com/office/powerpoint/2010/main" val="17127262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ECEFFA-1BCB-4022-A79D-E03499D7BE4E}"/>
              </a:ext>
            </a:extLst>
          </p:cNvPr>
          <p:cNvSpPr>
            <a:spLocks noGrp="1"/>
          </p:cNvSpPr>
          <p:nvPr>
            <p:ph type="title"/>
          </p:nvPr>
        </p:nvSpPr>
        <p:spPr>
          <a:xfrm>
            <a:off x="0" y="31899"/>
            <a:ext cx="12192000" cy="404036"/>
          </a:xfrm>
        </p:spPr>
        <p:txBody>
          <a:bodyPr>
            <a:normAutofit fontScale="90000"/>
          </a:bodyPr>
          <a:lstStyle/>
          <a:p>
            <a:pPr algn="ctr"/>
            <a:r>
              <a:rPr lang="fr-FR" sz="3600" b="1" dirty="0">
                <a:solidFill>
                  <a:srgbClr val="FF0000"/>
                </a:solidFill>
                <a:latin typeface="Agency FB" panose="020B0503020202020204" pitchFamily="34" charset="0"/>
              </a:rPr>
              <a:t>Résultats 1 Cas AFI-L’UE : Catégories, Sous-catégories, Caractéristiques</a:t>
            </a:r>
            <a:endParaRPr lang="en-US" sz="3600" b="1" dirty="0">
              <a:solidFill>
                <a:srgbClr val="FF0000"/>
              </a:solidFill>
              <a:latin typeface="Agency FB" panose="020B0503020202020204" pitchFamily="34" charset="0"/>
            </a:endParaRPr>
          </a:p>
        </p:txBody>
      </p:sp>
      <p:graphicFrame>
        <p:nvGraphicFramePr>
          <p:cNvPr id="4" name="Espace réservé du contenu 3">
            <a:extLst>
              <a:ext uri="{FF2B5EF4-FFF2-40B4-BE49-F238E27FC236}">
                <a16:creationId xmlns:a16="http://schemas.microsoft.com/office/drawing/2014/main" id="{1DAAF874-9C34-4733-884E-0AD654FF1556}"/>
              </a:ext>
            </a:extLst>
          </p:cNvPr>
          <p:cNvGraphicFramePr>
            <a:graphicFrameLocks noGrp="1"/>
          </p:cNvGraphicFramePr>
          <p:nvPr>
            <p:ph idx="1"/>
            <p:extLst>
              <p:ext uri="{D42A27DB-BD31-4B8C-83A1-F6EECF244321}">
                <p14:modId xmlns:p14="http://schemas.microsoft.com/office/powerpoint/2010/main" val="3158942097"/>
              </p:ext>
            </p:extLst>
          </p:nvPr>
        </p:nvGraphicFramePr>
        <p:xfrm>
          <a:off x="0" y="525578"/>
          <a:ext cx="12192000" cy="6176164"/>
        </p:xfrm>
        <a:graphic>
          <a:graphicData uri="http://schemas.openxmlformats.org/drawingml/2006/table">
            <a:tbl>
              <a:tblPr firstRow="1" bandRow="1">
                <a:tableStyleId>{5940675A-B579-460E-94D1-54222C63F5DA}</a:tableStyleId>
              </a:tblPr>
              <a:tblGrid>
                <a:gridCol w="2211572">
                  <a:extLst>
                    <a:ext uri="{9D8B030D-6E8A-4147-A177-3AD203B41FA5}">
                      <a16:colId xmlns:a16="http://schemas.microsoft.com/office/drawing/2014/main" val="4201492627"/>
                    </a:ext>
                  </a:extLst>
                </a:gridCol>
                <a:gridCol w="3359888">
                  <a:extLst>
                    <a:ext uri="{9D8B030D-6E8A-4147-A177-3AD203B41FA5}">
                      <a16:colId xmlns:a16="http://schemas.microsoft.com/office/drawing/2014/main" val="2807595526"/>
                    </a:ext>
                  </a:extLst>
                </a:gridCol>
                <a:gridCol w="6620540">
                  <a:extLst>
                    <a:ext uri="{9D8B030D-6E8A-4147-A177-3AD203B41FA5}">
                      <a16:colId xmlns:a16="http://schemas.microsoft.com/office/drawing/2014/main" val="4072486537"/>
                    </a:ext>
                  </a:extLst>
                </a:gridCol>
              </a:tblGrid>
              <a:tr h="0">
                <a:tc>
                  <a:txBody>
                    <a:bodyPr/>
                    <a:lstStyle/>
                    <a:p>
                      <a:pPr algn="just"/>
                      <a:r>
                        <a:rPr lang="fr-FR" b="1" dirty="0">
                          <a:solidFill>
                            <a:srgbClr val="FF0000"/>
                          </a:solidFill>
                          <a:latin typeface="Arial" panose="020B0604020202020204" pitchFamily="34" charset="0"/>
                          <a:cs typeface="Arial" panose="020B0604020202020204" pitchFamily="34" charset="0"/>
                        </a:rPr>
                        <a:t>Catégories</a:t>
                      </a:r>
                      <a:endParaRPr lang="en-US" b="1" dirty="0">
                        <a:solidFill>
                          <a:srgbClr val="FF0000"/>
                        </a:solidFill>
                        <a:latin typeface="Arial" panose="020B0604020202020204" pitchFamily="34" charset="0"/>
                        <a:cs typeface="Arial" panose="020B0604020202020204" pitchFamily="34" charset="0"/>
                      </a:endParaRPr>
                    </a:p>
                  </a:txBody>
                  <a:tcPr/>
                </a:tc>
                <a:tc>
                  <a:txBody>
                    <a:bodyPr/>
                    <a:lstStyle/>
                    <a:p>
                      <a:pPr algn="just"/>
                      <a:r>
                        <a:rPr lang="fr-FR" b="1" dirty="0">
                          <a:solidFill>
                            <a:srgbClr val="FF0000"/>
                          </a:solidFill>
                          <a:latin typeface="Arial" panose="020B0604020202020204" pitchFamily="34" charset="0"/>
                          <a:cs typeface="Arial" panose="020B0604020202020204" pitchFamily="34" charset="0"/>
                        </a:rPr>
                        <a:t>Sous-catégories</a:t>
                      </a:r>
                      <a:endParaRPr lang="en-US" b="1" dirty="0">
                        <a:solidFill>
                          <a:srgbClr val="FF0000"/>
                        </a:solidFill>
                        <a:latin typeface="Arial" panose="020B0604020202020204" pitchFamily="34" charset="0"/>
                        <a:cs typeface="Arial" panose="020B0604020202020204" pitchFamily="34" charset="0"/>
                      </a:endParaRPr>
                    </a:p>
                  </a:txBody>
                  <a:tcPr/>
                </a:tc>
                <a:tc>
                  <a:txBody>
                    <a:bodyPr/>
                    <a:lstStyle/>
                    <a:p>
                      <a:pPr algn="just"/>
                      <a:r>
                        <a:rPr lang="fr-FR" b="1" dirty="0">
                          <a:solidFill>
                            <a:srgbClr val="FF0000"/>
                          </a:solidFill>
                          <a:latin typeface="Arial" panose="020B0604020202020204" pitchFamily="34" charset="0"/>
                          <a:cs typeface="Arial" panose="020B0604020202020204" pitchFamily="34" charset="0"/>
                        </a:rPr>
                        <a:t>Caractéristiques</a:t>
                      </a:r>
                      <a:endParaRPr lang="en-US" b="1" dirty="0">
                        <a:solidFill>
                          <a:srgbClr val="FF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1782706"/>
                  </a:ext>
                </a:extLst>
              </a:tr>
              <a:tr h="902738">
                <a:tc>
                  <a:txBody>
                    <a:bodyPr/>
                    <a:lstStyle/>
                    <a:p>
                      <a:pPr algn="ctr"/>
                      <a:r>
                        <a:rPr lang="fr-FR" sz="1800" b="1" kern="1200" dirty="0">
                          <a:solidFill>
                            <a:schemeClr val="tx1"/>
                          </a:solidFill>
                          <a:effectLst/>
                          <a:latin typeface="Arial" panose="020B0604020202020204" pitchFamily="34" charset="0"/>
                          <a:ea typeface="+mn-ea"/>
                          <a:cs typeface="Arial" panose="020B0604020202020204" pitchFamily="34" charset="0"/>
                        </a:rPr>
                        <a:t>Contexte institutionnel</a:t>
                      </a:r>
                      <a:endParaRPr lang="en-US" dirty="0">
                        <a:latin typeface="Arial" panose="020B0604020202020204" pitchFamily="34" charset="0"/>
                        <a:cs typeface="Arial" panose="020B0604020202020204" pitchFamily="34" charset="0"/>
                      </a:endParaRPr>
                    </a:p>
                  </a:txBody>
                  <a:tcPr/>
                </a:tc>
                <a:tc>
                  <a:txBody>
                    <a:bodyPr/>
                    <a:lstStyle/>
                    <a:p>
                      <a:pPr algn="just">
                        <a:lnSpc>
                          <a:spcPct val="150000"/>
                        </a:lnSpc>
                        <a:spcAft>
                          <a:spcPts val="0"/>
                        </a:spcAft>
                      </a:pPr>
                      <a:r>
                        <a:rPr lang="fr-FR" sz="1800" kern="800" baseline="0" dirty="0">
                          <a:solidFill>
                            <a:schemeClr val="tx1"/>
                          </a:solidFill>
                          <a:effectLst/>
                          <a:latin typeface="Arial" panose="020B0604020202020204" pitchFamily="34" charset="0"/>
                          <a:ea typeface="+mn-ea"/>
                          <a:cs typeface="Arial" panose="020B0604020202020204" pitchFamily="34" charset="0"/>
                        </a:rPr>
                        <a:t>Profil typique recherché des diplômés</a:t>
                      </a:r>
                      <a:endParaRPr lang="en-US" sz="1100" kern="800" baseline="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algn="just"/>
                      <a:r>
                        <a:rPr lang="fr-FR" sz="1800" kern="1200" dirty="0">
                          <a:solidFill>
                            <a:schemeClr val="tx1"/>
                          </a:solidFill>
                          <a:effectLst/>
                          <a:latin typeface="Arial" panose="020B0604020202020204" pitchFamily="34" charset="0"/>
                          <a:ea typeface="+mn-ea"/>
                          <a:cs typeface="Arial" panose="020B0604020202020204" pitchFamily="34" charset="0"/>
                        </a:rPr>
                        <a:t>Définition du </a:t>
                      </a:r>
                      <a:r>
                        <a:rPr lang="fr-FR" sz="1800" b="1" i="1" kern="1200" dirty="0">
                          <a:solidFill>
                            <a:schemeClr val="tx1"/>
                          </a:solidFill>
                          <a:effectLst/>
                          <a:latin typeface="Arial" panose="020B0604020202020204" pitchFamily="34" charset="0"/>
                          <a:ea typeface="+mn-ea"/>
                          <a:cs typeface="Arial" panose="020B0604020202020204" pitchFamily="34" charset="0"/>
                        </a:rPr>
                        <a:t>« Profil </a:t>
                      </a:r>
                      <a:r>
                        <a:rPr lang="fr-FR" sz="1800" b="1" i="1" kern="1200" dirty="0" err="1">
                          <a:solidFill>
                            <a:schemeClr val="tx1"/>
                          </a:solidFill>
                          <a:effectLst/>
                          <a:latin typeface="Arial" panose="020B0604020202020204" pitchFamily="34" charset="0"/>
                          <a:ea typeface="+mn-ea"/>
                          <a:cs typeface="Arial" panose="020B0604020202020204" pitchFamily="34" charset="0"/>
                        </a:rPr>
                        <a:t>afien</a:t>
                      </a:r>
                      <a:r>
                        <a:rPr lang="fr-FR" sz="1800" b="1" i="1" kern="1200" dirty="0">
                          <a:solidFill>
                            <a:schemeClr val="tx1"/>
                          </a:solidFill>
                          <a:effectLst/>
                          <a:latin typeface="Arial" panose="020B0604020202020204" pitchFamily="34" charset="0"/>
                          <a:ea typeface="+mn-ea"/>
                          <a:cs typeface="Arial" panose="020B0604020202020204" pitchFamily="34" charset="0"/>
                        </a:rPr>
                        <a:t> »</a:t>
                      </a:r>
                      <a:r>
                        <a:rPr lang="fr-FR" sz="1800" kern="1200" dirty="0">
                          <a:solidFill>
                            <a:schemeClr val="tx1"/>
                          </a:solidFill>
                          <a:effectLst/>
                          <a:latin typeface="Arial" panose="020B0604020202020204" pitchFamily="34" charset="0"/>
                          <a:ea typeface="+mn-ea"/>
                          <a:cs typeface="Arial" panose="020B0604020202020204" pitchFamily="34" charset="0"/>
                        </a:rPr>
                        <a:t> sur la base des valeurs comme : la Créativité,</a:t>
                      </a:r>
                      <a:r>
                        <a:rPr lang="fr-FR" sz="1800" kern="1200" baseline="0" dirty="0">
                          <a:solidFill>
                            <a:schemeClr val="tx1"/>
                          </a:solidFill>
                          <a:effectLst/>
                          <a:latin typeface="Arial" panose="020B0604020202020204" pitchFamily="34" charset="0"/>
                          <a:ea typeface="+mn-ea"/>
                          <a:cs typeface="Arial" panose="020B0604020202020204" pitchFamily="34" charset="0"/>
                        </a:rPr>
                        <a:t> </a:t>
                      </a:r>
                      <a:r>
                        <a:rPr lang="fr-FR" sz="1800" kern="1200" dirty="0">
                          <a:solidFill>
                            <a:schemeClr val="tx1"/>
                          </a:solidFill>
                          <a:effectLst/>
                          <a:latin typeface="Arial" panose="020B0604020202020204" pitchFamily="34" charset="0"/>
                          <a:ea typeface="+mn-ea"/>
                          <a:cs typeface="Arial" panose="020B0604020202020204" pitchFamily="34" charset="0"/>
                        </a:rPr>
                        <a:t>le Professionnalisme et la Bonne Gouvernance.</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806427720"/>
                  </a:ext>
                </a:extLst>
              </a:tr>
              <a:tr h="672523">
                <a:tc rowSpan="5">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b="1" kern="1200" dirty="0">
                        <a:solidFill>
                          <a:schemeClr val="tx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b="1" kern="1200" dirty="0">
                        <a:solidFill>
                          <a:schemeClr val="tx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b="1" kern="1200" dirty="0">
                        <a:solidFill>
                          <a:schemeClr val="tx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b="1" kern="1200" dirty="0">
                        <a:solidFill>
                          <a:schemeClr val="tx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fr-FR" sz="1800" b="1" kern="1200" dirty="0">
                        <a:solidFill>
                          <a:schemeClr val="tx1"/>
                        </a:solidFill>
                        <a:effectLst/>
                        <a:latin typeface="Arial" panose="020B0604020202020204" pitchFamily="34" charset="0"/>
                        <a:ea typeface="+mn-ea"/>
                        <a:cs typeface="Arial" panose="020B060402020202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800" b="1" kern="1200" dirty="0">
                          <a:solidFill>
                            <a:schemeClr val="tx1"/>
                          </a:solidFill>
                          <a:effectLst/>
                          <a:latin typeface="Arial" panose="020B0604020202020204" pitchFamily="34" charset="0"/>
                          <a:ea typeface="+mn-ea"/>
                          <a:cs typeface="Arial" panose="020B0604020202020204" pitchFamily="34" charset="0"/>
                        </a:rPr>
                        <a:t>Stratégies d’insertion professionnelle</a:t>
                      </a:r>
                      <a:endParaRPr lang="en-US" sz="1800" kern="1200" dirty="0">
                        <a:solidFill>
                          <a:schemeClr val="tx1"/>
                        </a:solidFill>
                        <a:effectLst/>
                        <a:latin typeface="Arial" panose="020B0604020202020204" pitchFamily="34" charset="0"/>
                        <a:ea typeface="+mn-ea"/>
                        <a:cs typeface="Arial" panose="020B0604020202020204" pitchFamily="34" charset="0"/>
                      </a:endParaRPr>
                    </a:p>
                  </a:txBody>
                  <a:tcPr/>
                </a:tc>
                <a:tc>
                  <a:txBody>
                    <a:bodyPr/>
                    <a:lstStyle/>
                    <a:p>
                      <a:pPr algn="just"/>
                      <a:r>
                        <a:rPr lang="fr-FR" sz="1800" kern="1200" dirty="0">
                          <a:solidFill>
                            <a:schemeClr val="tx1"/>
                          </a:solidFill>
                          <a:effectLst/>
                          <a:latin typeface="Arial" panose="020B0604020202020204" pitchFamily="34" charset="0"/>
                          <a:ea typeface="+mn-ea"/>
                          <a:cs typeface="Arial" panose="020B0604020202020204" pitchFamily="34" charset="0"/>
                        </a:rPr>
                        <a:t>Initiatives pour l’insertion professionnelle</a:t>
                      </a:r>
                      <a:endParaRPr lang="en-US" dirty="0">
                        <a:latin typeface="Arial" panose="020B0604020202020204" pitchFamily="34" charset="0"/>
                        <a:cs typeface="Arial" panose="020B0604020202020204" pitchFamily="34" charset="0"/>
                      </a:endParaRPr>
                    </a:p>
                  </a:txBody>
                  <a:tcPr/>
                </a:tc>
                <a:tc>
                  <a:txBody>
                    <a:bodyPr/>
                    <a:lstStyle/>
                    <a:p>
                      <a:pPr algn="just"/>
                      <a:r>
                        <a:rPr lang="fr-FR" sz="1800" kern="1200" dirty="0">
                          <a:solidFill>
                            <a:schemeClr val="tx1"/>
                          </a:solidFill>
                          <a:effectLst/>
                          <a:latin typeface="Arial" panose="020B0604020202020204" pitchFamily="34" charset="0"/>
                          <a:ea typeface="+mn-ea"/>
                          <a:cs typeface="Arial" panose="020B0604020202020204" pitchFamily="34" charset="0"/>
                        </a:rPr>
                        <a:t>Cahier de professionnalisation, Boulevard d'Entreprise, AFI-Speed Job Dating </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321554301"/>
                  </a:ext>
                </a:extLst>
              </a:tr>
              <a:tr h="960747">
                <a:tc vMerge="1">
                  <a:txBody>
                    <a:bodyPr/>
                    <a:lstStyle/>
                    <a:p>
                      <a:pPr algn="just"/>
                      <a:endParaRPr lang="en-US">
                        <a:latin typeface="Arial" panose="020B0604020202020204" pitchFamily="34" charset="0"/>
                        <a:cs typeface="Arial" panose="020B0604020202020204" pitchFamily="34" charset="0"/>
                      </a:endParaRPr>
                    </a:p>
                  </a:txBody>
                  <a:tcPr/>
                </a:tc>
                <a:tc>
                  <a:txBody>
                    <a:bodyPr/>
                    <a:lstStyle/>
                    <a:p>
                      <a:pPr algn="just"/>
                      <a:r>
                        <a:rPr lang="fr-FR" sz="1800" kern="1200" dirty="0">
                          <a:solidFill>
                            <a:schemeClr val="tx1"/>
                          </a:solidFill>
                          <a:effectLst/>
                          <a:latin typeface="Arial" panose="020B0604020202020204" pitchFamily="34" charset="0"/>
                          <a:ea typeface="+mn-ea"/>
                          <a:cs typeface="Arial" panose="020B0604020202020204" pitchFamily="34" charset="0"/>
                        </a:rPr>
                        <a:t>Collaboration avec les entreprises</a:t>
                      </a:r>
                      <a:endParaRPr lang="en-US" dirty="0">
                        <a:latin typeface="Arial" panose="020B0604020202020204" pitchFamily="34" charset="0"/>
                        <a:cs typeface="Arial" panose="020B0604020202020204" pitchFamily="34" charset="0"/>
                      </a:endParaRPr>
                    </a:p>
                  </a:txBody>
                  <a:tcPr/>
                </a:tc>
                <a:tc>
                  <a:txBody>
                    <a:bodyPr/>
                    <a:lstStyle/>
                    <a:p>
                      <a:pPr algn="just"/>
                      <a:r>
                        <a:rPr lang="fr-FR" sz="1800" kern="1200" dirty="0">
                          <a:solidFill>
                            <a:schemeClr val="tx1"/>
                          </a:solidFill>
                          <a:effectLst/>
                          <a:latin typeface="Arial" panose="020B0604020202020204" pitchFamily="34" charset="0"/>
                          <a:ea typeface="+mn-ea"/>
                          <a:cs typeface="Arial" panose="020B0604020202020204" pitchFamily="34" charset="0"/>
                        </a:rPr>
                        <a:t>Partenariat avec les entreprises et autres organisations; Intégrer les employeurs dans les instances de la gouvernance académique </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57871693"/>
                  </a:ext>
                </a:extLst>
              </a:tr>
              <a:tr h="672523">
                <a:tc vMerge="1">
                  <a:txBody>
                    <a:bodyPr/>
                    <a:lstStyle/>
                    <a:p>
                      <a:pPr algn="just"/>
                      <a:endParaRPr lang="en-US" dirty="0">
                        <a:latin typeface="Arial" panose="020B0604020202020204" pitchFamily="34" charset="0"/>
                        <a:cs typeface="Arial" panose="020B0604020202020204" pitchFamily="34" charset="0"/>
                      </a:endParaRPr>
                    </a:p>
                  </a:txBody>
                  <a:tcPr/>
                </a:tc>
                <a:tc>
                  <a:txBody>
                    <a:bodyPr/>
                    <a:lstStyle/>
                    <a:p>
                      <a:pPr algn="just"/>
                      <a:r>
                        <a:rPr lang="fr-FR" sz="1800" kern="1200" dirty="0">
                          <a:solidFill>
                            <a:schemeClr val="tx1"/>
                          </a:solidFill>
                          <a:effectLst/>
                          <a:latin typeface="Arial" panose="020B0604020202020204" pitchFamily="34" charset="0"/>
                          <a:ea typeface="+mn-ea"/>
                          <a:cs typeface="Arial" panose="020B0604020202020204" pitchFamily="34" charset="0"/>
                        </a:rPr>
                        <a:t>Services de soutien aux étudiants et diplômés</a:t>
                      </a:r>
                      <a:endParaRPr lang="en-US" dirty="0">
                        <a:latin typeface="Arial" panose="020B0604020202020204" pitchFamily="34" charset="0"/>
                        <a:cs typeface="Arial" panose="020B0604020202020204" pitchFamily="34" charset="0"/>
                      </a:endParaRPr>
                    </a:p>
                  </a:txBody>
                  <a:tcPr/>
                </a:tc>
                <a:tc>
                  <a:txBody>
                    <a:bodyPr/>
                    <a:lstStyle/>
                    <a:p>
                      <a:pPr algn="just"/>
                      <a:r>
                        <a:rPr lang="fr-FR" sz="1800" kern="1200" dirty="0">
                          <a:solidFill>
                            <a:schemeClr val="tx1"/>
                          </a:solidFill>
                          <a:effectLst/>
                          <a:latin typeface="Arial" panose="020B0604020202020204" pitchFamily="34" charset="0"/>
                          <a:ea typeface="+mn-ea"/>
                          <a:cs typeface="Arial" panose="020B0604020202020204" pitchFamily="34" charset="0"/>
                        </a:rPr>
                        <a:t>Le réseau des </a:t>
                      </a:r>
                      <a:r>
                        <a:rPr lang="fr-FR" sz="1800" kern="1200" dirty="0" err="1">
                          <a:solidFill>
                            <a:schemeClr val="tx1"/>
                          </a:solidFill>
                          <a:effectLst/>
                          <a:latin typeface="Arial" panose="020B0604020202020204" pitchFamily="34" charset="0"/>
                          <a:ea typeface="+mn-ea"/>
                          <a:cs typeface="Arial" panose="020B0604020202020204" pitchFamily="34" charset="0"/>
                        </a:rPr>
                        <a:t>Alumni</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30229846"/>
                  </a:ext>
                </a:extLst>
              </a:tr>
              <a:tr h="773073">
                <a:tc vMerge="1">
                  <a:txBody>
                    <a:bodyPr/>
                    <a:lstStyle/>
                    <a:p>
                      <a:pPr algn="just"/>
                      <a:endParaRPr lang="en-US" dirty="0">
                        <a:latin typeface="Arial" panose="020B0604020202020204" pitchFamily="34" charset="0"/>
                        <a:cs typeface="Arial" panose="020B0604020202020204" pitchFamily="34" charset="0"/>
                      </a:endParaRPr>
                    </a:p>
                  </a:txBody>
                  <a:tcPr/>
                </a:tc>
                <a:tc>
                  <a:txBody>
                    <a:bodyPr/>
                    <a:lstStyle/>
                    <a:p>
                      <a:pPr algn="just"/>
                      <a:r>
                        <a:rPr lang="fr-FR" sz="1800" kern="1200" dirty="0">
                          <a:solidFill>
                            <a:schemeClr val="tx1"/>
                          </a:solidFill>
                          <a:effectLst/>
                          <a:latin typeface="Arial" panose="020B0604020202020204" pitchFamily="34" charset="0"/>
                          <a:ea typeface="+mn-ea"/>
                          <a:cs typeface="Arial" panose="020B0604020202020204" pitchFamily="34" charset="0"/>
                        </a:rPr>
                        <a:t>Programmes spécifiques de mentorat et de réseautage</a:t>
                      </a:r>
                      <a:endParaRPr lang="en-US" dirty="0">
                        <a:latin typeface="Arial" panose="020B0604020202020204" pitchFamily="34" charset="0"/>
                        <a:cs typeface="Arial" panose="020B0604020202020204" pitchFamily="34" charset="0"/>
                      </a:endParaRPr>
                    </a:p>
                  </a:txBody>
                  <a:tcPr/>
                </a:tc>
                <a:tc>
                  <a:txBody>
                    <a:bodyPr/>
                    <a:lstStyle/>
                    <a:p>
                      <a:pPr algn="just"/>
                      <a:r>
                        <a:rPr lang="fr-FR" sz="1800" kern="1200" dirty="0">
                          <a:solidFill>
                            <a:schemeClr val="tx1"/>
                          </a:solidFill>
                          <a:effectLst/>
                          <a:latin typeface="Arial" panose="020B0604020202020204" pitchFamily="34" charset="0"/>
                          <a:ea typeface="+mn-ea"/>
                          <a:cs typeface="Arial" panose="020B0604020202020204" pitchFamily="34" charset="0"/>
                        </a:rPr>
                        <a:t>Séances en développement personnel, rédaction de CV, résolution de problèmes, la simulation d’entretien d’embauche</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01686877"/>
                  </a:ext>
                </a:extLst>
              </a:tr>
              <a:tr h="893696">
                <a:tc vMerge="1">
                  <a:txBody>
                    <a:bodyPr/>
                    <a:lstStyle/>
                    <a:p>
                      <a:pPr algn="just"/>
                      <a:endParaRPr lang="en-US" dirty="0">
                        <a:latin typeface="Arial" panose="020B0604020202020204" pitchFamily="34" charset="0"/>
                        <a:cs typeface="Arial" panose="020B0604020202020204" pitchFamily="34" charset="0"/>
                      </a:endParaRPr>
                    </a:p>
                  </a:txBody>
                  <a:tcPr/>
                </a:tc>
                <a:tc>
                  <a:txBody>
                    <a:bodyPr/>
                    <a:lstStyle/>
                    <a:p>
                      <a:pPr algn="just"/>
                      <a:r>
                        <a:rPr lang="fr-FR" sz="1800" kern="1200" dirty="0">
                          <a:solidFill>
                            <a:schemeClr val="tx1"/>
                          </a:solidFill>
                          <a:effectLst/>
                          <a:latin typeface="Arial" panose="020B0604020202020204" pitchFamily="34" charset="0"/>
                          <a:ea typeface="+mn-ea"/>
                          <a:cs typeface="Arial" panose="020B0604020202020204" pitchFamily="34" charset="0"/>
                        </a:rPr>
                        <a:t>Techniques de mesure de l’efficacité des stratégies d’insertion</a:t>
                      </a:r>
                      <a:endParaRPr lang="en-US" dirty="0">
                        <a:latin typeface="Arial" panose="020B0604020202020204" pitchFamily="34" charset="0"/>
                        <a:cs typeface="Arial" panose="020B0604020202020204" pitchFamily="34" charset="0"/>
                      </a:endParaRPr>
                    </a:p>
                  </a:txBody>
                  <a:tcPr/>
                </a:tc>
                <a:tc>
                  <a:txBody>
                    <a:bodyPr/>
                    <a:lstStyle/>
                    <a:p>
                      <a:r>
                        <a:rPr lang="fr-FR" sz="1800" kern="1200" dirty="0">
                          <a:solidFill>
                            <a:schemeClr val="tx1"/>
                          </a:solidFill>
                          <a:effectLst/>
                          <a:latin typeface="Arial" panose="020B0604020202020204" pitchFamily="34" charset="0"/>
                          <a:ea typeface="+mn-ea"/>
                          <a:cs typeface="Arial" panose="020B0604020202020204" pitchFamily="34" charset="0"/>
                        </a:rPr>
                        <a:t>Taux de placement en stage</a:t>
                      </a:r>
                      <a:r>
                        <a:rPr lang="en-US" sz="1800" kern="1200">
                          <a:solidFill>
                            <a:schemeClr val="tx1"/>
                          </a:solidFill>
                          <a:effectLst/>
                          <a:latin typeface="Arial" panose="020B0604020202020204" pitchFamily="34" charset="0"/>
                          <a:ea typeface="+mn-ea"/>
                          <a:cs typeface="Arial" panose="020B0604020202020204" pitchFamily="34" charset="0"/>
                        </a:rPr>
                        <a:t>,</a:t>
                      </a:r>
                      <a:r>
                        <a:rPr lang="en-US" sz="1800" kern="1200" baseline="0">
                          <a:solidFill>
                            <a:schemeClr val="tx1"/>
                          </a:solidFill>
                          <a:effectLst/>
                          <a:latin typeface="Arial" panose="020B0604020202020204" pitchFamily="34" charset="0"/>
                          <a:ea typeface="+mn-ea"/>
                          <a:cs typeface="Arial" panose="020B0604020202020204" pitchFamily="34" charset="0"/>
                        </a:rPr>
                        <a:t> </a:t>
                      </a:r>
                      <a:r>
                        <a:rPr lang="fr-FR" sz="1800" kern="1200">
                          <a:solidFill>
                            <a:schemeClr val="tx1"/>
                          </a:solidFill>
                          <a:effectLst/>
                          <a:latin typeface="Arial" panose="020B0604020202020204" pitchFamily="34" charset="0"/>
                          <a:ea typeface="+mn-ea"/>
                          <a:cs typeface="Arial" panose="020B0604020202020204" pitchFamily="34" charset="0"/>
                        </a:rPr>
                        <a:t>Taux </a:t>
                      </a:r>
                      <a:r>
                        <a:rPr lang="fr-FR" sz="1800" kern="1200" dirty="0">
                          <a:solidFill>
                            <a:schemeClr val="tx1"/>
                          </a:solidFill>
                          <a:effectLst/>
                          <a:latin typeface="Arial" panose="020B0604020202020204" pitchFamily="34" charset="0"/>
                          <a:ea typeface="+mn-ea"/>
                          <a:cs typeface="Arial" panose="020B0604020202020204" pitchFamily="34" charset="0"/>
                        </a:rPr>
                        <a:t>d'emploi des diplômés</a:t>
                      </a:r>
                      <a:endParaRPr lang="en-US" sz="1800" kern="1200" dirty="0">
                        <a:solidFill>
                          <a:schemeClr val="tx1"/>
                        </a:solidFill>
                        <a:effectLst/>
                        <a:latin typeface="Arial" panose="020B0604020202020204" pitchFamily="34" charset="0"/>
                        <a:ea typeface="+mn-ea"/>
                        <a:cs typeface="Arial" panose="020B0604020202020204" pitchFamily="34" charset="0"/>
                      </a:endParaRPr>
                    </a:p>
                    <a:p>
                      <a:r>
                        <a:rPr lang="fr-FR" sz="1800" kern="1200" dirty="0">
                          <a:solidFill>
                            <a:schemeClr val="tx1"/>
                          </a:solidFill>
                          <a:effectLst/>
                          <a:latin typeface="Arial" panose="020B0604020202020204" pitchFamily="34" charset="0"/>
                          <a:ea typeface="+mn-ea"/>
                          <a:cs typeface="Arial" panose="020B0604020202020204" pitchFamily="34" charset="0"/>
                        </a:rPr>
                        <a:t>Taux de rétention professionnelle</a:t>
                      </a:r>
                      <a:r>
                        <a:rPr lang="en-US" sz="1800" kern="1200" dirty="0">
                          <a:solidFill>
                            <a:schemeClr val="tx1"/>
                          </a:solidFill>
                          <a:effectLst/>
                          <a:latin typeface="Arial" panose="020B0604020202020204" pitchFamily="34" charset="0"/>
                          <a:ea typeface="+mn-ea"/>
                          <a:cs typeface="Arial" panose="020B0604020202020204" pitchFamily="34" charset="0"/>
                        </a:rPr>
                        <a:t>; </a:t>
                      </a:r>
                      <a:r>
                        <a:rPr lang="fr-FR" sz="1800" kern="1200" dirty="0">
                          <a:solidFill>
                            <a:schemeClr val="tx1"/>
                          </a:solidFill>
                          <a:effectLst/>
                          <a:latin typeface="Arial" panose="020B0604020202020204" pitchFamily="34" charset="0"/>
                          <a:ea typeface="+mn-ea"/>
                          <a:cs typeface="Arial" panose="020B0604020202020204" pitchFamily="34" charset="0"/>
                        </a:rPr>
                        <a:t>Retours des étudiants et des entreprises</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283918228"/>
                  </a:ext>
                </a:extLst>
              </a:tr>
              <a:tr h="670062">
                <a:tc>
                  <a:txBody>
                    <a:bodyPr/>
                    <a:lstStyle/>
                    <a:p>
                      <a:pPr algn="ctr"/>
                      <a:r>
                        <a:rPr lang="fr-FR" sz="1800" b="1" kern="1200" dirty="0">
                          <a:solidFill>
                            <a:schemeClr val="tx1"/>
                          </a:solidFill>
                          <a:effectLst/>
                          <a:latin typeface="Arial" panose="020B0604020202020204" pitchFamily="34" charset="0"/>
                          <a:ea typeface="+mn-ea"/>
                          <a:cs typeface="Arial" panose="020B0604020202020204" pitchFamily="34" charset="0"/>
                        </a:rPr>
                        <a:t>Adaptation aux besoins du marché</a:t>
                      </a:r>
                      <a:endParaRPr lang="en-US" dirty="0">
                        <a:latin typeface="Arial" panose="020B0604020202020204" pitchFamily="34" charset="0"/>
                        <a:cs typeface="Arial" panose="020B0604020202020204" pitchFamily="34" charset="0"/>
                      </a:endParaRPr>
                    </a:p>
                  </a:txBody>
                  <a:tcPr/>
                </a:tc>
                <a:tc>
                  <a:txBody>
                    <a:bodyPr/>
                    <a:lstStyle/>
                    <a:p>
                      <a:pPr algn="just"/>
                      <a:r>
                        <a:rPr lang="fr-FR" sz="1800" kern="1200" dirty="0">
                          <a:solidFill>
                            <a:schemeClr val="tx1"/>
                          </a:solidFill>
                          <a:effectLst/>
                          <a:latin typeface="Arial" panose="020B0604020202020204" pitchFamily="34" charset="0"/>
                          <a:ea typeface="+mn-ea"/>
                          <a:cs typeface="Arial" panose="020B0604020202020204" pitchFamily="34" charset="0"/>
                        </a:rPr>
                        <a:t>Identification des besoins actuels du marché du travail</a:t>
                      </a:r>
                      <a:endParaRPr lang="en-US" dirty="0">
                        <a:latin typeface="Arial" panose="020B0604020202020204" pitchFamily="34" charset="0"/>
                        <a:cs typeface="Arial" panose="020B0604020202020204" pitchFamily="34" charset="0"/>
                      </a:endParaRPr>
                    </a:p>
                  </a:txBody>
                  <a:tcPr/>
                </a:tc>
                <a:tc>
                  <a:txBody>
                    <a:bodyPr/>
                    <a:lstStyle/>
                    <a:p>
                      <a:pPr algn="just"/>
                      <a:r>
                        <a:rPr lang="fr-FR" dirty="0">
                          <a:latin typeface="Arial" panose="020B0604020202020204" pitchFamily="34" charset="0"/>
                          <a:cs typeface="Arial" panose="020B0604020202020204" pitchFamily="34" charset="0"/>
                        </a:rPr>
                        <a:t>Etude de marché, </a:t>
                      </a:r>
                      <a:r>
                        <a:rPr lang="fr-FR" sz="1800" kern="1200" dirty="0">
                          <a:solidFill>
                            <a:schemeClr val="tx1"/>
                          </a:solidFill>
                          <a:effectLst/>
                          <a:latin typeface="Arial" panose="020B0604020202020204" pitchFamily="34" charset="0"/>
                          <a:ea typeface="+mn-ea"/>
                          <a:cs typeface="Arial" panose="020B0604020202020204" pitchFamily="34" charset="0"/>
                        </a:rPr>
                        <a:t>intégration des professionnels et employeurs dans la formation des curricula, retours d’expérience</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41843945"/>
                  </a:ext>
                </a:extLst>
              </a:tr>
            </a:tbl>
          </a:graphicData>
        </a:graphic>
      </p:graphicFrame>
      <p:sp>
        <p:nvSpPr>
          <p:cNvPr id="5" name="Espace réservé du numéro de diapositive 4">
            <a:extLst>
              <a:ext uri="{FF2B5EF4-FFF2-40B4-BE49-F238E27FC236}">
                <a16:creationId xmlns:a16="http://schemas.microsoft.com/office/drawing/2014/main" id="{F445FED5-5FA4-4B9B-9C4B-AC3BB52CC35F}"/>
              </a:ext>
            </a:extLst>
          </p:cNvPr>
          <p:cNvSpPr>
            <a:spLocks noGrp="1"/>
          </p:cNvSpPr>
          <p:nvPr>
            <p:ph type="sldNum" sz="quarter" idx="12"/>
          </p:nvPr>
        </p:nvSpPr>
        <p:spPr>
          <a:xfrm>
            <a:off x="9448800" y="6492875"/>
            <a:ext cx="2743200" cy="365125"/>
          </a:xfrm>
        </p:spPr>
        <p:txBody>
          <a:bodyPr/>
          <a:lstStyle/>
          <a:p>
            <a:fld id="{239FE673-3419-4C4B-AF85-EFFEC2474D82}" type="slidenum">
              <a:rPr lang="en-US" sz="2000">
                <a:solidFill>
                  <a:srgbClr val="00B0F0"/>
                </a:solidFill>
                <a:latin typeface="Arial" panose="020B0604020202020204" pitchFamily="34" charset="0"/>
                <a:cs typeface="Arial" panose="020B0604020202020204" pitchFamily="34" charset="0"/>
              </a:rPr>
              <a:t>10</a:t>
            </a:fld>
            <a:endParaRPr lang="en-US" sz="2000"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1550406"/>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7932C-2AA4-7792-F5BF-93B5EDBA7C1B}"/>
              </a:ext>
            </a:extLst>
          </p:cNvPr>
          <p:cNvSpPr>
            <a:spLocks noGrp="1"/>
          </p:cNvSpPr>
          <p:nvPr>
            <p:ph type="title"/>
          </p:nvPr>
        </p:nvSpPr>
        <p:spPr>
          <a:xfrm>
            <a:off x="3195962" y="204189"/>
            <a:ext cx="8808683" cy="575987"/>
          </a:xfrm>
        </p:spPr>
        <p:txBody>
          <a:bodyPr>
            <a:normAutofit fontScale="90000"/>
          </a:bodyPr>
          <a:lstStyle/>
          <a:p>
            <a:pPr algn="ctr"/>
            <a:r>
              <a:rPr lang="en-GB" dirty="0"/>
              <a:t>Hypothèses</a:t>
            </a:r>
          </a:p>
        </p:txBody>
      </p:sp>
      <p:graphicFrame>
        <p:nvGraphicFramePr>
          <p:cNvPr id="4" name="Content Placeholder 3">
            <a:extLst>
              <a:ext uri="{FF2B5EF4-FFF2-40B4-BE49-F238E27FC236}">
                <a16:creationId xmlns:a16="http://schemas.microsoft.com/office/drawing/2014/main" id="{4B86FD92-10D2-1052-C215-E7FCD3981C47}"/>
              </a:ext>
            </a:extLst>
          </p:cNvPr>
          <p:cNvGraphicFramePr>
            <a:graphicFrameLocks noGrp="1"/>
          </p:cNvGraphicFramePr>
          <p:nvPr>
            <p:ph idx="1"/>
            <p:extLst>
              <p:ext uri="{D42A27DB-BD31-4B8C-83A1-F6EECF244321}">
                <p14:modId xmlns:p14="http://schemas.microsoft.com/office/powerpoint/2010/main" val="1697891889"/>
              </p:ext>
            </p:extLst>
          </p:nvPr>
        </p:nvGraphicFramePr>
        <p:xfrm>
          <a:off x="264516" y="838900"/>
          <a:ext cx="11840798" cy="5881498"/>
        </p:xfrm>
        <a:graphic>
          <a:graphicData uri="http://schemas.openxmlformats.org/drawingml/2006/diagram">
            <dgm:relIds xmlns:dgm="http://schemas.openxmlformats.org/drawingml/2006/diagram" xmlns:r="http://schemas.openxmlformats.org/officeDocument/2006/relationships" r:dm="R2424b676973d483d" r:lo="Rd9927cc8d0b74ad3" r:qs="Rce1c1baf8a9f419e" r:cs="R54c5f828c3dc48b0"/>
          </a:graphicData>
        </a:graphic>
      </p:graphicFrame>
    </p:spTree>
    <p:extLst>
      <p:ext uri="{BB962C8B-B14F-4D97-AF65-F5344CB8AC3E}">
        <p14:creationId xmlns:p14="http://schemas.microsoft.com/office/powerpoint/2010/main" val="1729102822"/>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2E7207-7358-3545-A94E-1FAC9DA150AA}"/>
              </a:ext>
            </a:extLst>
          </p:cNvPr>
          <p:cNvSpPr>
            <a:spLocks noGrp="1"/>
          </p:cNvSpPr>
          <p:nvPr>
            <p:ph type="title"/>
          </p:nvPr>
        </p:nvSpPr>
        <p:spPr>
          <a:xfrm>
            <a:off x="3257549" y="204189"/>
            <a:ext cx="8543833" cy="776886"/>
          </a:xfrm>
        </p:spPr>
        <p:txBody>
          <a:bodyPr/>
          <a:lstStyle/>
          <a:p>
            <a:pPr algn="ctr"/>
            <a:r>
              <a:rPr lang="en-GB" dirty="0"/>
              <a:t>Hypothèses</a:t>
            </a:r>
          </a:p>
        </p:txBody>
      </p:sp>
      <p:graphicFrame>
        <p:nvGraphicFramePr>
          <p:cNvPr id="4" name="Content Placeholder 3">
            <a:extLst>
              <a:ext uri="{FF2B5EF4-FFF2-40B4-BE49-F238E27FC236}">
                <a16:creationId xmlns:a16="http://schemas.microsoft.com/office/drawing/2014/main" id="{1A98A078-D688-87DD-44A0-71FFDE2AE1BC}"/>
              </a:ext>
            </a:extLst>
          </p:cNvPr>
          <p:cNvGraphicFramePr>
            <a:graphicFrameLocks noGrp="1"/>
          </p:cNvGraphicFramePr>
          <p:nvPr>
            <p:ph idx="1"/>
            <p:extLst>
              <p:ext uri="{D42A27DB-BD31-4B8C-83A1-F6EECF244321}">
                <p14:modId xmlns:p14="http://schemas.microsoft.com/office/powerpoint/2010/main" val="3100941593"/>
              </p:ext>
            </p:extLst>
          </p:nvPr>
        </p:nvGraphicFramePr>
        <p:xfrm>
          <a:off x="266700" y="981075"/>
          <a:ext cx="11534683" cy="5739321"/>
        </p:xfrm>
        <a:graphic>
          <a:graphicData uri="http://schemas.openxmlformats.org/drawingml/2006/diagram">
            <dgm:relIds xmlns:dgm="http://schemas.openxmlformats.org/drawingml/2006/diagram" xmlns:r="http://schemas.openxmlformats.org/officeDocument/2006/relationships" r:dm="Rd7ef4cde422d4a80" r:lo="R299f22166bcc40f4" r:qs="R95e605f18c7747e5" r:cs="Rfe2a1b1464fc4339"/>
          </a:graphicData>
        </a:graphic>
      </p:graphicFrame>
    </p:spTree>
    <p:extLst>
      <p:ext uri="{BB962C8B-B14F-4D97-AF65-F5344CB8AC3E}">
        <p14:creationId xmlns:p14="http://schemas.microsoft.com/office/powerpoint/2010/main" val="314138593"/>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9289EB-7A69-4A92-CF5A-4DEE14A5C6B9}"/>
              </a:ext>
            </a:extLst>
          </p:cNvPr>
          <p:cNvSpPr>
            <a:spLocks noGrp="1"/>
          </p:cNvSpPr>
          <p:nvPr>
            <p:ph type="title"/>
          </p:nvPr>
        </p:nvSpPr>
        <p:spPr>
          <a:xfrm>
            <a:off x="3195962" y="204188"/>
            <a:ext cx="8825461" cy="768935"/>
          </a:xfrm>
        </p:spPr>
        <p:txBody>
          <a:bodyPr/>
          <a:lstStyle/>
          <a:p>
            <a:pPr algn="ctr"/>
            <a:r>
              <a:rPr lang="en-GB" dirty="0"/>
              <a:t>Hypothèses</a:t>
            </a:r>
          </a:p>
        </p:txBody>
      </p:sp>
      <p:graphicFrame>
        <p:nvGraphicFramePr>
          <p:cNvPr id="4" name="Content Placeholder 3">
            <a:extLst>
              <a:ext uri="{FF2B5EF4-FFF2-40B4-BE49-F238E27FC236}">
                <a16:creationId xmlns:a16="http://schemas.microsoft.com/office/drawing/2014/main" id="{5448069D-FA1D-2259-3472-5A45D0AE5081}"/>
              </a:ext>
            </a:extLst>
          </p:cNvPr>
          <p:cNvGraphicFramePr>
            <a:graphicFrameLocks noGrp="1"/>
          </p:cNvGraphicFramePr>
          <p:nvPr>
            <p:ph idx="1"/>
            <p:extLst>
              <p:ext uri="{D42A27DB-BD31-4B8C-83A1-F6EECF244321}">
                <p14:modId xmlns:p14="http://schemas.microsoft.com/office/powerpoint/2010/main" val="4174866267"/>
              </p:ext>
            </p:extLst>
          </p:nvPr>
        </p:nvGraphicFramePr>
        <p:xfrm>
          <a:off x="226503" y="1057013"/>
          <a:ext cx="11794919" cy="5663383"/>
        </p:xfrm>
        <a:graphic>
          <a:graphicData uri="http://schemas.openxmlformats.org/drawingml/2006/diagram">
            <dgm:relIds xmlns:dgm="http://schemas.openxmlformats.org/drawingml/2006/diagram" xmlns:r="http://schemas.openxmlformats.org/officeDocument/2006/relationships" r:dm="Rc31d259704a74c0f" r:lo="Rfe9d45165e664229" r:qs="Re7156bfcda744a66" r:cs="R6e7fc9c79f0b4733"/>
          </a:graphicData>
        </a:graphic>
      </p:graphicFrame>
    </p:spTree>
    <p:extLst>
      <p:ext uri="{BB962C8B-B14F-4D97-AF65-F5344CB8AC3E}">
        <p14:creationId xmlns:p14="http://schemas.microsoft.com/office/powerpoint/2010/main" val="939131871"/>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2AD28-E642-2ED0-9E1E-D058C88DAC8B}"/>
              </a:ext>
            </a:extLst>
          </p:cNvPr>
          <p:cNvSpPr>
            <a:spLocks noGrp="1"/>
          </p:cNvSpPr>
          <p:nvPr>
            <p:ph type="title"/>
          </p:nvPr>
        </p:nvSpPr>
        <p:spPr>
          <a:xfrm>
            <a:off x="3195963" y="204189"/>
            <a:ext cx="6289869" cy="599116"/>
          </a:xfrm>
        </p:spPr>
        <p:txBody>
          <a:bodyPr>
            <a:normAutofit fontScale="90000"/>
          </a:bodyPr>
          <a:lstStyle/>
          <a:p>
            <a:pPr algn="ctr"/>
            <a:r>
              <a:rPr lang="en-GB" dirty="0" err="1"/>
              <a:t>Méthodologie</a:t>
            </a:r>
            <a:endParaRPr lang="en-GB" dirty="0"/>
          </a:p>
        </p:txBody>
      </p:sp>
      <p:sp>
        <p:nvSpPr>
          <p:cNvPr id="3" name="Content Placeholder 2">
            <a:extLst>
              <a:ext uri="{FF2B5EF4-FFF2-40B4-BE49-F238E27FC236}">
                <a16:creationId xmlns:a16="http://schemas.microsoft.com/office/drawing/2014/main" id="{295CDC8E-B43F-B1FC-A949-DFF0715FA175}"/>
              </a:ext>
            </a:extLst>
          </p:cNvPr>
          <p:cNvSpPr>
            <a:spLocks noGrp="1"/>
          </p:cNvSpPr>
          <p:nvPr>
            <p:ph idx="1"/>
          </p:nvPr>
        </p:nvSpPr>
        <p:spPr>
          <a:xfrm>
            <a:off x="264516" y="1129320"/>
            <a:ext cx="11536867" cy="5524492"/>
          </a:xfrm>
        </p:spPr>
        <p:txBody>
          <a:bodyPr>
            <a:normAutofit/>
          </a:bodyPr>
          <a:lstStyle/>
          <a:p>
            <a:pPr>
              <a:buFont typeface="Wingdings" panose="05000000000000000000" pitchFamily="2" charset="2"/>
              <a:buChar char="v"/>
            </a:pPr>
            <a:r>
              <a:rPr lang="en-GB" dirty="0"/>
              <a:t>Approche : quantitative ;</a:t>
            </a:r>
          </a:p>
          <a:p>
            <a:pPr>
              <a:buFont typeface="Wingdings" panose="05000000000000000000" pitchFamily="2" charset="2"/>
              <a:buChar char="v"/>
            </a:pPr>
            <a:r>
              <a:rPr lang="en-GB" dirty="0"/>
              <a:t>processus : hypothético-déductif ;</a:t>
            </a:r>
          </a:p>
          <a:p>
            <a:pPr>
              <a:buFont typeface="Wingdings" panose="05000000000000000000" pitchFamily="2" charset="2"/>
              <a:buChar char="v"/>
            </a:pPr>
            <a:r>
              <a:rPr lang="en-GB" dirty="0"/>
              <a:t>Méthode de collecte des données : enquête par questionnaire ;</a:t>
            </a:r>
          </a:p>
          <a:p>
            <a:pPr>
              <a:buFont typeface="Wingdings" panose="05000000000000000000" pitchFamily="2" charset="2"/>
              <a:buChar char="v"/>
            </a:pPr>
            <a:r>
              <a:rPr lang="en-GB" dirty="0"/>
              <a:t>Instrument de collecte des données : questionnaire ;</a:t>
            </a:r>
          </a:p>
          <a:p>
            <a:pPr>
              <a:buFont typeface="Wingdings" panose="05000000000000000000" pitchFamily="2" charset="2"/>
              <a:buChar char="v"/>
            </a:pPr>
            <a:r>
              <a:rPr lang="en-GB" dirty="0"/>
              <a:t>Méthode d'administration : Questionnaire en ligne (</a:t>
            </a:r>
            <a:r>
              <a:rPr lang="en-GB" dirty="0" err="1"/>
              <a:t>Googleform</a:t>
            </a:r>
            <a:r>
              <a:rPr lang="en-GB" dirty="0"/>
              <a:t>)</a:t>
            </a:r>
          </a:p>
          <a:p>
            <a:pPr>
              <a:buFont typeface="Wingdings" panose="05000000000000000000" pitchFamily="2" charset="2"/>
              <a:buChar char="v"/>
            </a:pPr>
            <a:r>
              <a:rPr lang="en-GB" dirty="0"/>
              <a:t>Taille de l'échantillon : (non définie) </a:t>
            </a:r>
          </a:p>
          <a:p>
            <a:pPr>
              <a:buFont typeface="Wingdings" panose="05000000000000000000" pitchFamily="2" charset="2"/>
              <a:buChar char="v"/>
            </a:pPr>
            <a:r>
              <a:rPr lang="en-GB" dirty="0"/>
              <a:t>Méthode d'échantillonnage : Non-probabilité </a:t>
            </a:r>
          </a:p>
          <a:p>
            <a:pPr>
              <a:buFont typeface="Wingdings" panose="05000000000000000000" pitchFamily="2" charset="2"/>
              <a:buChar char="v"/>
            </a:pPr>
            <a:r>
              <a:rPr lang="en-GB" dirty="0"/>
              <a:t>Méthode d'analyse des données : Statistiques descriptives ; </a:t>
            </a:r>
          </a:p>
          <a:p>
            <a:pPr>
              <a:buFont typeface="Wingdings" panose="05000000000000000000" pitchFamily="2" charset="2"/>
              <a:buChar char="v"/>
            </a:pPr>
            <a:r>
              <a:rPr lang="en-GB" dirty="0"/>
              <a:t>Type de test : Analyse de régression linéaire ; </a:t>
            </a:r>
          </a:p>
          <a:p>
            <a:pPr>
              <a:buFont typeface="Wingdings" panose="05000000000000000000" pitchFamily="2" charset="2"/>
              <a:buChar char="v"/>
            </a:pPr>
            <a:r>
              <a:rPr lang="en-GB" dirty="0"/>
              <a:t>Outils d'analyse : SPSS 2.0</a:t>
            </a:r>
          </a:p>
        </p:txBody>
      </p:sp>
    </p:spTree>
    <p:extLst>
      <p:ext uri="{BB962C8B-B14F-4D97-AF65-F5344CB8AC3E}">
        <p14:creationId xmlns:p14="http://schemas.microsoft.com/office/powerpoint/2010/main" val="99957933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13EE8-6E1E-76D6-C58F-31D26B7B2899}"/>
              </a:ext>
            </a:extLst>
          </p:cNvPr>
          <p:cNvSpPr>
            <a:spLocks noGrp="1"/>
          </p:cNvSpPr>
          <p:nvPr>
            <p:ph type="title"/>
          </p:nvPr>
        </p:nvSpPr>
        <p:spPr>
          <a:xfrm>
            <a:off x="3195963" y="204188"/>
            <a:ext cx="8800294" cy="819269"/>
          </a:xfrm>
        </p:spPr>
        <p:txBody>
          <a:bodyPr/>
          <a:lstStyle/>
          <a:p>
            <a:pPr algn="ctr"/>
            <a:r>
              <a:rPr lang="en-GB" dirty="0" err="1"/>
              <a:t>Thèmes</a:t>
            </a:r>
            <a:r>
              <a:rPr lang="en-GB" dirty="0"/>
              <a:t> du questionnaire</a:t>
            </a:r>
          </a:p>
        </p:txBody>
      </p:sp>
      <p:graphicFrame>
        <p:nvGraphicFramePr>
          <p:cNvPr id="4" name="Content Placeholder 3">
            <a:extLst>
              <a:ext uri="{FF2B5EF4-FFF2-40B4-BE49-F238E27FC236}">
                <a16:creationId xmlns:a16="http://schemas.microsoft.com/office/drawing/2014/main" id="{663E0A6F-8680-FFC6-1A5A-D66E40075612}"/>
              </a:ext>
            </a:extLst>
          </p:cNvPr>
          <p:cNvGraphicFramePr>
            <a:graphicFrameLocks noGrp="1"/>
          </p:cNvGraphicFramePr>
          <p:nvPr>
            <p:ph idx="1"/>
            <p:extLst>
              <p:ext uri="{D42A27DB-BD31-4B8C-83A1-F6EECF244321}">
                <p14:modId xmlns:p14="http://schemas.microsoft.com/office/powerpoint/2010/main" val="2777570176"/>
              </p:ext>
            </p:extLst>
          </p:nvPr>
        </p:nvGraphicFramePr>
        <p:xfrm>
          <a:off x="218113" y="914400"/>
          <a:ext cx="11778144" cy="5855516"/>
        </p:xfrm>
        <a:graphic>
          <a:graphicData uri="http://schemas.openxmlformats.org/drawingml/2006/diagram">
            <dgm:relIds xmlns:dgm="http://schemas.openxmlformats.org/drawingml/2006/diagram" xmlns:r="http://schemas.openxmlformats.org/officeDocument/2006/relationships" r:dm="R4e45999fa889403c" r:lo="Rd785b0d321784ae8" r:qs="R4defe959470a4b73" r:cs="R8f6ce52807c8449e"/>
          </a:graphicData>
        </a:graphic>
      </p:graphicFrame>
    </p:spTree>
    <p:extLst>
      <p:ext uri="{BB962C8B-B14F-4D97-AF65-F5344CB8AC3E}">
        <p14:creationId xmlns:p14="http://schemas.microsoft.com/office/powerpoint/2010/main" val="197252840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519562-D9DF-5CF2-A7FC-4B885457FA41}"/>
              </a:ext>
            </a:extLst>
          </p:cNvPr>
          <p:cNvSpPr>
            <a:spLocks noGrp="1"/>
          </p:cNvSpPr>
          <p:nvPr>
            <p:ph type="title"/>
          </p:nvPr>
        </p:nvSpPr>
        <p:spPr>
          <a:xfrm>
            <a:off x="3195962" y="204189"/>
            <a:ext cx="8833849" cy="643100"/>
          </a:xfrm>
        </p:spPr>
        <p:txBody>
          <a:bodyPr>
            <a:normAutofit fontScale="90000"/>
          </a:bodyPr>
          <a:lstStyle/>
          <a:p>
            <a:pPr algn="ctr"/>
            <a:r>
              <a:rPr lang="en-GB" dirty="0" err="1"/>
              <a:t>Thèmes</a:t>
            </a:r>
            <a:r>
              <a:rPr lang="en-GB" dirty="0"/>
              <a:t> du questionnaire</a:t>
            </a:r>
          </a:p>
        </p:txBody>
      </p:sp>
      <p:graphicFrame>
        <p:nvGraphicFramePr>
          <p:cNvPr id="4" name="Content Placeholder 3">
            <a:extLst>
              <a:ext uri="{FF2B5EF4-FFF2-40B4-BE49-F238E27FC236}">
                <a16:creationId xmlns:a16="http://schemas.microsoft.com/office/drawing/2014/main" id="{BAA3D7EA-0F5D-06E4-5A9D-DB334E81FFC4}"/>
              </a:ext>
            </a:extLst>
          </p:cNvPr>
          <p:cNvGraphicFramePr>
            <a:graphicFrameLocks noGrp="1"/>
          </p:cNvGraphicFramePr>
          <p:nvPr>
            <p:ph idx="1"/>
            <p:extLst>
              <p:ext uri="{D42A27DB-BD31-4B8C-83A1-F6EECF244321}">
                <p14:modId xmlns:p14="http://schemas.microsoft.com/office/powerpoint/2010/main" val="2401995626"/>
              </p:ext>
            </p:extLst>
          </p:nvPr>
        </p:nvGraphicFramePr>
        <p:xfrm>
          <a:off x="75501" y="847288"/>
          <a:ext cx="11954311" cy="5922627"/>
        </p:xfrm>
        <a:graphic>
          <a:graphicData uri="http://schemas.openxmlformats.org/drawingml/2006/diagram">
            <dgm:relIds xmlns:dgm="http://schemas.openxmlformats.org/drawingml/2006/diagram" xmlns:r="http://schemas.openxmlformats.org/officeDocument/2006/relationships" r:dm="R2aaf629f3238498c" r:lo="R1c971a2c96ee49a0" r:qs="R6cf26ab612844877" r:cs="R54a48cc69b2a4cde"/>
          </a:graphicData>
        </a:graphic>
      </p:graphicFrame>
    </p:spTree>
    <p:extLst>
      <p:ext uri="{BB962C8B-B14F-4D97-AF65-F5344CB8AC3E}">
        <p14:creationId xmlns:p14="http://schemas.microsoft.com/office/powerpoint/2010/main" val="174474025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BE336D-E98B-FBD2-E113-92C8BD74554B}"/>
              </a:ext>
            </a:extLst>
          </p:cNvPr>
          <p:cNvSpPr>
            <a:spLocks noGrp="1"/>
          </p:cNvSpPr>
          <p:nvPr>
            <p:ph type="title"/>
          </p:nvPr>
        </p:nvSpPr>
        <p:spPr>
          <a:xfrm>
            <a:off x="3195962" y="204189"/>
            <a:ext cx="8896337" cy="658936"/>
          </a:xfrm>
        </p:spPr>
        <p:txBody>
          <a:bodyPr>
            <a:normAutofit fontScale="90000"/>
          </a:bodyPr>
          <a:lstStyle/>
          <a:p>
            <a:pPr algn="ctr"/>
            <a:r>
              <a:rPr lang="en-GB" dirty="0" err="1"/>
              <a:t>Thèmes</a:t>
            </a:r>
            <a:r>
              <a:rPr lang="en-GB" dirty="0"/>
              <a:t> du questionnaire</a:t>
            </a:r>
          </a:p>
        </p:txBody>
      </p:sp>
      <p:graphicFrame>
        <p:nvGraphicFramePr>
          <p:cNvPr id="4" name="Content Placeholder 3">
            <a:extLst>
              <a:ext uri="{FF2B5EF4-FFF2-40B4-BE49-F238E27FC236}">
                <a16:creationId xmlns:a16="http://schemas.microsoft.com/office/drawing/2014/main" id="{CC1C9E2C-0A0D-69F1-37DA-8929B8D3F549}"/>
              </a:ext>
            </a:extLst>
          </p:cNvPr>
          <p:cNvGraphicFramePr>
            <a:graphicFrameLocks noGrp="1"/>
          </p:cNvGraphicFramePr>
          <p:nvPr>
            <p:ph idx="1"/>
            <p:extLst>
              <p:ext uri="{D42A27DB-BD31-4B8C-83A1-F6EECF244321}">
                <p14:modId xmlns:p14="http://schemas.microsoft.com/office/powerpoint/2010/main" val="4089827901"/>
              </p:ext>
            </p:extLst>
          </p:nvPr>
        </p:nvGraphicFramePr>
        <p:xfrm>
          <a:off x="137021" y="796955"/>
          <a:ext cx="11917957" cy="5923442"/>
        </p:xfrm>
        <a:graphic>
          <a:graphicData uri="http://schemas.openxmlformats.org/drawingml/2006/diagram">
            <dgm:relIds xmlns:dgm="http://schemas.openxmlformats.org/drawingml/2006/diagram" xmlns:r="http://schemas.openxmlformats.org/officeDocument/2006/relationships" r:dm="Rda3d1d442ea24f7b" r:lo="R96d60fb108b54bbc" r:qs="R2fbdfd4b99ce46db" r:cs="R7ae2f73ac7f74430"/>
          </a:graphicData>
        </a:graphic>
      </p:graphicFrame>
    </p:spTree>
    <p:extLst>
      <p:ext uri="{BB962C8B-B14F-4D97-AF65-F5344CB8AC3E}">
        <p14:creationId xmlns:p14="http://schemas.microsoft.com/office/powerpoint/2010/main" val="4127846209"/>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3B5E6-7392-0D5D-1888-0F71F1D5FD74}"/>
              </a:ext>
            </a:extLst>
          </p:cNvPr>
          <p:cNvSpPr>
            <a:spLocks noGrp="1"/>
          </p:cNvSpPr>
          <p:nvPr>
            <p:ph type="title"/>
          </p:nvPr>
        </p:nvSpPr>
        <p:spPr/>
        <p:txBody>
          <a:bodyPr/>
          <a:lstStyle/>
          <a:p>
            <a:pPr algn="ctr"/>
            <a:r>
              <a:rPr lang="en-GB" dirty="0" err="1"/>
              <a:t>Thèmes</a:t>
            </a:r>
            <a:r>
              <a:rPr lang="en-GB" dirty="0"/>
              <a:t> du questionnaire</a:t>
            </a:r>
          </a:p>
        </p:txBody>
      </p:sp>
      <p:graphicFrame>
        <p:nvGraphicFramePr>
          <p:cNvPr id="4" name="Content Placeholder 3">
            <a:extLst>
              <a:ext uri="{FF2B5EF4-FFF2-40B4-BE49-F238E27FC236}">
                <a16:creationId xmlns:a16="http://schemas.microsoft.com/office/drawing/2014/main" id="{F036BA2B-2F73-BD5B-8344-ED335D435626}"/>
              </a:ext>
            </a:extLst>
          </p:cNvPr>
          <p:cNvGraphicFramePr>
            <a:graphicFrameLocks noGrp="1"/>
          </p:cNvGraphicFramePr>
          <p:nvPr>
            <p:ph idx="1"/>
            <p:extLst>
              <p:ext uri="{D42A27DB-BD31-4B8C-83A1-F6EECF244321}">
                <p14:modId xmlns:p14="http://schemas.microsoft.com/office/powerpoint/2010/main" val="887546389"/>
              </p:ext>
            </p:extLst>
          </p:nvPr>
        </p:nvGraphicFramePr>
        <p:xfrm>
          <a:off x="310393" y="1208015"/>
          <a:ext cx="11490990" cy="5512381"/>
        </p:xfrm>
        <a:graphic>
          <a:graphicData uri="http://schemas.openxmlformats.org/drawingml/2006/diagram">
            <dgm:relIds xmlns:dgm="http://schemas.openxmlformats.org/drawingml/2006/diagram" xmlns:r="http://schemas.openxmlformats.org/officeDocument/2006/relationships" r:dm="Rf4bedf73c8fc4b87" r:lo="R474f3a8b684a4b8e" r:qs="R1504aacbc84e40d3" r:cs="R4926c4d0c1c440c7"/>
          </a:graphicData>
        </a:graphic>
      </p:graphicFrame>
    </p:spTree>
    <p:extLst>
      <p:ext uri="{BB962C8B-B14F-4D97-AF65-F5344CB8AC3E}">
        <p14:creationId xmlns:p14="http://schemas.microsoft.com/office/powerpoint/2010/main" val="217602421"/>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3B5E6-7392-0D5D-1888-0F71F1D5FD74}"/>
              </a:ext>
            </a:extLst>
          </p:cNvPr>
          <p:cNvSpPr>
            <a:spLocks noGrp="1"/>
          </p:cNvSpPr>
          <p:nvPr>
            <p:ph type="title"/>
          </p:nvPr>
        </p:nvSpPr>
        <p:spPr>
          <a:xfrm>
            <a:off x="3195963" y="204188"/>
            <a:ext cx="8800294" cy="836047"/>
          </a:xfrm>
        </p:spPr>
        <p:txBody>
          <a:bodyPr/>
          <a:lstStyle/>
          <a:p>
            <a:pPr algn="ctr"/>
            <a:r>
              <a:rPr lang="en-GB" dirty="0" err="1"/>
              <a:t>Thème</a:t>
            </a:r>
            <a:r>
              <a:rPr lang="en-GB" dirty="0"/>
              <a:t> du questionnaire</a:t>
            </a:r>
          </a:p>
        </p:txBody>
      </p:sp>
      <p:graphicFrame>
        <p:nvGraphicFramePr>
          <p:cNvPr id="4" name="Content Placeholder 3">
            <a:extLst>
              <a:ext uri="{FF2B5EF4-FFF2-40B4-BE49-F238E27FC236}">
                <a16:creationId xmlns:a16="http://schemas.microsoft.com/office/drawing/2014/main" id="{F036BA2B-2F73-BD5B-8344-ED335D435626}"/>
              </a:ext>
            </a:extLst>
          </p:cNvPr>
          <p:cNvGraphicFramePr>
            <a:graphicFrameLocks noGrp="1"/>
          </p:cNvGraphicFramePr>
          <p:nvPr>
            <p:ph idx="1"/>
            <p:extLst>
              <p:ext uri="{D42A27DB-BD31-4B8C-83A1-F6EECF244321}">
                <p14:modId xmlns:p14="http://schemas.microsoft.com/office/powerpoint/2010/main" val="1981621199"/>
              </p:ext>
            </p:extLst>
          </p:nvPr>
        </p:nvGraphicFramePr>
        <p:xfrm>
          <a:off x="310393" y="1208015"/>
          <a:ext cx="11490990" cy="5512381"/>
        </p:xfrm>
        <a:graphic>
          <a:graphicData uri="http://schemas.openxmlformats.org/drawingml/2006/diagram">
            <dgm:relIds xmlns:dgm="http://schemas.openxmlformats.org/drawingml/2006/diagram" xmlns:r="http://schemas.openxmlformats.org/officeDocument/2006/relationships" r:dm="R03b1afdf148a4272" r:lo="R11178b8e0507489a" r:qs="R58f39c9d89dc4239" r:cs="Rb4319ab7b15c4eaa"/>
          </a:graphicData>
        </a:graphic>
      </p:graphicFrame>
    </p:spTree>
    <p:extLst>
      <p:ext uri="{BB962C8B-B14F-4D97-AF65-F5344CB8AC3E}">
        <p14:creationId xmlns:p14="http://schemas.microsoft.com/office/powerpoint/2010/main" val="4201423997"/>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E1CAF5-9B93-3F8B-34D7-B1FE7332BD2F}"/>
              </a:ext>
            </a:extLst>
          </p:cNvPr>
          <p:cNvSpPr>
            <a:spLocks noGrp="1"/>
          </p:cNvSpPr>
          <p:nvPr>
            <p:ph type="title"/>
          </p:nvPr>
        </p:nvSpPr>
        <p:spPr>
          <a:xfrm>
            <a:off x="264516" y="204188"/>
            <a:ext cx="3028668" cy="6516208"/>
          </a:xfrm>
        </p:spPr>
        <p:txBody>
          <a:bodyPr/>
          <a:lstStyle/>
          <a:p>
            <a:pPr algn="ctr"/>
            <a:r>
              <a:rPr lang="en-GB" dirty="0"/>
              <a:t>Conclusion</a:t>
            </a:r>
          </a:p>
        </p:txBody>
      </p:sp>
      <p:graphicFrame>
        <p:nvGraphicFramePr>
          <p:cNvPr id="4" name="Content Placeholder 3">
            <a:extLst>
              <a:ext uri="{FF2B5EF4-FFF2-40B4-BE49-F238E27FC236}">
                <a16:creationId xmlns:a16="http://schemas.microsoft.com/office/drawing/2014/main" id="{4768D5C0-47C5-246D-119C-E105DEC29E09}"/>
              </a:ext>
            </a:extLst>
          </p:cNvPr>
          <p:cNvGraphicFramePr>
            <a:graphicFrameLocks noGrp="1"/>
          </p:cNvGraphicFramePr>
          <p:nvPr>
            <p:ph idx="1"/>
            <p:extLst>
              <p:ext uri="{D42A27DB-BD31-4B8C-83A1-F6EECF244321}">
                <p14:modId xmlns:p14="http://schemas.microsoft.com/office/powerpoint/2010/main" val="3893556533"/>
              </p:ext>
            </p:extLst>
          </p:nvPr>
        </p:nvGraphicFramePr>
        <p:xfrm>
          <a:off x="2558642" y="204189"/>
          <a:ext cx="9242741" cy="6516208"/>
        </p:xfrm>
        <a:graphic>
          <a:graphicData uri="http://schemas.openxmlformats.org/drawingml/2006/diagram">
            <dgm:relIds xmlns:dgm="http://schemas.openxmlformats.org/drawingml/2006/diagram" xmlns:r="http://schemas.openxmlformats.org/officeDocument/2006/relationships" r:dm="R2a9d94da138a4c75" r:lo="R975b06ce5a22484c" r:qs="Rf8db240c0d5e4c4a" r:cs="Rb01cace930974810"/>
          </a:graphicData>
        </a:graphic>
      </p:graphicFrame>
    </p:spTree>
    <p:extLst>
      <p:ext uri="{BB962C8B-B14F-4D97-AF65-F5344CB8AC3E}">
        <p14:creationId xmlns:p14="http://schemas.microsoft.com/office/powerpoint/2010/main" val="8295236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ECEFFA-1BCB-4022-A79D-E03499D7BE4E}"/>
              </a:ext>
            </a:extLst>
          </p:cNvPr>
          <p:cNvSpPr>
            <a:spLocks noGrp="1"/>
          </p:cNvSpPr>
          <p:nvPr>
            <p:ph type="title"/>
          </p:nvPr>
        </p:nvSpPr>
        <p:spPr>
          <a:xfrm>
            <a:off x="725078" y="127591"/>
            <a:ext cx="10515600" cy="489097"/>
          </a:xfrm>
        </p:spPr>
        <p:txBody>
          <a:bodyPr>
            <a:normAutofit fontScale="90000"/>
          </a:bodyPr>
          <a:lstStyle/>
          <a:p>
            <a:pPr algn="ctr"/>
            <a:r>
              <a:rPr lang="fr-FR" b="1" dirty="0">
                <a:solidFill>
                  <a:srgbClr val="FF0000"/>
                </a:solidFill>
                <a:latin typeface="Agency FB" panose="020B0503020202020204" pitchFamily="34" charset="0"/>
              </a:rPr>
              <a:t>Résultats 2 : Cas Université Rennes 2</a:t>
            </a:r>
            <a:endParaRPr lang="en-US" b="1" dirty="0">
              <a:solidFill>
                <a:srgbClr val="FF0000"/>
              </a:solidFill>
              <a:latin typeface="Agency FB" panose="020B0503020202020204" pitchFamily="34" charset="0"/>
            </a:endParaRPr>
          </a:p>
        </p:txBody>
      </p:sp>
      <p:sp>
        <p:nvSpPr>
          <p:cNvPr id="5" name="Espace réservé du numéro de diapositive 4">
            <a:extLst>
              <a:ext uri="{FF2B5EF4-FFF2-40B4-BE49-F238E27FC236}">
                <a16:creationId xmlns:a16="http://schemas.microsoft.com/office/drawing/2014/main" id="{71B37E1E-E836-4580-B95F-573523A180D7}"/>
              </a:ext>
            </a:extLst>
          </p:cNvPr>
          <p:cNvSpPr>
            <a:spLocks noGrp="1"/>
          </p:cNvSpPr>
          <p:nvPr>
            <p:ph type="sldNum" sz="quarter" idx="12"/>
          </p:nvPr>
        </p:nvSpPr>
        <p:spPr>
          <a:xfrm>
            <a:off x="9280451" y="6271290"/>
            <a:ext cx="2743200" cy="365125"/>
          </a:xfrm>
        </p:spPr>
        <p:txBody>
          <a:bodyPr/>
          <a:lstStyle/>
          <a:p>
            <a:fld id="{239FE673-3419-4C4B-AF85-EFFEC2474D82}" type="slidenum">
              <a:rPr lang="en-US" sz="2000">
                <a:solidFill>
                  <a:srgbClr val="00B0F0"/>
                </a:solidFill>
                <a:latin typeface="Arial" panose="020B0604020202020204" pitchFamily="34" charset="0"/>
                <a:cs typeface="Arial" panose="020B0604020202020204" pitchFamily="34" charset="0"/>
              </a:rPr>
              <a:t>11</a:t>
            </a:fld>
            <a:endParaRPr lang="en-US" sz="2000" dirty="0">
              <a:solidFill>
                <a:srgbClr val="00B0F0"/>
              </a:solidFill>
              <a:latin typeface="Arial" panose="020B0604020202020204" pitchFamily="34" charset="0"/>
              <a:cs typeface="Arial" panose="020B0604020202020204" pitchFamily="34" charset="0"/>
            </a:endParaRPr>
          </a:p>
        </p:txBody>
      </p:sp>
      <p:sp>
        <p:nvSpPr>
          <p:cNvPr id="6" name="Rectangle 5"/>
          <p:cNvSpPr/>
          <p:nvPr/>
        </p:nvSpPr>
        <p:spPr>
          <a:xfrm>
            <a:off x="541564" y="998007"/>
            <a:ext cx="11299337" cy="4276042"/>
          </a:xfrm>
          <a:prstGeom prst="rect">
            <a:avLst/>
          </a:prstGeom>
        </p:spPr>
        <p:txBody>
          <a:bodyPr wrap="square">
            <a:spAutoFit/>
          </a:bodyPr>
          <a:lstStyle/>
          <a:p>
            <a:pPr marL="539750" lvl="1" indent="-360363">
              <a:lnSpc>
                <a:spcPct val="140000"/>
              </a:lnSpc>
              <a:spcBef>
                <a:spcPts val="1000"/>
              </a:spcBef>
              <a:spcAft>
                <a:spcPts val="1200"/>
              </a:spcAft>
              <a:buSzPct val="150000"/>
              <a:buFont typeface="Arial" panose="020B0604020202020204" pitchFamily="34" charset="0"/>
              <a:buChar char="•"/>
            </a:pPr>
            <a:r>
              <a:rPr lang="fr-FR" sz="2400" dirty="0">
                <a:latin typeface="Arial" panose="020B0604020202020204" pitchFamily="34" charset="0"/>
                <a:cs typeface="Arial" panose="020B0604020202020204" pitchFamily="34" charset="0"/>
              </a:rPr>
              <a:t>Créée en 1969 et est le plus grand centre de recherche et d’enseignement supérieur en arts, lettres, langues, sciences humaines et sociales de l’Ouest de la France. </a:t>
            </a:r>
          </a:p>
          <a:p>
            <a:pPr marL="539750" lvl="1" indent="-360363">
              <a:lnSpc>
                <a:spcPct val="140000"/>
              </a:lnSpc>
              <a:spcBef>
                <a:spcPts val="1000"/>
              </a:spcBef>
              <a:spcAft>
                <a:spcPts val="1200"/>
              </a:spcAft>
              <a:buSzPct val="150000"/>
              <a:buFont typeface="Arial" panose="020B0604020202020204" pitchFamily="34" charset="0"/>
              <a:buChar char="•"/>
            </a:pPr>
            <a:r>
              <a:rPr lang="fr-FR" sz="2400" dirty="0">
                <a:latin typeface="Arial" panose="020B0604020202020204" pitchFamily="34" charset="0"/>
                <a:cs typeface="Arial" panose="020B0604020202020204" pitchFamily="34" charset="0"/>
              </a:rPr>
              <a:t>23 000 étudiants, dont 3 000 en reprise d'études, 24 départements de formation. Elle regroupe 21 unités de recherche, dont 4 unités mixtes CNRS.</a:t>
            </a:r>
          </a:p>
          <a:p>
            <a:pPr marL="539750" lvl="1" indent="-360363">
              <a:lnSpc>
                <a:spcPct val="140000"/>
              </a:lnSpc>
              <a:spcBef>
                <a:spcPts val="1000"/>
              </a:spcBef>
              <a:spcAft>
                <a:spcPts val="1200"/>
              </a:spcAft>
              <a:buSzPct val="150000"/>
              <a:buFont typeface="Arial" panose="020B0604020202020204" pitchFamily="34" charset="0"/>
              <a:buChar char="•"/>
            </a:pPr>
            <a:r>
              <a:rPr lang="fr-FR" sz="2400" dirty="0">
                <a:latin typeface="Arial" panose="020B0604020202020204" pitchFamily="34" charset="0"/>
                <a:cs typeface="Arial" panose="020B0604020202020204" pitchFamily="34" charset="0"/>
              </a:rPr>
              <a:t> Projet Université de Rennes (UNIR) regroupant 7 établissements rennais (dont 6 relevant du MESRI)</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0717341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1594A7-7E9B-796F-17B7-21B267D9FCC6}"/>
              </a:ext>
            </a:extLst>
          </p:cNvPr>
          <p:cNvSpPr>
            <a:spLocks noGrp="1"/>
          </p:cNvSpPr>
          <p:nvPr>
            <p:ph type="title"/>
          </p:nvPr>
        </p:nvSpPr>
        <p:spPr>
          <a:xfrm>
            <a:off x="1312571" y="586855"/>
            <a:ext cx="9400921" cy="5268036"/>
          </a:xfrm>
        </p:spPr>
        <p:txBody>
          <a:bodyPr>
            <a:normAutofit/>
          </a:bodyPr>
          <a:lstStyle/>
          <a:p>
            <a:pPr algn="ctr"/>
            <a:r>
              <a:rPr lang="en-GB" sz="6600" b="1" dirty="0">
                <a:solidFill>
                  <a:schemeClr val="accent1">
                    <a:lumMod val="75000"/>
                  </a:schemeClr>
                </a:solidFill>
              </a:rPr>
              <a:t>MERCI DE VOTRE ATTENTION </a:t>
            </a:r>
            <a:endParaRPr lang="fr-FR" sz="6600" b="1" dirty="0">
              <a:solidFill>
                <a:schemeClr val="accent1">
                  <a:lumMod val="75000"/>
                </a:schemeClr>
              </a:solidFill>
            </a:endParaRPr>
          </a:p>
        </p:txBody>
      </p:sp>
    </p:spTree>
    <p:extLst>
      <p:ext uri="{BB962C8B-B14F-4D97-AF65-F5344CB8AC3E}">
        <p14:creationId xmlns:p14="http://schemas.microsoft.com/office/powerpoint/2010/main" val="25600316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ECEFFA-1BCB-4022-A79D-E03499D7BE4E}"/>
              </a:ext>
            </a:extLst>
          </p:cNvPr>
          <p:cNvSpPr>
            <a:spLocks noGrp="1"/>
          </p:cNvSpPr>
          <p:nvPr>
            <p:ph type="title"/>
          </p:nvPr>
        </p:nvSpPr>
        <p:spPr>
          <a:xfrm>
            <a:off x="84841" y="138881"/>
            <a:ext cx="11953187" cy="737811"/>
          </a:xfrm>
        </p:spPr>
        <p:txBody>
          <a:bodyPr>
            <a:normAutofit/>
          </a:bodyPr>
          <a:lstStyle/>
          <a:p>
            <a:pPr algn="ctr"/>
            <a:r>
              <a:rPr lang="fr-FR" sz="3200" b="1" dirty="0">
                <a:solidFill>
                  <a:srgbClr val="FF0000"/>
                </a:solidFill>
                <a:latin typeface="Agency FB" panose="020B0503020202020204" pitchFamily="34" charset="0"/>
              </a:rPr>
              <a:t>Résultats 2: Stratégies d’insertion des étudiants et des diplômés d’UR2</a:t>
            </a:r>
            <a:endParaRPr lang="en-US" sz="3200" b="1" dirty="0">
              <a:solidFill>
                <a:srgbClr val="FF0000"/>
              </a:solidFill>
              <a:latin typeface="Agency FB" panose="020B0503020202020204" pitchFamily="34" charset="0"/>
            </a:endParaRPr>
          </a:p>
        </p:txBody>
      </p:sp>
      <p:sp>
        <p:nvSpPr>
          <p:cNvPr id="3" name="Espace réservé du contenu 2">
            <a:extLst>
              <a:ext uri="{FF2B5EF4-FFF2-40B4-BE49-F238E27FC236}">
                <a16:creationId xmlns:a16="http://schemas.microsoft.com/office/drawing/2014/main" id="{C1B68B59-CF7A-4C4C-B024-5E7DFEB779EA}"/>
              </a:ext>
            </a:extLst>
          </p:cNvPr>
          <p:cNvSpPr>
            <a:spLocks noGrp="1"/>
          </p:cNvSpPr>
          <p:nvPr>
            <p:ph idx="1"/>
          </p:nvPr>
        </p:nvSpPr>
        <p:spPr>
          <a:xfrm>
            <a:off x="207389" y="1084082"/>
            <a:ext cx="11830639" cy="5533534"/>
          </a:xfrm>
        </p:spPr>
        <p:txBody>
          <a:bodyPr>
            <a:normAutofit/>
          </a:bodyPr>
          <a:lstStyle/>
          <a:p>
            <a:pPr marL="0" indent="0" algn="just">
              <a:lnSpc>
                <a:spcPct val="200000"/>
              </a:lnSpc>
              <a:buNone/>
            </a:pPr>
            <a:r>
              <a:rPr lang="fr-FR" sz="3600" dirty="0">
                <a:latin typeface="Arial" panose="020B0604020202020204" pitchFamily="34" charset="0"/>
                <a:cs typeface="Arial" panose="020B0604020202020204" pitchFamily="34" charset="0"/>
              </a:rPr>
              <a:t>« En France, chaque université a un service d’orientation et d’insertion professionnelle et UR2 a gardé l’appellation historique SUIO-IP »</a:t>
            </a:r>
          </a:p>
        </p:txBody>
      </p:sp>
      <p:sp>
        <p:nvSpPr>
          <p:cNvPr id="4" name="Espace réservé du numéro de diapositive 3">
            <a:extLst>
              <a:ext uri="{FF2B5EF4-FFF2-40B4-BE49-F238E27FC236}">
                <a16:creationId xmlns:a16="http://schemas.microsoft.com/office/drawing/2014/main" id="{AE2718B3-F565-4D6F-B809-6F5A7931261F}"/>
              </a:ext>
            </a:extLst>
          </p:cNvPr>
          <p:cNvSpPr>
            <a:spLocks noGrp="1"/>
          </p:cNvSpPr>
          <p:nvPr>
            <p:ph type="sldNum" sz="quarter" idx="12"/>
          </p:nvPr>
        </p:nvSpPr>
        <p:spPr>
          <a:xfrm>
            <a:off x="9294828" y="6435053"/>
            <a:ext cx="2743200" cy="365125"/>
          </a:xfrm>
        </p:spPr>
        <p:txBody>
          <a:bodyPr/>
          <a:lstStyle/>
          <a:p>
            <a:fld id="{239FE673-3419-4C4B-AF85-EFFEC2474D82}" type="slidenum">
              <a:rPr lang="en-US" sz="2000">
                <a:solidFill>
                  <a:srgbClr val="00B0F0"/>
                </a:solidFill>
                <a:latin typeface="Arial" panose="020B0604020202020204" pitchFamily="34" charset="0"/>
                <a:cs typeface="Arial" panose="020B0604020202020204" pitchFamily="34" charset="0"/>
              </a:rPr>
              <a:t>12</a:t>
            </a:fld>
            <a:endParaRPr lang="en-US" sz="200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845711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ECEFFA-1BCB-4022-A79D-E03499D7BE4E}"/>
              </a:ext>
            </a:extLst>
          </p:cNvPr>
          <p:cNvSpPr>
            <a:spLocks noGrp="1"/>
          </p:cNvSpPr>
          <p:nvPr>
            <p:ph type="title"/>
          </p:nvPr>
        </p:nvSpPr>
        <p:spPr>
          <a:xfrm>
            <a:off x="84841" y="89218"/>
            <a:ext cx="11953187" cy="463676"/>
          </a:xfrm>
        </p:spPr>
        <p:txBody>
          <a:bodyPr>
            <a:normAutofit fontScale="90000"/>
          </a:bodyPr>
          <a:lstStyle/>
          <a:p>
            <a:pPr algn="ctr"/>
            <a:r>
              <a:rPr lang="fr-FR" sz="3200" b="1" dirty="0">
                <a:solidFill>
                  <a:srgbClr val="FF0000"/>
                </a:solidFill>
                <a:latin typeface="Agency FB" panose="020B0503020202020204" pitchFamily="34" charset="0"/>
              </a:rPr>
              <a:t>Résultats 2 : Stratégies d’insertion des étudiants et des diplômés d’UR2</a:t>
            </a:r>
            <a:endParaRPr lang="en-US" sz="3200" b="1" dirty="0">
              <a:solidFill>
                <a:srgbClr val="FF0000"/>
              </a:solidFill>
              <a:latin typeface="Agency FB" panose="020B0503020202020204" pitchFamily="34" charset="0"/>
            </a:endParaRPr>
          </a:p>
        </p:txBody>
      </p:sp>
      <p:graphicFrame>
        <p:nvGraphicFramePr>
          <p:cNvPr id="4" name="Espace réservé du contenu 3">
            <a:extLst>
              <a:ext uri="{FF2B5EF4-FFF2-40B4-BE49-F238E27FC236}">
                <a16:creationId xmlns:a16="http://schemas.microsoft.com/office/drawing/2014/main" id="{96599E80-8B1F-4B0A-A612-EBBD64AF8778}"/>
              </a:ext>
            </a:extLst>
          </p:cNvPr>
          <p:cNvGraphicFramePr>
            <a:graphicFrameLocks noGrp="1"/>
          </p:cNvGraphicFramePr>
          <p:nvPr>
            <p:ph idx="1"/>
            <p:extLst>
              <p:ext uri="{D42A27DB-BD31-4B8C-83A1-F6EECF244321}">
                <p14:modId xmlns:p14="http://schemas.microsoft.com/office/powerpoint/2010/main" val="1014197680"/>
              </p:ext>
            </p:extLst>
          </p:nvPr>
        </p:nvGraphicFramePr>
        <p:xfrm>
          <a:off x="207963" y="669851"/>
          <a:ext cx="11830050" cy="6098932"/>
        </p:xfrm>
        <a:graphic>
          <a:graphicData uri="http://schemas.openxmlformats.org/drawingml/2006/table">
            <a:tbl>
              <a:tblPr firstRow="1" bandRow="1">
                <a:tableStyleId>{5940675A-B579-460E-94D1-54222C63F5DA}</a:tableStyleId>
              </a:tblPr>
              <a:tblGrid>
                <a:gridCol w="3088130">
                  <a:extLst>
                    <a:ext uri="{9D8B030D-6E8A-4147-A177-3AD203B41FA5}">
                      <a16:colId xmlns:a16="http://schemas.microsoft.com/office/drawing/2014/main" val="2319407013"/>
                    </a:ext>
                  </a:extLst>
                </a:gridCol>
                <a:gridCol w="2200940">
                  <a:extLst>
                    <a:ext uri="{9D8B030D-6E8A-4147-A177-3AD203B41FA5}">
                      <a16:colId xmlns:a16="http://schemas.microsoft.com/office/drawing/2014/main" val="1036025138"/>
                    </a:ext>
                  </a:extLst>
                </a:gridCol>
                <a:gridCol w="6540980">
                  <a:extLst>
                    <a:ext uri="{9D8B030D-6E8A-4147-A177-3AD203B41FA5}">
                      <a16:colId xmlns:a16="http://schemas.microsoft.com/office/drawing/2014/main" val="1075039924"/>
                    </a:ext>
                  </a:extLst>
                </a:gridCol>
              </a:tblGrid>
              <a:tr h="397875">
                <a:tc>
                  <a:txBody>
                    <a:bodyPr/>
                    <a:lstStyle/>
                    <a:p>
                      <a:pPr algn="just"/>
                      <a:r>
                        <a:rPr lang="fr-FR" b="1" dirty="0">
                          <a:solidFill>
                            <a:srgbClr val="FF0000"/>
                          </a:solidFill>
                          <a:latin typeface="Arial" panose="020B0604020202020204" pitchFamily="34" charset="0"/>
                          <a:cs typeface="Arial" panose="020B0604020202020204" pitchFamily="34" charset="0"/>
                        </a:rPr>
                        <a:t>Catégories</a:t>
                      </a:r>
                      <a:endParaRPr lang="en-US" b="1" dirty="0">
                        <a:solidFill>
                          <a:srgbClr val="FF0000"/>
                        </a:solidFill>
                        <a:latin typeface="Arial" panose="020B0604020202020204" pitchFamily="34" charset="0"/>
                        <a:cs typeface="Arial" panose="020B0604020202020204" pitchFamily="34" charset="0"/>
                      </a:endParaRPr>
                    </a:p>
                  </a:txBody>
                  <a:tcPr/>
                </a:tc>
                <a:tc>
                  <a:txBody>
                    <a:bodyPr/>
                    <a:lstStyle/>
                    <a:p>
                      <a:pPr algn="just"/>
                      <a:r>
                        <a:rPr lang="fr-FR" b="1" dirty="0">
                          <a:solidFill>
                            <a:srgbClr val="FF0000"/>
                          </a:solidFill>
                          <a:latin typeface="Arial" panose="020B0604020202020204" pitchFamily="34" charset="0"/>
                          <a:cs typeface="Arial" panose="020B0604020202020204" pitchFamily="34" charset="0"/>
                        </a:rPr>
                        <a:t>Sous-catégories</a:t>
                      </a:r>
                      <a:endParaRPr lang="en-US" b="1" dirty="0">
                        <a:solidFill>
                          <a:srgbClr val="FF0000"/>
                        </a:solidFill>
                        <a:latin typeface="Arial" panose="020B0604020202020204" pitchFamily="34" charset="0"/>
                        <a:cs typeface="Arial" panose="020B0604020202020204" pitchFamily="34" charset="0"/>
                      </a:endParaRPr>
                    </a:p>
                  </a:txBody>
                  <a:tcPr/>
                </a:tc>
                <a:tc>
                  <a:txBody>
                    <a:bodyPr/>
                    <a:lstStyle/>
                    <a:p>
                      <a:pPr algn="just"/>
                      <a:r>
                        <a:rPr lang="fr-FR" b="1" dirty="0">
                          <a:solidFill>
                            <a:srgbClr val="FF0000"/>
                          </a:solidFill>
                          <a:latin typeface="Arial" panose="020B0604020202020204" pitchFamily="34" charset="0"/>
                          <a:cs typeface="Arial" panose="020B0604020202020204" pitchFamily="34" charset="0"/>
                        </a:rPr>
                        <a:t>Caractéristiques</a:t>
                      </a:r>
                      <a:endParaRPr lang="en-US" b="1" dirty="0">
                        <a:solidFill>
                          <a:srgbClr val="FF0000"/>
                        </a:solidFill>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534661039"/>
                  </a:ext>
                </a:extLst>
              </a:tr>
              <a:tr h="1275380">
                <a:tc>
                  <a:txBody>
                    <a:bodyPr/>
                    <a:lstStyle/>
                    <a:p>
                      <a:pPr algn="ctr"/>
                      <a:endParaRPr lang="fr-SN" b="1" dirty="0">
                        <a:latin typeface="Arial" panose="020B0604020202020204" pitchFamily="34" charset="0"/>
                        <a:cs typeface="Arial" panose="020B0604020202020204" pitchFamily="34" charset="0"/>
                      </a:endParaRPr>
                    </a:p>
                    <a:p>
                      <a:pPr algn="ctr"/>
                      <a:r>
                        <a:rPr lang="fr-SN" b="1" dirty="0">
                          <a:latin typeface="Arial" panose="020B0604020202020204" pitchFamily="34" charset="0"/>
                          <a:cs typeface="Arial" panose="020B0604020202020204" pitchFamily="34" charset="0"/>
                        </a:rPr>
                        <a:t>Pôle orientation/documentation</a:t>
                      </a:r>
                      <a:endParaRPr lang="en-US" b="1" dirty="0">
                        <a:latin typeface="Arial" panose="020B0604020202020204" pitchFamily="34" charset="0"/>
                        <a:cs typeface="Arial" panose="020B0604020202020204" pitchFamily="34" charset="0"/>
                      </a:endParaRPr>
                    </a:p>
                  </a:txBody>
                  <a:tcPr/>
                </a:tc>
                <a:tc>
                  <a:txBody>
                    <a:bodyPr/>
                    <a:lstStyle/>
                    <a:p>
                      <a:pPr algn="ctr"/>
                      <a:endParaRPr lang="fr-FR" dirty="0">
                        <a:latin typeface="Arial" panose="020B0604020202020204" pitchFamily="34" charset="0"/>
                        <a:cs typeface="Arial" panose="020B0604020202020204" pitchFamily="34" charset="0"/>
                      </a:endParaRPr>
                    </a:p>
                    <a:p>
                      <a:pPr algn="ctr"/>
                      <a:r>
                        <a:rPr lang="fr-FR" dirty="0">
                          <a:latin typeface="Arial" panose="020B0604020202020204" pitchFamily="34" charset="0"/>
                          <a:cs typeface="Arial" panose="020B0604020202020204" pitchFamily="34" charset="0"/>
                        </a:rPr>
                        <a:t>Accueil-Orientation</a:t>
                      </a:r>
                      <a:endParaRPr lang="en-US" dirty="0">
                        <a:latin typeface="Arial" panose="020B0604020202020204" pitchFamily="34" charset="0"/>
                        <a:cs typeface="Arial" panose="020B0604020202020204" pitchFamily="34" charset="0"/>
                      </a:endParaRPr>
                    </a:p>
                  </a:txBody>
                  <a:tcPr/>
                </a:tc>
                <a:tc>
                  <a:txBody>
                    <a:bodyPr/>
                    <a:lstStyle/>
                    <a:p>
                      <a:pPr algn="just"/>
                      <a:r>
                        <a:rPr lang="fr-SN" dirty="0">
                          <a:latin typeface="Arial" panose="020B0604020202020204" pitchFamily="34" charset="0"/>
                          <a:cs typeface="Arial" panose="020B0604020202020204" pitchFamily="34" charset="0"/>
                        </a:rPr>
                        <a:t>Accueillir les étudiants qui souhaitent s’orienter au sein de l’université et assure la liaison lycée – université</a:t>
                      </a:r>
                      <a:r>
                        <a:rPr lang="fr-SN" baseline="0" dirty="0">
                          <a:latin typeface="Arial" panose="020B0604020202020204" pitchFamily="34" charset="0"/>
                          <a:cs typeface="Arial" panose="020B0604020202020204" pitchFamily="34" charset="0"/>
                        </a:rPr>
                        <a:t> </a:t>
                      </a:r>
                    </a:p>
                    <a:p>
                      <a:pPr marL="0" marR="0" lvl="0" indent="0" algn="just" defTabSz="914400" rtl="0" eaLnBrk="1" fontAlgn="auto" latinLnBrk="0" hangingPunct="1">
                        <a:lnSpc>
                          <a:spcPct val="100000"/>
                        </a:lnSpc>
                        <a:spcBef>
                          <a:spcPts val="0"/>
                        </a:spcBef>
                        <a:spcAft>
                          <a:spcPts val="0"/>
                        </a:spcAft>
                        <a:buClrTx/>
                        <a:buSzTx/>
                        <a:buFontTx/>
                        <a:buNone/>
                        <a:tabLst/>
                        <a:defRPr/>
                      </a:pPr>
                      <a:r>
                        <a:rPr lang="fr-SN" dirty="0">
                          <a:latin typeface="Arial" panose="020B0604020202020204" pitchFamily="34" charset="0"/>
                          <a:cs typeface="Arial" panose="020B0604020202020204" pitchFamily="34" charset="0"/>
                        </a:rPr>
                        <a:t>Accompagner les lycéens à travailler sur leur projet d’orientation</a:t>
                      </a:r>
                      <a:r>
                        <a:rPr lang="fr-SN" baseline="0" dirty="0">
                          <a:latin typeface="Arial" panose="020B0604020202020204" pitchFamily="34" charset="0"/>
                          <a:cs typeface="Arial" panose="020B0604020202020204" pitchFamily="34" charset="0"/>
                        </a:rPr>
                        <a:t> (projet BRIO)</a:t>
                      </a:r>
                      <a:r>
                        <a:rPr lang="en-US" baseline="0" dirty="0">
                          <a:latin typeface="Arial" panose="020B0604020202020204" pitchFamily="34" charset="0"/>
                          <a:cs typeface="Arial" panose="020B0604020202020204" pitchFamily="34" charset="0"/>
                        </a:rPr>
                        <a:t>.</a:t>
                      </a:r>
                      <a:endParaRPr lang="fr-SN"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093288371"/>
                  </a:ext>
                </a:extLst>
              </a:tr>
              <a:tr h="686743">
                <a:tc rowSpan="2">
                  <a:txBody>
                    <a:bodyPr/>
                    <a:lstStyle/>
                    <a:p>
                      <a:pPr algn="ctr"/>
                      <a:endParaRPr lang="fr-SN" b="1" dirty="0">
                        <a:latin typeface="Arial" panose="020B0604020202020204" pitchFamily="34" charset="0"/>
                        <a:cs typeface="Arial" panose="020B0604020202020204" pitchFamily="34" charset="0"/>
                      </a:endParaRPr>
                    </a:p>
                    <a:p>
                      <a:pPr algn="ctr"/>
                      <a:r>
                        <a:rPr lang="fr-SN" b="1" dirty="0">
                          <a:latin typeface="Arial" panose="020B0604020202020204" pitchFamily="34" charset="0"/>
                          <a:cs typeface="Arial" panose="020B0604020202020204" pitchFamily="34" charset="0"/>
                        </a:rPr>
                        <a:t>Cellule projet</a:t>
                      </a:r>
                      <a:r>
                        <a:rPr lang="fr-FR" b="1" dirty="0">
                          <a:latin typeface="Arial" panose="020B0604020202020204" pitchFamily="34" charset="0"/>
                          <a:cs typeface="Arial" panose="020B0604020202020204" pitchFamily="34" charset="0"/>
                        </a:rPr>
                        <a:t> et partenariat </a:t>
                      </a:r>
                      <a:endParaRPr lang="en-US" b="1" dirty="0">
                        <a:latin typeface="Arial" panose="020B0604020202020204" pitchFamily="34" charset="0"/>
                        <a:cs typeface="Arial" panose="020B0604020202020204" pitchFamily="34" charset="0"/>
                      </a:endParaRPr>
                    </a:p>
                  </a:txBody>
                  <a:tcPr/>
                </a:tc>
                <a:tc>
                  <a:txBody>
                    <a:bodyPr/>
                    <a:lstStyle/>
                    <a:p>
                      <a:pPr algn="ctr"/>
                      <a:r>
                        <a:rPr lang="fr-FR" dirty="0">
                          <a:latin typeface="Arial" panose="020B0604020202020204" pitchFamily="34" charset="0"/>
                          <a:cs typeface="Arial" panose="020B0604020202020204" pitchFamily="34" charset="0"/>
                        </a:rPr>
                        <a:t>Veille sur les appels d’offres </a:t>
                      </a:r>
                    </a:p>
                  </a:txBody>
                  <a:tcPr/>
                </a:tc>
                <a:tc>
                  <a:txBody>
                    <a:bodyPr/>
                    <a:lstStyle/>
                    <a:p>
                      <a:pPr algn="just"/>
                      <a:r>
                        <a:rPr lang="fr-FR" dirty="0">
                          <a:latin typeface="Arial" panose="020B0604020202020204" pitchFamily="34" charset="0"/>
                          <a:cs typeface="Arial" panose="020B0604020202020204" pitchFamily="34" charset="0"/>
                        </a:rPr>
                        <a:t>Un service de veille sur les appels d’offres</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173742492"/>
                  </a:ext>
                </a:extLst>
              </a:tr>
              <a:tr h="686743">
                <a:tc vMerge="1">
                  <a:txBody>
                    <a:bodyPr/>
                    <a:lstStyle/>
                    <a:p>
                      <a:pPr algn="just"/>
                      <a:endParaRPr lang="en-US" dirty="0">
                        <a:latin typeface="Arial" panose="020B0604020202020204" pitchFamily="34" charset="0"/>
                        <a:cs typeface="Arial" panose="020B060402020202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dirty="0">
                          <a:latin typeface="Arial" panose="020B0604020202020204" pitchFamily="34" charset="0"/>
                          <a:cs typeface="Arial" panose="020B0604020202020204" pitchFamily="34" charset="0"/>
                        </a:rPr>
                        <a:t>Recherche de financements </a:t>
                      </a:r>
                      <a:endParaRPr lang="en-US" dirty="0">
                        <a:latin typeface="Arial" panose="020B0604020202020204" pitchFamily="34" charset="0"/>
                        <a:cs typeface="Arial" panose="020B0604020202020204" pitchFamily="34" charset="0"/>
                      </a:endParaRPr>
                    </a:p>
                  </a:txBody>
                  <a:tcPr/>
                </a:tc>
                <a:tc>
                  <a:txBody>
                    <a:bodyPr/>
                    <a:lstStyle/>
                    <a:p>
                      <a:pPr algn="just"/>
                      <a:r>
                        <a:rPr lang="fr-FR" dirty="0">
                          <a:latin typeface="Arial" panose="020B0604020202020204" pitchFamily="34" charset="0"/>
                          <a:cs typeface="Arial" panose="020B0604020202020204" pitchFamily="34" charset="0"/>
                        </a:rPr>
                        <a:t>Permet de chercher des financements autre que celui de la tutelle</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12759234"/>
                  </a:ext>
                </a:extLst>
              </a:tr>
              <a:tr h="397875">
                <a:tc rowSpan="3">
                  <a:txBody>
                    <a:bodyPr/>
                    <a:lstStyle/>
                    <a:p>
                      <a:pPr algn="ctr"/>
                      <a:endParaRPr lang="fr-SN" b="1" dirty="0">
                        <a:latin typeface="Arial" panose="020B0604020202020204" pitchFamily="34" charset="0"/>
                        <a:cs typeface="Arial" panose="020B0604020202020204" pitchFamily="34" charset="0"/>
                      </a:endParaRPr>
                    </a:p>
                    <a:p>
                      <a:pPr algn="ctr"/>
                      <a:r>
                        <a:rPr lang="fr-SN" b="1" dirty="0">
                          <a:latin typeface="Arial" panose="020B0604020202020204" pitchFamily="34" charset="0"/>
                          <a:cs typeface="Arial" panose="020B0604020202020204" pitchFamily="34" charset="0"/>
                        </a:rPr>
                        <a:t>Pôle stage emploi entreprise </a:t>
                      </a:r>
                      <a:endParaRPr lang="en-US" b="1" dirty="0">
                        <a:latin typeface="Arial" panose="020B0604020202020204" pitchFamily="34" charset="0"/>
                        <a:cs typeface="Arial" panose="020B0604020202020204" pitchFamily="34" charset="0"/>
                      </a:endParaRPr>
                    </a:p>
                  </a:txBody>
                  <a:tcPr/>
                </a:tc>
                <a:tc>
                  <a:txBody>
                    <a:bodyPr/>
                    <a:lstStyle/>
                    <a:p>
                      <a:pPr algn="ctr"/>
                      <a:r>
                        <a:rPr lang="fr-FR" dirty="0">
                          <a:latin typeface="Arial" panose="020B0604020202020204" pitchFamily="34" charset="0"/>
                          <a:cs typeface="Arial" panose="020B0604020202020204" pitchFamily="34" charset="0"/>
                        </a:rPr>
                        <a:t>Gestion des stages</a:t>
                      </a:r>
                      <a:endParaRPr lang="en-US" dirty="0">
                        <a:latin typeface="Arial" panose="020B0604020202020204" pitchFamily="34" charset="0"/>
                        <a:cs typeface="Arial" panose="020B0604020202020204" pitchFamily="34" charset="0"/>
                      </a:endParaRPr>
                    </a:p>
                  </a:txBody>
                  <a:tcPr/>
                </a:tc>
                <a:tc>
                  <a:txBody>
                    <a:bodyPr/>
                    <a:lstStyle/>
                    <a:p>
                      <a:pPr algn="just"/>
                      <a:r>
                        <a:rPr lang="fr-FR" dirty="0">
                          <a:latin typeface="Arial" panose="020B0604020202020204" pitchFamily="34" charset="0"/>
                          <a:cs typeface="Arial" panose="020B0604020202020204" pitchFamily="34" charset="0"/>
                        </a:rPr>
                        <a:t>Assurer l’obtention et le suivi des stages des étudiants </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226233537"/>
                  </a:ext>
                </a:extLst>
              </a:tr>
              <a:tr h="397875">
                <a:tc vMerge="1">
                  <a:txBody>
                    <a:bodyPr/>
                    <a:lstStyle/>
                    <a:p>
                      <a:pPr algn="just"/>
                      <a:endParaRPr lang="en-US" dirty="0">
                        <a:latin typeface="Arial" panose="020B0604020202020204" pitchFamily="34" charset="0"/>
                        <a:cs typeface="Arial" panose="020B0604020202020204" pitchFamily="34" charset="0"/>
                      </a:endParaRPr>
                    </a:p>
                  </a:txBody>
                  <a:tcPr/>
                </a:tc>
                <a:tc>
                  <a:txBody>
                    <a:bodyPr/>
                    <a:lstStyle/>
                    <a:p>
                      <a:pPr algn="ctr"/>
                      <a:r>
                        <a:rPr lang="fr-FR" dirty="0">
                          <a:latin typeface="Arial" panose="020B0604020202020204" pitchFamily="34" charset="0"/>
                          <a:cs typeface="Arial" panose="020B0604020202020204" pitchFamily="34" charset="0"/>
                        </a:rPr>
                        <a:t>Ateliers pratiques</a:t>
                      </a:r>
                      <a:endParaRPr lang="en-US" dirty="0">
                        <a:latin typeface="Arial" panose="020B0604020202020204" pitchFamily="34" charset="0"/>
                        <a:cs typeface="Arial" panose="020B0604020202020204" pitchFamily="34" charset="0"/>
                      </a:endParaRP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fr-FR" dirty="0">
                          <a:latin typeface="Arial" panose="020B0604020202020204" pitchFamily="34" charset="0"/>
                          <a:cs typeface="Arial" panose="020B0604020202020204" pitchFamily="34" charset="0"/>
                        </a:rPr>
                        <a:t>Préparation des étudiants à recherche d’emploi</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771341732"/>
                  </a:ext>
                </a:extLst>
              </a:tr>
              <a:tr h="686743">
                <a:tc vMerge="1">
                  <a:txBody>
                    <a:bodyPr/>
                    <a:lstStyle/>
                    <a:p>
                      <a:pPr algn="just"/>
                      <a:endParaRPr lang="en-US" dirty="0">
                        <a:latin typeface="Arial" panose="020B0604020202020204" pitchFamily="34" charset="0"/>
                        <a:cs typeface="Arial" panose="020B0604020202020204" pitchFamily="34" charset="0"/>
                      </a:endParaRPr>
                    </a:p>
                  </a:txBody>
                  <a:tcPr/>
                </a:tc>
                <a:tc>
                  <a:txBody>
                    <a:bodyPr/>
                    <a:lstStyle/>
                    <a:p>
                      <a:pPr algn="ctr"/>
                      <a:r>
                        <a:rPr lang="fr-FR" dirty="0">
                          <a:latin typeface="Arial" panose="020B0604020202020204" pitchFamily="34" charset="0"/>
                          <a:cs typeface="Arial" panose="020B0604020202020204" pitchFamily="34" charset="0"/>
                        </a:rPr>
                        <a:t>Collaboration avec les entreprises</a:t>
                      </a:r>
                      <a:endParaRPr lang="en-US" dirty="0">
                        <a:latin typeface="Arial" panose="020B0604020202020204" pitchFamily="34" charset="0"/>
                        <a:cs typeface="Arial" panose="020B0604020202020204" pitchFamily="34" charset="0"/>
                      </a:endParaRPr>
                    </a:p>
                  </a:txBody>
                  <a:tcPr/>
                </a:tc>
                <a:tc>
                  <a:txBody>
                    <a:bodyPr/>
                    <a:lstStyle/>
                    <a:p>
                      <a:pPr algn="just"/>
                      <a:r>
                        <a:rPr lang="fr-FR" dirty="0">
                          <a:latin typeface="Arial" panose="020B0604020202020204" pitchFamily="34" charset="0"/>
                          <a:cs typeface="Arial" panose="020B0604020202020204" pitchFamily="34" charset="0"/>
                        </a:rPr>
                        <a:t>5000 à 6000 conventions par an </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28012600"/>
                  </a:ext>
                </a:extLst>
              </a:tr>
              <a:tr h="1569698">
                <a:tc>
                  <a:txBody>
                    <a:bodyPr/>
                    <a:lstStyle/>
                    <a:p>
                      <a:pPr algn="ctr"/>
                      <a:r>
                        <a:rPr lang="fr-FR" b="1" dirty="0">
                          <a:latin typeface="Arial" panose="020B0604020202020204" pitchFamily="34" charset="0"/>
                          <a:cs typeface="Arial" panose="020B0604020202020204" pitchFamily="34" charset="0"/>
                        </a:rPr>
                        <a:t>Pôle OPEIP (L'Observatoire des Parcours Etudiants et de l'Insertion Professionnelle)</a:t>
                      </a:r>
                      <a:endParaRPr lang="en-US" b="1" dirty="0">
                        <a:latin typeface="Arial" panose="020B0604020202020204" pitchFamily="34" charset="0"/>
                        <a:cs typeface="Arial" panose="020B0604020202020204" pitchFamily="34" charset="0"/>
                      </a:endParaRPr>
                    </a:p>
                  </a:txBody>
                  <a:tcPr/>
                </a:tc>
                <a:tc>
                  <a:txBody>
                    <a:bodyPr/>
                    <a:lstStyle/>
                    <a:p>
                      <a:pPr algn="ctr"/>
                      <a:r>
                        <a:rPr lang="fr-FR" dirty="0">
                          <a:latin typeface="Arial" panose="020B0604020202020204" pitchFamily="34" charset="0"/>
                          <a:cs typeface="Arial" panose="020B0604020202020204" pitchFamily="34" charset="0"/>
                        </a:rPr>
                        <a:t>Études sur l’insertion des étudiants et diplômés</a:t>
                      </a:r>
                      <a:endParaRPr lang="en-US" dirty="0">
                        <a:latin typeface="Arial" panose="020B0604020202020204" pitchFamily="34" charset="0"/>
                        <a:cs typeface="Arial" panose="020B0604020202020204" pitchFamily="34" charset="0"/>
                      </a:endParaRPr>
                    </a:p>
                  </a:txBody>
                  <a:tcPr/>
                </a:tc>
                <a:tc>
                  <a:txBody>
                    <a:bodyPr/>
                    <a:lstStyle/>
                    <a:p>
                      <a:pPr algn="just"/>
                      <a:r>
                        <a:rPr lang="fr-FR" dirty="0">
                          <a:latin typeface="Arial" panose="020B0604020202020204" pitchFamily="34" charset="0"/>
                          <a:cs typeface="Arial" panose="020B0604020202020204" pitchFamily="34" charset="0"/>
                        </a:rPr>
                        <a:t>Réalisation des enquêtes sur l'ensemble des étudiants, diplômés ou non de l'Université Rennes sur leur insertion professionnelle et leur condition de vie.</a:t>
                      </a:r>
                      <a:endParaRPr lang="en-US"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37898061"/>
                  </a:ext>
                </a:extLst>
              </a:tr>
            </a:tbl>
          </a:graphicData>
        </a:graphic>
      </p:graphicFrame>
      <p:sp>
        <p:nvSpPr>
          <p:cNvPr id="5" name="Espace réservé du numéro de diapositive 4">
            <a:extLst>
              <a:ext uri="{FF2B5EF4-FFF2-40B4-BE49-F238E27FC236}">
                <a16:creationId xmlns:a16="http://schemas.microsoft.com/office/drawing/2014/main" id="{F4C60063-9257-419C-A250-F23ED74DE6DF}"/>
              </a:ext>
            </a:extLst>
          </p:cNvPr>
          <p:cNvSpPr>
            <a:spLocks noGrp="1"/>
          </p:cNvSpPr>
          <p:nvPr>
            <p:ph type="sldNum" sz="quarter" idx="12"/>
          </p:nvPr>
        </p:nvSpPr>
        <p:spPr/>
        <p:txBody>
          <a:bodyPr/>
          <a:lstStyle/>
          <a:p>
            <a:fld id="{239FE673-3419-4C4B-AF85-EFFEC2474D82}" type="slidenum">
              <a:rPr lang="en-US" sz="2000">
                <a:solidFill>
                  <a:srgbClr val="00B0F0"/>
                </a:solidFill>
                <a:latin typeface="Arial" panose="020B0604020202020204" pitchFamily="34" charset="0"/>
                <a:cs typeface="Arial" panose="020B0604020202020204" pitchFamily="34" charset="0"/>
              </a:rPr>
              <a:t>13</a:t>
            </a:fld>
            <a:endParaRPr lang="en-US" sz="2000"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4661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CB29C2B-8EA7-400C-9492-51D6C8205BC9}"/>
              </a:ext>
            </a:extLst>
          </p:cNvPr>
          <p:cNvSpPr>
            <a:spLocks noGrp="1"/>
          </p:cNvSpPr>
          <p:nvPr>
            <p:ph type="title"/>
          </p:nvPr>
        </p:nvSpPr>
        <p:spPr>
          <a:xfrm>
            <a:off x="742507" y="141842"/>
            <a:ext cx="10515600" cy="368522"/>
          </a:xfrm>
        </p:spPr>
        <p:txBody>
          <a:bodyPr>
            <a:normAutofit fontScale="90000"/>
          </a:bodyPr>
          <a:lstStyle/>
          <a:p>
            <a:pPr algn="ctr"/>
            <a:r>
              <a:rPr lang="fr-FR" b="1" dirty="0">
                <a:solidFill>
                  <a:srgbClr val="FF0000"/>
                </a:solidFill>
                <a:latin typeface="Agency FB" panose="020B0503020202020204" pitchFamily="34" charset="0"/>
              </a:rPr>
              <a:t>Croisement des cas étudiés</a:t>
            </a:r>
            <a:endParaRPr lang="en-US" b="1" dirty="0">
              <a:solidFill>
                <a:srgbClr val="FF0000"/>
              </a:solidFill>
              <a:latin typeface="Agency FB" panose="020B0503020202020204" pitchFamily="34" charset="0"/>
            </a:endParaRPr>
          </a:p>
        </p:txBody>
      </p:sp>
      <p:graphicFrame>
        <p:nvGraphicFramePr>
          <p:cNvPr id="4" name="Espace réservé du contenu 3">
            <a:extLst>
              <a:ext uri="{FF2B5EF4-FFF2-40B4-BE49-F238E27FC236}">
                <a16:creationId xmlns:a16="http://schemas.microsoft.com/office/drawing/2014/main" id="{7227BC4D-A687-4691-BBCD-60D416AF0101}"/>
              </a:ext>
            </a:extLst>
          </p:cNvPr>
          <p:cNvGraphicFramePr>
            <a:graphicFrameLocks noGrp="1"/>
          </p:cNvGraphicFramePr>
          <p:nvPr>
            <p:ph idx="1"/>
            <p:extLst>
              <p:ext uri="{D42A27DB-BD31-4B8C-83A1-F6EECF244321}">
                <p14:modId xmlns:p14="http://schemas.microsoft.com/office/powerpoint/2010/main" val="2871766285"/>
              </p:ext>
            </p:extLst>
          </p:nvPr>
        </p:nvGraphicFramePr>
        <p:xfrm>
          <a:off x="85060" y="723014"/>
          <a:ext cx="12106940" cy="6126480"/>
        </p:xfrm>
        <a:graphic>
          <a:graphicData uri="http://schemas.openxmlformats.org/drawingml/2006/table">
            <a:tbl>
              <a:tblPr firstRow="1" bandRow="1">
                <a:tableStyleId>{5940675A-B579-460E-94D1-54222C63F5DA}</a:tableStyleId>
              </a:tblPr>
              <a:tblGrid>
                <a:gridCol w="1983501">
                  <a:extLst>
                    <a:ext uri="{9D8B030D-6E8A-4147-A177-3AD203B41FA5}">
                      <a16:colId xmlns:a16="http://schemas.microsoft.com/office/drawing/2014/main" val="344564714"/>
                    </a:ext>
                  </a:extLst>
                </a:gridCol>
                <a:gridCol w="5191784">
                  <a:extLst>
                    <a:ext uri="{9D8B030D-6E8A-4147-A177-3AD203B41FA5}">
                      <a16:colId xmlns:a16="http://schemas.microsoft.com/office/drawing/2014/main" val="4168050606"/>
                    </a:ext>
                  </a:extLst>
                </a:gridCol>
                <a:gridCol w="4931655">
                  <a:extLst>
                    <a:ext uri="{9D8B030D-6E8A-4147-A177-3AD203B41FA5}">
                      <a16:colId xmlns:a16="http://schemas.microsoft.com/office/drawing/2014/main" val="2025935567"/>
                    </a:ext>
                  </a:extLst>
                </a:gridCol>
              </a:tblGrid>
              <a:tr h="432453">
                <a:tc>
                  <a:txBody>
                    <a:bodyPr/>
                    <a:lstStyle/>
                    <a:p>
                      <a:pPr algn="ctr"/>
                      <a:r>
                        <a:rPr lang="fr-FR" sz="2400" b="1" dirty="0">
                          <a:latin typeface="Arial" panose="020B0604020202020204" pitchFamily="34" charset="0"/>
                          <a:cs typeface="Arial" panose="020B0604020202020204" pitchFamily="34" charset="0"/>
                        </a:rPr>
                        <a:t>Cadre</a:t>
                      </a:r>
                      <a:endParaRPr lang="en-US" sz="2400" b="1" dirty="0">
                        <a:latin typeface="Arial" panose="020B0604020202020204" pitchFamily="34" charset="0"/>
                        <a:cs typeface="Arial" panose="020B0604020202020204" pitchFamily="34" charset="0"/>
                      </a:endParaRPr>
                    </a:p>
                  </a:txBody>
                  <a:tcPr/>
                </a:tc>
                <a:tc>
                  <a:txBody>
                    <a:bodyPr/>
                    <a:lstStyle/>
                    <a:p>
                      <a:pPr algn="ctr"/>
                      <a:r>
                        <a:rPr lang="fr-FR" sz="2400" b="1" dirty="0">
                          <a:latin typeface="Arial" panose="020B0604020202020204" pitchFamily="34" charset="0"/>
                          <a:cs typeface="Arial" panose="020B0604020202020204" pitchFamily="34" charset="0"/>
                        </a:rPr>
                        <a:t>AFI-L’UE</a:t>
                      </a:r>
                      <a:endParaRPr lang="en-US" sz="2400" b="1" dirty="0">
                        <a:latin typeface="Arial" panose="020B0604020202020204" pitchFamily="34" charset="0"/>
                        <a:cs typeface="Arial" panose="020B0604020202020204" pitchFamily="34" charset="0"/>
                      </a:endParaRPr>
                    </a:p>
                  </a:txBody>
                  <a:tcPr/>
                </a:tc>
                <a:tc>
                  <a:txBody>
                    <a:bodyPr/>
                    <a:lstStyle/>
                    <a:p>
                      <a:pPr algn="ctr"/>
                      <a:r>
                        <a:rPr lang="fr-FR" sz="2400" b="1" dirty="0">
                          <a:latin typeface="Arial" panose="020B0604020202020204" pitchFamily="34" charset="0"/>
                          <a:cs typeface="Arial" panose="020B0604020202020204" pitchFamily="34" charset="0"/>
                        </a:rPr>
                        <a:t>Rennes 2</a:t>
                      </a:r>
                      <a:endParaRPr lang="en-US" sz="2400" b="1"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993473555"/>
                  </a:ext>
                </a:extLst>
              </a:tr>
              <a:tr h="1165951">
                <a:tc rowSpan="2">
                  <a:txBody>
                    <a:bodyPr/>
                    <a:lstStyle/>
                    <a:p>
                      <a:endParaRPr lang="fr-FR" sz="2000" b="1" dirty="0">
                        <a:latin typeface="Arial" panose="020B0604020202020204" pitchFamily="34" charset="0"/>
                        <a:cs typeface="Arial" panose="020B0604020202020204" pitchFamily="34" charset="0"/>
                      </a:endParaRPr>
                    </a:p>
                    <a:p>
                      <a:endParaRPr lang="fr-FR" sz="2000" b="1" dirty="0">
                        <a:latin typeface="Arial" panose="020B0604020202020204" pitchFamily="34" charset="0"/>
                        <a:cs typeface="Arial" panose="020B0604020202020204" pitchFamily="34" charset="0"/>
                      </a:endParaRPr>
                    </a:p>
                    <a:p>
                      <a:pPr algn="ctr"/>
                      <a:r>
                        <a:rPr lang="fr-FR" sz="2000" b="1" dirty="0">
                          <a:latin typeface="Arial" panose="020B0604020202020204" pitchFamily="34" charset="0"/>
                          <a:cs typeface="Arial" panose="020B0604020202020204" pitchFamily="34" charset="0"/>
                        </a:rPr>
                        <a:t>Institutionnel</a:t>
                      </a:r>
                      <a:endParaRPr lang="en-US" sz="2000" b="1" dirty="0">
                        <a:latin typeface="Arial" panose="020B0604020202020204" pitchFamily="34" charset="0"/>
                        <a:cs typeface="Arial" panose="020B0604020202020204" pitchFamily="34" charset="0"/>
                      </a:endParaRPr>
                    </a:p>
                  </a:txBody>
                  <a:tcPr/>
                </a:tc>
                <a:tc>
                  <a:txBody>
                    <a:bodyPr/>
                    <a:lstStyle/>
                    <a:p>
                      <a:r>
                        <a:rPr lang="fr-FR" sz="2400" dirty="0">
                          <a:latin typeface="Arial" panose="020B0604020202020204" pitchFamily="34" charset="0"/>
                          <a:cs typeface="Arial" panose="020B0604020202020204" pitchFamily="34" charset="0"/>
                        </a:rPr>
                        <a:t>Combinaison des fonctions d’études, de conseils, d’insertion et de partenariat</a:t>
                      </a:r>
                      <a:endParaRPr lang="en-US" sz="2400" dirty="0">
                        <a:latin typeface="Arial" panose="020B0604020202020204" pitchFamily="34" charset="0"/>
                        <a:cs typeface="Arial" panose="020B0604020202020204" pitchFamily="34" charset="0"/>
                      </a:endParaRPr>
                    </a:p>
                  </a:txBody>
                  <a:tcPr/>
                </a:tc>
                <a:tc>
                  <a:txBody>
                    <a:bodyPr/>
                    <a:lstStyle/>
                    <a:p>
                      <a:r>
                        <a:rPr lang="fr-FR" sz="2400" dirty="0">
                          <a:latin typeface="Arial" panose="020B0604020202020204" pitchFamily="34" charset="0"/>
                          <a:cs typeface="Arial" panose="020B0604020202020204" pitchFamily="34" charset="0"/>
                        </a:rPr>
                        <a:t>Structuration spécifiée avec la création des pôles</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19914038"/>
                  </a:ext>
                </a:extLst>
              </a:tr>
              <a:tr h="807197">
                <a:tc vMerge="1">
                  <a:txBody>
                    <a:bodyPr/>
                    <a:lstStyle/>
                    <a:p>
                      <a:endParaRPr lang="en-US" dirty="0"/>
                    </a:p>
                  </a:txBody>
                  <a:tcPr/>
                </a:tc>
                <a:tc>
                  <a:txBody>
                    <a:bodyPr/>
                    <a:lstStyle/>
                    <a:p>
                      <a:r>
                        <a:rPr lang="fr-FR" sz="2400" dirty="0">
                          <a:latin typeface="Arial" panose="020B0604020202020204" pitchFamily="34" charset="0"/>
                          <a:cs typeface="Arial" panose="020B0604020202020204" pitchFamily="34" charset="0"/>
                        </a:rPr>
                        <a:t>Partenariat avec le monde professionnel</a:t>
                      </a:r>
                      <a:endParaRPr lang="en-US" sz="2400" dirty="0">
                        <a:latin typeface="Arial" panose="020B0604020202020204" pitchFamily="34" charset="0"/>
                        <a:cs typeface="Arial" panose="020B0604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2400" dirty="0">
                          <a:latin typeface="Arial" panose="020B0604020202020204" pitchFamily="34" charset="0"/>
                          <a:cs typeface="Arial" panose="020B0604020202020204" pitchFamily="34" charset="0"/>
                        </a:rPr>
                        <a:t>Partenariat avec le monde professionnel</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705785475"/>
                  </a:ext>
                </a:extLst>
              </a:tr>
              <a:tr h="1165951">
                <a:tc rowSpan="4">
                  <a:txBody>
                    <a:bodyPr/>
                    <a:lstStyle/>
                    <a:p>
                      <a:endParaRPr lang="fr-FR" sz="2000" b="1" dirty="0">
                        <a:latin typeface="Arial" panose="020B0604020202020204" pitchFamily="34" charset="0"/>
                        <a:cs typeface="Arial" panose="020B0604020202020204" pitchFamily="34" charset="0"/>
                      </a:endParaRPr>
                    </a:p>
                    <a:p>
                      <a:endParaRPr lang="fr-FR" sz="2000" b="1" dirty="0">
                        <a:latin typeface="Arial" panose="020B0604020202020204" pitchFamily="34" charset="0"/>
                        <a:cs typeface="Arial" panose="020B0604020202020204" pitchFamily="34" charset="0"/>
                      </a:endParaRPr>
                    </a:p>
                    <a:p>
                      <a:endParaRPr lang="fr-FR" sz="2000" b="1" dirty="0">
                        <a:latin typeface="Arial" panose="020B0604020202020204" pitchFamily="34" charset="0"/>
                        <a:cs typeface="Arial" panose="020B0604020202020204" pitchFamily="34" charset="0"/>
                      </a:endParaRPr>
                    </a:p>
                    <a:p>
                      <a:endParaRPr lang="fr-FR" sz="2000" b="1" dirty="0">
                        <a:latin typeface="Arial" panose="020B0604020202020204" pitchFamily="34" charset="0"/>
                        <a:cs typeface="Arial" panose="020B0604020202020204" pitchFamily="34" charset="0"/>
                      </a:endParaRPr>
                    </a:p>
                    <a:p>
                      <a:pPr algn="ctr"/>
                      <a:r>
                        <a:rPr lang="fr-FR" sz="2000" b="1" dirty="0">
                          <a:latin typeface="Arial" panose="020B0604020202020204" pitchFamily="34" charset="0"/>
                          <a:cs typeface="Arial" panose="020B0604020202020204" pitchFamily="34" charset="0"/>
                        </a:rPr>
                        <a:t>Stratégies d’insertion</a:t>
                      </a:r>
                      <a:endParaRPr lang="en-US" sz="2000" b="1" dirty="0">
                        <a:latin typeface="Arial" panose="020B0604020202020204" pitchFamily="34" charset="0"/>
                        <a:cs typeface="Arial" panose="020B0604020202020204" pitchFamily="34" charset="0"/>
                      </a:endParaRPr>
                    </a:p>
                  </a:txBody>
                  <a:tcPr/>
                </a:tc>
                <a:tc>
                  <a:txBody>
                    <a:bodyPr/>
                    <a:lstStyle/>
                    <a:p>
                      <a:r>
                        <a:rPr lang="fr-FR" sz="2400" dirty="0">
                          <a:latin typeface="Arial" panose="020B0604020202020204" pitchFamily="34" charset="0"/>
                          <a:cs typeface="Arial" panose="020B0604020202020204" pitchFamily="34" charset="0"/>
                        </a:rPr>
                        <a:t>Pédagogie de proximité</a:t>
                      </a:r>
                      <a:endParaRPr lang="en-US" sz="2400" dirty="0">
                        <a:latin typeface="Arial" panose="020B0604020202020204" pitchFamily="34" charset="0"/>
                        <a:cs typeface="Arial" panose="020B0604020202020204" pitchFamily="34" charset="0"/>
                      </a:endParaRPr>
                    </a:p>
                  </a:txBody>
                  <a:tcPr/>
                </a:tc>
                <a:tc>
                  <a:txBody>
                    <a:bodyPr/>
                    <a:lstStyle/>
                    <a:p>
                      <a:r>
                        <a:rPr lang="fr-FR" sz="2400" dirty="0">
                          <a:latin typeface="Arial" panose="020B0604020202020204" pitchFamily="34" charset="0"/>
                          <a:cs typeface="Arial" panose="020B0604020202020204" pitchFamily="34" charset="0"/>
                        </a:rPr>
                        <a:t>Personnalisation plus difficile avec un nombre important d’étudiants à gérer</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578030911"/>
                  </a:ext>
                </a:extLst>
              </a:tr>
              <a:tr h="807197">
                <a:tc vMerge="1">
                  <a:txBody>
                    <a:bodyPr/>
                    <a:lstStyle/>
                    <a:p>
                      <a:endParaRPr lang="en-US" dirty="0"/>
                    </a:p>
                  </a:txBody>
                  <a:tcPr/>
                </a:tc>
                <a:tc>
                  <a:txBody>
                    <a:bodyPr/>
                    <a:lstStyle/>
                    <a:p>
                      <a:r>
                        <a:rPr lang="fr-FR" sz="2400" dirty="0">
                          <a:latin typeface="Arial" panose="020B0604020202020204" pitchFamily="34" charset="0"/>
                          <a:cs typeface="Arial" panose="020B0604020202020204" pitchFamily="34" charset="0"/>
                        </a:rPr>
                        <a:t>Intégration des retours d’expérience des étudiants et des entreprises</a:t>
                      </a:r>
                      <a:endParaRPr lang="en-US" sz="2400" dirty="0">
                        <a:latin typeface="Arial" panose="020B0604020202020204" pitchFamily="34" charset="0"/>
                        <a:cs typeface="Arial" panose="020B0604020202020204" pitchFamily="34" charset="0"/>
                      </a:endParaRPr>
                    </a:p>
                  </a:txBody>
                  <a:tcPr/>
                </a:tc>
                <a:tc>
                  <a:txBody>
                    <a:bodyPr/>
                    <a:lstStyle/>
                    <a:p>
                      <a:r>
                        <a:rPr lang="fr-FR" sz="2400" dirty="0">
                          <a:latin typeface="Arial" panose="020B0604020202020204" pitchFamily="34" charset="0"/>
                          <a:cs typeface="Arial" panose="020B0604020202020204" pitchFamily="34" charset="0"/>
                        </a:rPr>
                        <a:t>Enquête sur les étudiants, les </a:t>
                      </a:r>
                      <a:r>
                        <a:rPr lang="fr-FR" sz="2400" dirty="0" err="1">
                          <a:latin typeface="Arial" panose="020B0604020202020204" pitchFamily="34" charset="0"/>
                          <a:cs typeface="Arial" panose="020B0604020202020204" pitchFamily="34" charset="0"/>
                        </a:rPr>
                        <a:t>alumni</a:t>
                      </a:r>
                      <a:r>
                        <a:rPr lang="fr-FR" sz="2400" dirty="0">
                          <a:latin typeface="Arial" panose="020B0604020202020204" pitchFamily="34" charset="0"/>
                          <a:cs typeface="Arial" panose="020B0604020202020204" pitchFamily="34" charset="0"/>
                        </a:rPr>
                        <a:t> et autres</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526670420"/>
                  </a:ext>
                </a:extLst>
              </a:tr>
              <a:tr h="807197">
                <a:tc vMerge="1">
                  <a:txBody>
                    <a:bodyPr/>
                    <a:lstStyle/>
                    <a:p>
                      <a:endParaRPr lang="en-US" dirty="0"/>
                    </a:p>
                  </a:txBody>
                  <a:tcPr/>
                </a:tc>
                <a:tc>
                  <a:txBody>
                    <a:bodyPr/>
                    <a:lstStyle/>
                    <a:p>
                      <a:r>
                        <a:rPr lang="fr-FR" sz="2400" dirty="0">
                          <a:latin typeface="Arial" panose="020B0604020202020204" pitchFamily="34" charset="0"/>
                          <a:cs typeface="Arial" panose="020B0604020202020204" pitchFamily="34" charset="0"/>
                        </a:rPr>
                        <a:t>Tenue des ateliers de révision des maquettes</a:t>
                      </a:r>
                      <a:endParaRPr lang="en-US" sz="2400" dirty="0">
                        <a:latin typeface="Arial" panose="020B0604020202020204" pitchFamily="34" charset="0"/>
                        <a:cs typeface="Arial" panose="020B0604020202020204" pitchFamily="34" charset="0"/>
                      </a:endParaRPr>
                    </a:p>
                  </a:txBody>
                  <a:tcPr/>
                </a:tc>
                <a:tc>
                  <a:txBody>
                    <a:bodyPr/>
                    <a:lstStyle/>
                    <a:p>
                      <a:r>
                        <a:rPr lang="fr-FR" sz="2400" dirty="0">
                          <a:latin typeface="Arial" panose="020B0604020202020204" pitchFamily="34" charset="0"/>
                          <a:cs typeface="Arial" panose="020B0604020202020204" pitchFamily="34" charset="0"/>
                        </a:rPr>
                        <a:t>Préparation des étudiants à la recherche d’emploi</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311524699"/>
                  </a:ext>
                </a:extLst>
              </a:tr>
              <a:tr h="807197">
                <a:tc vMerge="1">
                  <a:txBody>
                    <a:bodyPr/>
                    <a:lstStyle/>
                    <a:p>
                      <a:endParaRPr lang="en-US" dirty="0"/>
                    </a:p>
                  </a:txBody>
                  <a:tcPr/>
                </a:tc>
                <a:tc>
                  <a:txBody>
                    <a:bodyPr/>
                    <a:lstStyle/>
                    <a:p>
                      <a:r>
                        <a:rPr lang="fr-FR" sz="2400" dirty="0">
                          <a:latin typeface="Arial" panose="020B0604020202020204" pitchFamily="34" charset="0"/>
                          <a:cs typeface="Arial" panose="020B0604020202020204" pitchFamily="34" charset="0"/>
                        </a:rPr>
                        <a:t>AFI-Speed Job Dating</a:t>
                      </a:r>
                      <a:endParaRPr lang="en-US" sz="2400" dirty="0">
                        <a:latin typeface="Arial" panose="020B0604020202020204" pitchFamily="34" charset="0"/>
                        <a:cs typeface="Arial" panose="020B0604020202020204" pitchFamily="34" charset="0"/>
                      </a:endParaRPr>
                    </a:p>
                  </a:txBody>
                  <a:tcPr/>
                </a:tc>
                <a:tc>
                  <a:txBody>
                    <a:bodyPr/>
                    <a:lstStyle/>
                    <a:p>
                      <a:r>
                        <a:rPr lang="fr-FR" sz="2400" dirty="0">
                          <a:latin typeface="Arial" panose="020B0604020202020204" pitchFamily="34" charset="0"/>
                          <a:cs typeface="Arial" panose="020B0604020202020204" pitchFamily="34" charset="0"/>
                        </a:rPr>
                        <a:t>Service de veille sur les appels d’offres</a:t>
                      </a:r>
                      <a:endParaRPr lang="en-US" sz="24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96295054"/>
                  </a:ext>
                </a:extLst>
              </a:tr>
            </a:tbl>
          </a:graphicData>
        </a:graphic>
      </p:graphicFrame>
      <p:sp>
        <p:nvSpPr>
          <p:cNvPr id="5" name="Espace réservé du numéro de diapositive 4">
            <a:extLst>
              <a:ext uri="{FF2B5EF4-FFF2-40B4-BE49-F238E27FC236}">
                <a16:creationId xmlns:a16="http://schemas.microsoft.com/office/drawing/2014/main" id="{44D544F5-ADCC-4F2F-846E-1739DFAC63AC}"/>
              </a:ext>
            </a:extLst>
          </p:cNvPr>
          <p:cNvSpPr>
            <a:spLocks noGrp="1"/>
          </p:cNvSpPr>
          <p:nvPr>
            <p:ph type="sldNum" sz="quarter" idx="12"/>
          </p:nvPr>
        </p:nvSpPr>
        <p:spPr>
          <a:xfrm>
            <a:off x="9363740" y="6351033"/>
            <a:ext cx="2743200" cy="365125"/>
          </a:xfrm>
        </p:spPr>
        <p:txBody>
          <a:bodyPr/>
          <a:lstStyle/>
          <a:p>
            <a:fld id="{239FE673-3419-4C4B-AF85-EFFEC2474D82}" type="slidenum">
              <a:rPr lang="en-US" sz="2000">
                <a:solidFill>
                  <a:srgbClr val="00B0F0"/>
                </a:solidFill>
                <a:latin typeface="Arial" panose="020B0604020202020204" pitchFamily="34" charset="0"/>
                <a:cs typeface="Arial" panose="020B0604020202020204" pitchFamily="34" charset="0"/>
              </a:rPr>
              <a:t>14</a:t>
            </a:fld>
            <a:endParaRPr lang="en-US" sz="2000"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313869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446ABA-EF44-429A-8144-6FBEA50C915C}"/>
              </a:ext>
            </a:extLst>
          </p:cNvPr>
          <p:cNvSpPr>
            <a:spLocks noGrp="1"/>
          </p:cNvSpPr>
          <p:nvPr>
            <p:ph type="title"/>
          </p:nvPr>
        </p:nvSpPr>
        <p:spPr>
          <a:xfrm>
            <a:off x="838200" y="-99637"/>
            <a:ext cx="10515600" cy="681250"/>
          </a:xfrm>
        </p:spPr>
        <p:txBody>
          <a:bodyPr>
            <a:normAutofit fontScale="90000"/>
          </a:bodyPr>
          <a:lstStyle/>
          <a:p>
            <a:pPr algn="ctr"/>
            <a:r>
              <a:rPr lang="fr-FR" b="1" dirty="0">
                <a:solidFill>
                  <a:srgbClr val="FF0000"/>
                </a:solidFill>
                <a:latin typeface="Agency FB" panose="020B0503020202020204" pitchFamily="34" charset="0"/>
              </a:rPr>
              <a:t>Conclusion </a:t>
            </a:r>
            <a:endParaRPr lang="en-US" b="1" dirty="0">
              <a:solidFill>
                <a:srgbClr val="FF0000"/>
              </a:solidFill>
              <a:latin typeface="Agency FB" panose="020B0503020202020204" pitchFamily="34" charset="0"/>
            </a:endParaRPr>
          </a:p>
        </p:txBody>
      </p:sp>
      <p:sp>
        <p:nvSpPr>
          <p:cNvPr id="3" name="Espace réservé du contenu 2">
            <a:extLst>
              <a:ext uri="{FF2B5EF4-FFF2-40B4-BE49-F238E27FC236}">
                <a16:creationId xmlns:a16="http://schemas.microsoft.com/office/drawing/2014/main" id="{9428BB1D-D97C-4704-8B06-B7718A5FE182}"/>
              </a:ext>
            </a:extLst>
          </p:cNvPr>
          <p:cNvSpPr>
            <a:spLocks noGrp="1"/>
          </p:cNvSpPr>
          <p:nvPr>
            <p:ph idx="1"/>
          </p:nvPr>
        </p:nvSpPr>
        <p:spPr>
          <a:xfrm>
            <a:off x="245097" y="876693"/>
            <a:ext cx="11745798" cy="5816338"/>
          </a:xfrm>
        </p:spPr>
        <p:txBody>
          <a:bodyPr>
            <a:noAutofit/>
          </a:bodyPr>
          <a:lstStyle/>
          <a:p>
            <a:pPr marL="450850" indent="-450850" algn="just">
              <a:lnSpc>
                <a:spcPct val="100000"/>
              </a:lnSpc>
              <a:spcAft>
                <a:spcPts val="1200"/>
              </a:spcAft>
              <a:buClr>
                <a:srgbClr val="FF0000"/>
              </a:buClr>
              <a:buFont typeface="Wingdings" panose="05000000000000000000" pitchFamily="2" charset="2"/>
              <a:buChar char="Ø"/>
            </a:pPr>
            <a:r>
              <a:rPr lang="fr-FR" sz="2200" dirty="0">
                <a:latin typeface="Arial" panose="020B0604020202020204" pitchFamily="34" charset="0"/>
                <a:cs typeface="Arial" panose="020B0604020202020204" pitchFamily="34" charset="0"/>
              </a:rPr>
              <a:t>Nous avons identifié les stratégies mises en place au niveau des universités de Rennes 2 et AFI-L’UE.</a:t>
            </a:r>
          </a:p>
          <a:p>
            <a:pPr marL="450850" indent="-450850" algn="just">
              <a:lnSpc>
                <a:spcPct val="100000"/>
              </a:lnSpc>
              <a:spcAft>
                <a:spcPts val="1200"/>
              </a:spcAft>
              <a:buClr>
                <a:srgbClr val="FF0000"/>
              </a:buClr>
              <a:buFont typeface="Wingdings" panose="05000000000000000000" pitchFamily="2" charset="2"/>
              <a:buChar char="Ø"/>
            </a:pPr>
            <a:r>
              <a:rPr lang="fr-FR" sz="2200" dirty="0">
                <a:latin typeface="Arial" panose="020B0604020202020204" pitchFamily="34" charset="0"/>
                <a:cs typeface="Arial" panose="020B0604020202020204" pitchFamily="34" charset="0"/>
              </a:rPr>
              <a:t>Nos résultats révèlent des stratégies différentes du fait des ressources disponibles, des opportunités d’emploi entre les deux contextes et des approches pédagogiques mobilisées. </a:t>
            </a:r>
          </a:p>
          <a:p>
            <a:pPr marL="450850" indent="-450850" algn="just">
              <a:lnSpc>
                <a:spcPct val="100000"/>
              </a:lnSpc>
              <a:spcAft>
                <a:spcPts val="1200"/>
              </a:spcAft>
              <a:buClr>
                <a:srgbClr val="FF0000"/>
              </a:buClr>
              <a:buFont typeface="Wingdings" panose="05000000000000000000" pitchFamily="2" charset="2"/>
              <a:buChar char="Ø"/>
            </a:pPr>
            <a:r>
              <a:rPr lang="fr-FR" sz="2200" dirty="0">
                <a:latin typeface="Arial" panose="020B0604020202020204" pitchFamily="34" charset="0"/>
                <a:cs typeface="Arial" panose="020B0604020202020204" pitchFamily="34" charset="0"/>
              </a:rPr>
              <a:t>Cette recherche a mis en lumière l’importance du partenariat entre les universités, les entreprises et les acteurs gouvernementaux pour renforcer les initiatives d’emploi des diplômés. </a:t>
            </a:r>
          </a:p>
          <a:p>
            <a:pPr marL="450850" indent="-450850" algn="just">
              <a:lnSpc>
                <a:spcPct val="100000"/>
              </a:lnSpc>
              <a:buClr>
                <a:srgbClr val="FF0000"/>
              </a:buClr>
              <a:buFont typeface="Wingdings" panose="05000000000000000000" pitchFamily="2" charset="2"/>
              <a:buChar char="Ø"/>
            </a:pPr>
            <a:r>
              <a:rPr lang="fr-FR" sz="2200" dirty="0">
                <a:latin typeface="Arial" panose="020B0604020202020204" pitchFamily="34" charset="0"/>
                <a:cs typeface="Arial" panose="020B0604020202020204" pitchFamily="34" charset="0"/>
              </a:rPr>
              <a:t>L’étude de cas comparative a aussi permis de dégager des perspectives précieuses pour orienter les actions visant à améliorer l’insertion professionnelle des diplômés universitaires, en tenant compte des dynamiques Nord-Sud et des diversités contextuelles.</a:t>
            </a:r>
            <a:endParaRPr lang="en-US" sz="2200" dirty="0">
              <a:latin typeface="Arial" panose="020B0604020202020204" pitchFamily="34" charset="0"/>
              <a:cs typeface="Arial" panose="020B0604020202020204" pitchFamily="34" charset="0"/>
            </a:endParaRPr>
          </a:p>
        </p:txBody>
      </p:sp>
      <p:sp>
        <p:nvSpPr>
          <p:cNvPr id="4" name="Espace réservé du numéro de diapositive 3">
            <a:extLst>
              <a:ext uri="{FF2B5EF4-FFF2-40B4-BE49-F238E27FC236}">
                <a16:creationId xmlns:a16="http://schemas.microsoft.com/office/drawing/2014/main" id="{DFF0A390-4D5C-47D0-B9D3-EA6277C9CA4C}"/>
              </a:ext>
            </a:extLst>
          </p:cNvPr>
          <p:cNvSpPr>
            <a:spLocks noGrp="1"/>
          </p:cNvSpPr>
          <p:nvPr>
            <p:ph type="sldNum" sz="quarter" idx="12"/>
          </p:nvPr>
        </p:nvSpPr>
        <p:spPr>
          <a:xfrm>
            <a:off x="9344246" y="6327906"/>
            <a:ext cx="2743200" cy="365125"/>
          </a:xfrm>
        </p:spPr>
        <p:txBody>
          <a:bodyPr/>
          <a:lstStyle/>
          <a:p>
            <a:fld id="{239FE673-3419-4C4B-AF85-EFFEC2474D82}" type="slidenum">
              <a:rPr lang="en-US" sz="2000">
                <a:solidFill>
                  <a:srgbClr val="00B0F0"/>
                </a:solidFill>
                <a:latin typeface="Arial" panose="020B0604020202020204" pitchFamily="34" charset="0"/>
                <a:cs typeface="Arial" panose="020B0604020202020204" pitchFamily="34" charset="0"/>
              </a:rPr>
              <a:t>15</a:t>
            </a:fld>
            <a:endParaRPr lang="en-US" sz="200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463955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2927648" y="4365105"/>
            <a:ext cx="6552728" cy="584775"/>
          </a:xfrm>
          <a:prstGeom prst="rect">
            <a:avLst/>
          </a:prstGeom>
          <a:noFill/>
        </p:spPr>
        <p:txBody>
          <a:bodyPr wrap="square" rtlCol="0">
            <a:spAutoFit/>
          </a:bodyPr>
          <a:lstStyle/>
          <a:p>
            <a:pPr algn="ctr"/>
            <a:r>
              <a:rPr lang="fr-FR" sz="3200" b="1" dirty="0">
                <a:solidFill>
                  <a:srgbClr val="9E0000"/>
                </a:solidFill>
                <a:latin typeface="Century Gothic" panose="020B0502020202020204" pitchFamily="34" charset="0"/>
              </a:rPr>
              <a:t>MERCI DE VOTRE ATTENTION</a:t>
            </a:r>
          </a:p>
        </p:txBody>
      </p:sp>
      <p:pic>
        <p:nvPicPr>
          <p:cNvPr id="4" name="Image 3"/>
          <p:cNvPicPr>
            <a:picLocks noChangeAspect="1"/>
          </p:cNvPicPr>
          <p:nvPr/>
        </p:nvPicPr>
        <p:blipFill>
          <a:blip r:embed="R338e81fb55824622" cstate="print">
            <a:extLst>
              <a:ext uri="{28A0092B-C50C-407E-A947-70E740481C1C}">
                <a14:useLocalDpi xmlns:a14="http://schemas.microsoft.com/office/drawing/2010/main" val="0"/>
              </a:ext>
            </a:extLst>
          </a:blip>
          <a:stretch>
            <a:fillRect/>
          </a:stretch>
        </p:blipFill>
        <p:spPr>
          <a:xfrm>
            <a:off x="3804516" y="1626306"/>
            <a:ext cx="1959444" cy="1381092"/>
          </a:xfrm>
          <a:prstGeom prst="rect">
            <a:avLst/>
          </a:prstGeom>
        </p:spPr>
      </p:pic>
      <p:pic>
        <p:nvPicPr>
          <p:cNvPr id="5" name="Image 4"/>
          <p:cNvPicPr>
            <a:picLocks noChangeAspect="1"/>
          </p:cNvPicPr>
          <p:nvPr/>
        </p:nvPicPr>
        <p:blipFill>
          <a:blip r:embed="R83bbfe26f0214c8b" cstate="print">
            <a:extLst>
              <a:ext uri="{28A0092B-C50C-407E-A947-70E740481C1C}">
                <a14:useLocalDpi xmlns:a14="http://schemas.microsoft.com/office/drawing/2010/main" val="0"/>
              </a:ext>
            </a:extLst>
          </a:blip>
          <a:stretch>
            <a:fillRect/>
          </a:stretch>
        </p:blipFill>
        <p:spPr>
          <a:xfrm>
            <a:off x="7926511" y="298680"/>
            <a:ext cx="2500056" cy="970080"/>
          </a:xfrm>
          <a:prstGeom prst="rect">
            <a:avLst/>
          </a:prstGeom>
        </p:spPr>
      </p:pic>
      <p:pic>
        <p:nvPicPr>
          <p:cNvPr id="6" name="Image 5"/>
          <p:cNvPicPr>
            <a:picLocks noChangeAspect="1"/>
          </p:cNvPicPr>
          <p:nvPr/>
        </p:nvPicPr>
        <p:blipFill>
          <a:blip r:embed="R9827b95f364744c9">
            <a:extLst>
              <a:ext uri="{28A0092B-C50C-407E-A947-70E740481C1C}">
                <a14:useLocalDpi xmlns:a14="http://schemas.microsoft.com/office/drawing/2010/main" val="0"/>
              </a:ext>
            </a:extLst>
          </a:blip>
          <a:stretch>
            <a:fillRect/>
          </a:stretch>
        </p:blipFill>
        <p:spPr>
          <a:xfrm>
            <a:off x="6312025" y="1509609"/>
            <a:ext cx="1614487" cy="1614487"/>
          </a:xfrm>
          <a:prstGeom prst="rect">
            <a:avLst/>
          </a:prstGeom>
        </p:spPr>
      </p:pic>
      <p:pic>
        <p:nvPicPr>
          <p:cNvPr id="7" name="Image 6"/>
          <p:cNvPicPr>
            <a:picLocks noChangeAspect="1"/>
          </p:cNvPicPr>
          <p:nvPr/>
        </p:nvPicPr>
        <p:blipFill>
          <a:blip r:embed="Rfc314ddbbf414593" cstate="print">
            <a:extLst>
              <a:ext uri="{28A0092B-C50C-407E-A947-70E740481C1C}">
                <a14:useLocalDpi xmlns:a14="http://schemas.microsoft.com/office/drawing/2010/main" val="0"/>
              </a:ext>
            </a:extLst>
          </a:blip>
          <a:stretch>
            <a:fillRect/>
          </a:stretch>
        </p:blipFill>
        <p:spPr>
          <a:xfrm>
            <a:off x="1991544" y="209544"/>
            <a:ext cx="1224136" cy="1372862"/>
          </a:xfrm>
          <a:prstGeom prst="rect">
            <a:avLst/>
          </a:prstGeom>
        </p:spPr>
      </p:pic>
    </p:spTree>
    <p:extLst>
      <p:ext uri="{BB962C8B-B14F-4D97-AF65-F5344CB8AC3E}">
        <p14:creationId xmlns:p14="http://schemas.microsoft.com/office/powerpoint/2010/main" val="18423730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rotWithShape="1">
          <a:blip r:embed="R8b79685d5d3f4e5f"/>
          <a:srcRect l="4110" t="14712" r="3974" b="2538"/>
          <a:stretch/>
        </p:blipFill>
        <p:spPr>
          <a:xfrm>
            <a:off x="19990" y="1970468"/>
            <a:ext cx="12194950" cy="2279560"/>
          </a:xfrm>
          <a:prstGeom prst="rect">
            <a:avLst/>
          </a:prstGeom>
        </p:spPr>
      </p:pic>
    </p:spTree>
    <p:extLst>
      <p:ext uri="{BB962C8B-B14F-4D97-AF65-F5344CB8AC3E}">
        <p14:creationId xmlns:p14="http://schemas.microsoft.com/office/powerpoint/2010/main" val="31899623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ous-titre 2"/>
          <p:cNvSpPr txBox="1">
            <a:spLocks/>
          </p:cNvSpPr>
          <p:nvPr/>
        </p:nvSpPr>
        <p:spPr>
          <a:xfrm>
            <a:off x="373487" y="1390918"/>
            <a:ext cx="11603865" cy="415987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3500" b="1" dirty="0"/>
              <a:t>CONTEXTUALISATION DES PRATIQUES ET CREATION DE LA VALEUR RH : UNE OBSERVATION DES ENTREPRISES MULTINATIONALES AU CAMEROUN ET AU BENIN</a:t>
            </a:r>
          </a:p>
          <a:p>
            <a:pPr marL="0" indent="0" algn="just">
              <a:buNone/>
            </a:pPr>
            <a:endParaRPr lang="fr-FR" sz="3500" b="1" dirty="0"/>
          </a:p>
          <a:p>
            <a:pPr marL="0" indent="0" algn="ctr">
              <a:buNone/>
            </a:pPr>
            <a:r>
              <a:rPr lang="fr-FR" sz="3500" dirty="0"/>
              <a:t>Par</a:t>
            </a:r>
            <a:r>
              <a:rPr lang="fr-FR" sz="3500" b="1" dirty="0"/>
              <a:t> Françoise ATISSI  </a:t>
            </a:r>
          </a:p>
          <a:p>
            <a:pPr marL="0" indent="0" algn="ctr">
              <a:buNone/>
            </a:pPr>
            <a:r>
              <a:rPr lang="fr-FR" sz="3500" b="1" dirty="0"/>
              <a:t>             Michel Ange MBITA </a:t>
            </a:r>
            <a:endParaRPr lang="fr-FR" sz="3500" dirty="0"/>
          </a:p>
          <a:p>
            <a:endParaRPr lang="fr-FR" dirty="0"/>
          </a:p>
        </p:txBody>
      </p:sp>
    </p:spTree>
    <p:extLst>
      <p:ext uri="{BB962C8B-B14F-4D97-AF65-F5344CB8AC3E}">
        <p14:creationId xmlns:p14="http://schemas.microsoft.com/office/powerpoint/2010/main" val="781579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386367"/>
            <a:ext cx="12192000" cy="1120462"/>
          </a:xfrm>
        </p:spPr>
        <p:txBody>
          <a:bodyPr>
            <a:normAutofit/>
          </a:bodyPr>
          <a:lstStyle/>
          <a:p>
            <a:r>
              <a:rPr lang="fr-FR" sz="4600" b="1" dirty="0"/>
              <a:t>Plan de présentation </a:t>
            </a:r>
          </a:p>
        </p:txBody>
      </p:sp>
      <p:sp>
        <p:nvSpPr>
          <p:cNvPr id="3" name="Espace réservé du contenu 2"/>
          <p:cNvSpPr>
            <a:spLocks noGrp="1"/>
          </p:cNvSpPr>
          <p:nvPr>
            <p:ph idx="1"/>
          </p:nvPr>
        </p:nvSpPr>
        <p:spPr>
          <a:xfrm>
            <a:off x="0" y="1774108"/>
            <a:ext cx="12192000" cy="4472145"/>
          </a:xfrm>
        </p:spPr>
        <p:txBody>
          <a:bodyPr>
            <a:normAutofit/>
          </a:bodyPr>
          <a:lstStyle/>
          <a:p>
            <a:pPr>
              <a:buFont typeface="Wingdings" panose="05000000000000000000" pitchFamily="2" charset="2"/>
              <a:buChar char="q"/>
            </a:pPr>
            <a:r>
              <a:rPr lang="fr-FR" sz="3200" b="1" dirty="0"/>
              <a:t>Problème </a:t>
            </a:r>
          </a:p>
          <a:p>
            <a:pPr>
              <a:buFont typeface="Wingdings" panose="05000000000000000000" pitchFamily="2" charset="2"/>
              <a:buChar char="q"/>
            </a:pPr>
            <a:r>
              <a:rPr lang="fr-FR" sz="3200" b="1" dirty="0"/>
              <a:t>Référentiel théorique </a:t>
            </a:r>
          </a:p>
          <a:p>
            <a:pPr>
              <a:buFont typeface="Wingdings" panose="05000000000000000000" pitchFamily="2" charset="2"/>
              <a:buChar char="q"/>
            </a:pPr>
            <a:r>
              <a:rPr lang="fr-FR" sz="3200" b="1" dirty="0"/>
              <a:t>Objectifs</a:t>
            </a:r>
          </a:p>
          <a:p>
            <a:pPr>
              <a:buFont typeface="Wingdings" panose="05000000000000000000" pitchFamily="2" charset="2"/>
              <a:buChar char="q"/>
            </a:pPr>
            <a:r>
              <a:rPr lang="fr-FR" sz="3200" b="1" dirty="0"/>
              <a:t>Proposition théorique</a:t>
            </a:r>
          </a:p>
          <a:p>
            <a:pPr>
              <a:buFont typeface="Wingdings" panose="05000000000000000000" pitchFamily="2" charset="2"/>
              <a:buChar char="q"/>
            </a:pPr>
            <a:r>
              <a:rPr lang="fr-FR" sz="3200" b="1" dirty="0"/>
              <a:t>Méthodologie </a:t>
            </a:r>
          </a:p>
          <a:p>
            <a:pPr>
              <a:buFont typeface="Wingdings" panose="05000000000000000000" pitchFamily="2" charset="2"/>
              <a:buChar char="q"/>
            </a:pPr>
            <a:r>
              <a:rPr lang="fr-FR" sz="3200" b="1" dirty="0"/>
              <a:t>Résultats préliminaires</a:t>
            </a:r>
          </a:p>
        </p:txBody>
      </p:sp>
    </p:spTree>
    <p:extLst>
      <p:ext uri="{BB962C8B-B14F-4D97-AF65-F5344CB8AC3E}">
        <p14:creationId xmlns:p14="http://schemas.microsoft.com/office/powerpoint/2010/main" val="1378800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736A2A-0590-4965-9765-83DAB9420D65}"/>
              </a:ext>
            </a:extLst>
          </p:cNvPr>
          <p:cNvSpPr>
            <a:spLocks noGrp="1"/>
          </p:cNvSpPr>
          <p:nvPr>
            <p:ph type="title"/>
          </p:nvPr>
        </p:nvSpPr>
        <p:spPr>
          <a:xfrm>
            <a:off x="855481" y="261430"/>
            <a:ext cx="10515600" cy="662397"/>
          </a:xfrm>
        </p:spPr>
        <p:txBody>
          <a:bodyPr>
            <a:normAutofit fontScale="90000"/>
          </a:bodyPr>
          <a:lstStyle/>
          <a:p>
            <a:pPr algn="ctr"/>
            <a:r>
              <a:rPr lang="fr-FR" b="1" dirty="0">
                <a:solidFill>
                  <a:srgbClr val="FF0000"/>
                </a:solidFill>
                <a:latin typeface="Aharoni" panose="02010803020104030203" pitchFamily="2" charset="-79"/>
                <a:cs typeface="Aharoni" panose="02010803020104030203" pitchFamily="2" charset="-79"/>
              </a:rPr>
              <a:t>Sommaire</a:t>
            </a:r>
            <a:endParaRPr lang="en-US" b="1" dirty="0">
              <a:latin typeface="Aharoni" panose="02010803020104030203" pitchFamily="2" charset="-79"/>
              <a:cs typeface="Aharoni" panose="02010803020104030203" pitchFamily="2" charset="-79"/>
            </a:endParaRPr>
          </a:p>
        </p:txBody>
      </p:sp>
      <p:sp>
        <p:nvSpPr>
          <p:cNvPr id="3" name="Espace réservé du contenu 2">
            <a:extLst>
              <a:ext uri="{FF2B5EF4-FFF2-40B4-BE49-F238E27FC236}">
                <a16:creationId xmlns:a16="http://schemas.microsoft.com/office/drawing/2014/main" id="{69AED39E-D705-450E-A5CB-8F63D7E261E4}"/>
              </a:ext>
            </a:extLst>
          </p:cNvPr>
          <p:cNvSpPr>
            <a:spLocks noGrp="1"/>
          </p:cNvSpPr>
          <p:nvPr>
            <p:ph idx="1"/>
          </p:nvPr>
        </p:nvSpPr>
        <p:spPr>
          <a:xfrm>
            <a:off x="285947" y="1260396"/>
            <a:ext cx="12249435" cy="5578964"/>
          </a:xfrm>
        </p:spPr>
        <p:txBody>
          <a:bodyPr>
            <a:normAutofit fontScale="47500" lnSpcReduction="20000"/>
          </a:bodyPr>
          <a:lstStyle/>
          <a:p>
            <a:pPr marL="719138" indent="-628650">
              <a:lnSpc>
                <a:spcPct val="150000"/>
              </a:lnSpc>
              <a:spcAft>
                <a:spcPts val="1200"/>
              </a:spcAft>
              <a:buFont typeface="+mj-lt"/>
              <a:buAutoNum type="arabicPeriod"/>
            </a:pPr>
            <a:r>
              <a:rPr lang="fr-FR" sz="4200" b="1" kern="700" spc="100" dirty="0">
                <a:latin typeface="Arial" panose="020B0604020202020204" pitchFamily="34" charset="0"/>
                <a:cs typeface="Arial" panose="020B0604020202020204" pitchFamily="34" charset="0"/>
              </a:rPr>
              <a:t>Contexte</a:t>
            </a:r>
          </a:p>
          <a:p>
            <a:pPr marL="719138" indent="-628650">
              <a:lnSpc>
                <a:spcPct val="150000"/>
              </a:lnSpc>
              <a:spcAft>
                <a:spcPts val="1200"/>
              </a:spcAft>
              <a:buFont typeface="+mj-lt"/>
              <a:buAutoNum type="arabicPeriod"/>
            </a:pPr>
            <a:r>
              <a:rPr lang="fr-FR" sz="4200" b="1" kern="700" spc="100" dirty="0">
                <a:latin typeface="Arial" panose="020B0604020202020204" pitchFamily="34" charset="0"/>
                <a:cs typeface="Arial" panose="020B0604020202020204" pitchFamily="34" charset="0"/>
              </a:rPr>
              <a:t>Problématique</a:t>
            </a:r>
          </a:p>
          <a:p>
            <a:pPr marL="719138" indent="-628650">
              <a:lnSpc>
                <a:spcPct val="150000"/>
              </a:lnSpc>
              <a:spcAft>
                <a:spcPts val="1200"/>
              </a:spcAft>
              <a:buFont typeface="+mj-lt"/>
              <a:buAutoNum type="arabicPeriod"/>
            </a:pPr>
            <a:r>
              <a:rPr lang="en-US" sz="4200" b="1" kern="700" spc="100" dirty="0" err="1">
                <a:latin typeface="Arial" panose="020B0604020202020204" pitchFamily="34" charset="0"/>
                <a:cs typeface="Arial" panose="020B0604020202020204" pitchFamily="34" charset="0"/>
              </a:rPr>
              <a:t>Objectifs</a:t>
            </a:r>
            <a:r>
              <a:rPr lang="en-US" sz="4200" b="1" kern="700" spc="100" dirty="0">
                <a:latin typeface="Arial" panose="020B0604020202020204" pitchFamily="34" charset="0"/>
                <a:cs typeface="Arial" panose="020B0604020202020204" pitchFamily="34" charset="0"/>
              </a:rPr>
              <a:t> de la </a:t>
            </a:r>
            <a:r>
              <a:rPr lang="en-US" sz="4200" b="1" kern="700" spc="100" dirty="0" err="1">
                <a:latin typeface="Arial" panose="020B0604020202020204" pitchFamily="34" charset="0"/>
                <a:cs typeface="Arial" panose="020B0604020202020204" pitchFamily="34" charset="0"/>
              </a:rPr>
              <a:t>recherche</a:t>
            </a:r>
            <a:endParaRPr lang="en-US" sz="4200" b="1" kern="700" spc="100" dirty="0">
              <a:latin typeface="Arial" panose="020B0604020202020204" pitchFamily="34" charset="0"/>
              <a:cs typeface="Arial" panose="020B0604020202020204" pitchFamily="34" charset="0"/>
            </a:endParaRPr>
          </a:p>
          <a:p>
            <a:pPr marL="719138" indent="-628650">
              <a:lnSpc>
                <a:spcPct val="150000"/>
              </a:lnSpc>
              <a:spcAft>
                <a:spcPts val="1200"/>
              </a:spcAft>
              <a:buFont typeface="+mj-lt"/>
              <a:buAutoNum type="arabicPeriod"/>
            </a:pPr>
            <a:r>
              <a:rPr lang="en-US" sz="4200" b="1" kern="700" spc="100" dirty="0" err="1">
                <a:latin typeface="Arial" panose="020B0604020202020204" pitchFamily="34" charset="0"/>
                <a:cs typeface="Arial" panose="020B0604020202020204" pitchFamily="34" charset="0"/>
              </a:rPr>
              <a:t>Méthodologie</a:t>
            </a:r>
            <a:r>
              <a:rPr lang="en-US" sz="4200" b="1" kern="700" spc="100" dirty="0">
                <a:latin typeface="Arial" panose="020B0604020202020204" pitchFamily="34" charset="0"/>
                <a:cs typeface="Arial" panose="020B0604020202020204" pitchFamily="34" charset="0"/>
              </a:rPr>
              <a:t> de </a:t>
            </a:r>
            <a:r>
              <a:rPr lang="en-US" sz="4200" b="1" kern="700" spc="100" dirty="0" err="1">
                <a:latin typeface="Arial" panose="020B0604020202020204" pitchFamily="34" charset="0"/>
                <a:cs typeface="Arial" panose="020B0604020202020204" pitchFamily="34" charset="0"/>
              </a:rPr>
              <a:t>recherche</a:t>
            </a:r>
            <a:endParaRPr lang="en-US" sz="4200" b="1" kern="700" spc="100" dirty="0">
              <a:latin typeface="Arial" panose="020B0604020202020204" pitchFamily="34" charset="0"/>
              <a:cs typeface="Arial" panose="020B0604020202020204" pitchFamily="34" charset="0"/>
            </a:endParaRPr>
          </a:p>
          <a:p>
            <a:pPr marL="719138" indent="-628650">
              <a:lnSpc>
                <a:spcPct val="150000"/>
              </a:lnSpc>
              <a:spcAft>
                <a:spcPts val="1200"/>
              </a:spcAft>
              <a:buFont typeface="+mj-lt"/>
              <a:buAutoNum type="arabicPeriod"/>
            </a:pPr>
            <a:r>
              <a:rPr lang="en-US" sz="4200" b="1" kern="700" spc="100" dirty="0" err="1">
                <a:latin typeface="Arial" panose="020B0604020202020204" pitchFamily="34" charset="0"/>
                <a:cs typeface="Arial" panose="020B0604020202020204" pitchFamily="34" charset="0"/>
              </a:rPr>
              <a:t>Résultats</a:t>
            </a:r>
            <a:r>
              <a:rPr lang="en-US" sz="4200" b="1" kern="700" spc="100" dirty="0">
                <a:latin typeface="Arial" panose="020B0604020202020204" pitchFamily="34" charset="0"/>
                <a:cs typeface="Arial" panose="020B0604020202020204" pitchFamily="34" charset="0"/>
              </a:rPr>
              <a:t> 1 : </a:t>
            </a:r>
            <a:r>
              <a:rPr lang="en-US" sz="4200" b="1" kern="700" spc="100" dirty="0" err="1">
                <a:latin typeface="Arial" panose="020B0604020202020204" pitchFamily="34" charset="0"/>
                <a:cs typeface="Arial" panose="020B0604020202020204" pitchFamily="34" charset="0"/>
              </a:rPr>
              <a:t>Cas</a:t>
            </a:r>
            <a:r>
              <a:rPr lang="en-US" sz="4200" b="1" kern="700" spc="100" dirty="0">
                <a:latin typeface="Arial" panose="020B0604020202020204" pitchFamily="34" charset="0"/>
                <a:cs typeface="Arial" panose="020B0604020202020204" pitchFamily="34" charset="0"/>
              </a:rPr>
              <a:t> AFI-L’UE</a:t>
            </a:r>
          </a:p>
          <a:p>
            <a:pPr marL="719138" indent="-628650">
              <a:lnSpc>
                <a:spcPct val="150000"/>
              </a:lnSpc>
              <a:spcAft>
                <a:spcPts val="1200"/>
              </a:spcAft>
              <a:buFont typeface="+mj-lt"/>
              <a:buAutoNum type="arabicPeriod"/>
            </a:pPr>
            <a:r>
              <a:rPr lang="en-US" sz="4200" b="1" kern="700" spc="100" dirty="0" err="1">
                <a:latin typeface="Arial" panose="020B0604020202020204" pitchFamily="34" charset="0"/>
                <a:cs typeface="Arial" panose="020B0604020202020204" pitchFamily="34" charset="0"/>
              </a:rPr>
              <a:t>Résultats</a:t>
            </a:r>
            <a:r>
              <a:rPr lang="en-US" sz="4200" b="1" kern="700" spc="100" dirty="0">
                <a:latin typeface="Arial" panose="020B0604020202020204" pitchFamily="34" charset="0"/>
                <a:cs typeface="Arial" panose="020B0604020202020204" pitchFamily="34" charset="0"/>
              </a:rPr>
              <a:t> 2 : </a:t>
            </a:r>
            <a:r>
              <a:rPr lang="en-US" sz="4200" b="1" kern="700" spc="100" dirty="0" err="1">
                <a:latin typeface="Arial" panose="020B0604020202020204" pitchFamily="34" charset="0"/>
                <a:cs typeface="Arial" panose="020B0604020202020204" pitchFamily="34" charset="0"/>
              </a:rPr>
              <a:t>Cas</a:t>
            </a:r>
            <a:r>
              <a:rPr lang="en-US" sz="4200" b="1" kern="700" spc="100" dirty="0">
                <a:latin typeface="Arial" panose="020B0604020202020204" pitchFamily="34" charset="0"/>
                <a:cs typeface="Arial" panose="020B0604020202020204" pitchFamily="34" charset="0"/>
              </a:rPr>
              <a:t> UR2</a:t>
            </a:r>
          </a:p>
          <a:p>
            <a:pPr marL="719138" indent="-628650">
              <a:lnSpc>
                <a:spcPct val="150000"/>
              </a:lnSpc>
              <a:spcAft>
                <a:spcPts val="1200"/>
              </a:spcAft>
              <a:buFont typeface="+mj-lt"/>
              <a:buAutoNum type="arabicPeriod"/>
            </a:pPr>
            <a:r>
              <a:rPr lang="en-US" sz="4200" b="1" kern="700" spc="100" dirty="0" err="1">
                <a:latin typeface="Arial" panose="020B0604020202020204" pitchFamily="34" charset="0"/>
                <a:cs typeface="Arial" panose="020B0604020202020204" pitchFamily="34" charset="0"/>
              </a:rPr>
              <a:t>Croisement</a:t>
            </a:r>
            <a:r>
              <a:rPr lang="en-US" sz="4200" b="1" kern="700" spc="100" dirty="0">
                <a:latin typeface="Arial" panose="020B0604020202020204" pitchFamily="34" charset="0"/>
                <a:cs typeface="Arial" panose="020B0604020202020204" pitchFamily="34" charset="0"/>
              </a:rPr>
              <a:t> des </a:t>
            </a:r>
            <a:r>
              <a:rPr lang="en-US" sz="4200" b="1" kern="700" spc="100" dirty="0" err="1">
                <a:latin typeface="Arial" panose="020B0604020202020204" pitchFamily="34" charset="0"/>
                <a:cs typeface="Arial" panose="020B0604020202020204" pitchFamily="34" charset="0"/>
              </a:rPr>
              <a:t>cas</a:t>
            </a:r>
            <a:r>
              <a:rPr lang="en-US" sz="4200" b="1" kern="700" spc="100" dirty="0">
                <a:latin typeface="Arial" panose="020B0604020202020204" pitchFamily="34" charset="0"/>
                <a:cs typeface="Arial" panose="020B0604020202020204" pitchFamily="34" charset="0"/>
              </a:rPr>
              <a:t> </a:t>
            </a:r>
            <a:r>
              <a:rPr lang="en-US" sz="4200" b="1" kern="700" spc="100" dirty="0" err="1">
                <a:latin typeface="Arial" panose="020B0604020202020204" pitchFamily="34" charset="0"/>
                <a:cs typeface="Arial" panose="020B0604020202020204" pitchFamily="34" charset="0"/>
              </a:rPr>
              <a:t>étudiés</a:t>
            </a:r>
            <a:endParaRPr lang="en-US" sz="4200" b="1" kern="700" spc="100" dirty="0">
              <a:latin typeface="Arial" panose="020B0604020202020204" pitchFamily="34" charset="0"/>
              <a:cs typeface="Arial" panose="020B0604020202020204" pitchFamily="34" charset="0"/>
            </a:endParaRPr>
          </a:p>
          <a:p>
            <a:pPr marL="719138" indent="-628650">
              <a:lnSpc>
                <a:spcPct val="150000"/>
              </a:lnSpc>
              <a:spcAft>
                <a:spcPts val="1200"/>
              </a:spcAft>
              <a:buFont typeface="+mj-lt"/>
              <a:buAutoNum type="arabicPeriod"/>
            </a:pPr>
            <a:r>
              <a:rPr lang="en-US" sz="4200" b="1" kern="700" spc="100" dirty="0">
                <a:latin typeface="Arial" panose="020B0604020202020204" pitchFamily="34" charset="0"/>
                <a:cs typeface="Arial" panose="020B0604020202020204" pitchFamily="34" charset="0"/>
              </a:rPr>
              <a:t>Conclusion</a:t>
            </a:r>
          </a:p>
          <a:p>
            <a:pPr marL="719138" indent="-628650">
              <a:lnSpc>
                <a:spcPct val="150000"/>
              </a:lnSpc>
              <a:spcAft>
                <a:spcPts val="1200"/>
              </a:spcAft>
              <a:buFont typeface="Wingdings" panose="05000000000000000000" pitchFamily="2" charset="2"/>
              <a:buChar char="v"/>
            </a:pP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
        <p:nvSpPr>
          <p:cNvPr id="4" name="Espace réservé du numéro de diapositive 3">
            <a:extLst>
              <a:ext uri="{FF2B5EF4-FFF2-40B4-BE49-F238E27FC236}">
                <a16:creationId xmlns:a16="http://schemas.microsoft.com/office/drawing/2014/main" id="{24306E4C-7795-4667-811A-36C168CF5A24}"/>
              </a:ext>
            </a:extLst>
          </p:cNvPr>
          <p:cNvSpPr>
            <a:spLocks noGrp="1"/>
          </p:cNvSpPr>
          <p:nvPr>
            <p:ph type="sldNum" sz="quarter" idx="12"/>
          </p:nvPr>
        </p:nvSpPr>
        <p:spPr>
          <a:xfrm>
            <a:off x="11371080" y="6414007"/>
            <a:ext cx="695227" cy="425353"/>
          </a:xfrm>
        </p:spPr>
        <p:txBody>
          <a:bodyPr/>
          <a:lstStyle/>
          <a:p>
            <a:fld id="{239FE673-3419-4C4B-AF85-EFFEC2474D82}" type="slidenum">
              <a:rPr lang="en-US" sz="2400">
                <a:solidFill>
                  <a:srgbClr val="00B0F0"/>
                </a:solidFill>
                <a:latin typeface="Arial" panose="020B0604020202020204" pitchFamily="34" charset="0"/>
                <a:cs typeface="Arial" panose="020B0604020202020204" pitchFamily="34" charset="0"/>
              </a:rPr>
              <a:t>2</a:t>
            </a:fld>
            <a:endParaRPr lang="en-US" sz="2400"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83961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31819"/>
            <a:ext cx="12192000" cy="1300767"/>
          </a:xfrm>
        </p:spPr>
        <p:txBody>
          <a:bodyPr>
            <a:noAutofit/>
          </a:bodyPr>
          <a:lstStyle/>
          <a:p>
            <a:pPr algn="ctr"/>
            <a:r>
              <a:rPr lang="fr-FR" sz="4000" b="1" dirty="0"/>
              <a:t>Le problème </a:t>
            </a:r>
            <a:r>
              <a:rPr lang="fr-FR" sz="3500" b="1" dirty="0"/>
              <a:t>: </a:t>
            </a:r>
            <a:r>
              <a:rPr lang="fr-FR" sz="3000" b="1" dirty="0"/>
              <a:t>le paradoxe entre la valeur créée par les entreprises multinationales et la difficulté de valorisation de l’actif humain</a:t>
            </a:r>
          </a:p>
        </p:txBody>
      </p:sp>
      <p:sp>
        <p:nvSpPr>
          <p:cNvPr id="3" name="Espace réservé du contenu 2"/>
          <p:cNvSpPr>
            <a:spLocks noGrp="1"/>
          </p:cNvSpPr>
          <p:nvPr>
            <p:ph idx="1"/>
          </p:nvPr>
        </p:nvSpPr>
        <p:spPr>
          <a:xfrm>
            <a:off x="0" y="2034862"/>
            <a:ext cx="12192000" cy="5557234"/>
          </a:xfrm>
        </p:spPr>
        <p:txBody>
          <a:bodyPr/>
          <a:lstStyle/>
          <a:p>
            <a:pPr algn="just">
              <a:buFont typeface="Wingdings" panose="05000000000000000000" pitchFamily="2" charset="2"/>
              <a:buChar char="q"/>
            </a:pPr>
            <a:r>
              <a:rPr lang="fr-FR" dirty="0"/>
              <a:t>Les réalités sur la création de la valeur par les entreprises multinationales interpellent</a:t>
            </a:r>
          </a:p>
          <a:p>
            <a:pPr algn="just">
              <a:buFont typeface="Wingdings" panose="05000000000000000000" pitchFamily="2" charset="2"/>
              <a:buChar char="q"/>
            </a:pPr>
            <a:endParaRPr lang="fr-FR" dirty="0"/>
          </a:p>
          <a:p>
            <a:pPr algn="just">
              <a:buFont typeface="Wingdings" panose="05000000000000000000" pitchFamily="2" charset="2"/>
              <a:buChar char="q"/>
            </a:pPr>
            <a:r>
              <a:rPr lang="fr-FR" dirty="0"/>
              <a:t>Il existe un paradoxe entre la valeur générée de ces multinationales et la réalité RH en interne</a:t>
            </a:r>
          </a:p>
          <a:p>
            <a:pPr algn="just">
              <a:buFont typeface="Wingdings" panose="05000000000000000000" pitchFamily="2" charset="2"/>
              <a:buChar char="q"/>
            </a:pPr>
            <a:endParaRPr lang="fr-FR" dirty="0"/>
          </a:p>
          <a:p>
            <a:pPr algn="just">
              <a:buFont typeface="Wingdings" panose="05000000000000000000" pitchFamily="2" charset="2"/>
              <a:buChar char="q"/>
            </a:pPr>
            <a:r>
              <a:rPr lang="fr-FR" dirty="0"/>
              <a:t>D’un côté on a des multinationales implantées en Afrique qui génèrent d’énormes profits et dominent le marché et de l’autre côté une bonne frange d’employés victimes d’une faible valorisation (Réduction des salaires, conditions de travail en déphasage avec le gain généré de l’entreprise, stagnation de la carrière)</a:t>
            </a:r>
          </a:p>
        </p:txBody>
      </p:sp>
    </p:spTree>
    <p:extLst>
      <p:ext uri="{BB962C8B-B14F-4D97-AF65-F5344CB8AC3E}">
        <p14:creationId xmlns:p14="http://schemas.microsoft.com/office/powerpoint/2010/main" val="7530226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64394"/>
            <a:ext cx="12192000" cy="965915"/>
          </a:xfrm>
        </p:spPr>
        <p:txBody>
          <a:bodyPr>
            <a:normAutofit fontScale="90000"/>
          </a:bodyPr>
          <a:lstStyle/>
          <a:p>
            <a:pPr algn="ctr"/>
            <a:r>
              <a:rPr lang="fr-FR" b="1" dirty="0"/>
              <a:t>Le problème</a:t>
            </a:r>
            <a:r>
              <a:rPr lang="fr-FR" sz="4800" b="1" dirty="0"/>
              <a:t>: </a:t>
            </a:r>
            <a:r>
              <a:rPr lang="fr-FR" sz="3300" b="1" dirty="0"/>
              <a:t>le paradoxe entre la valeur créée par les entreprises multinationales et la difficulté de valorisation de l’actif humain</a:t>
            </a:r>
          </a:p>
        </p:txBody>
      </p:sp>
      <p:sp>
        <p:nvSpPr>
          <p:cNvPr id="3" name="Espace réservé du contenu 2"/>
          <p:cNvSpPr>
            <a:spLocks noGrp="1"/>
          </p:cNvSpPr>
          <p:nvPr>
            <p:ph idx="1"/>
          </p:nvPr>
        </p:nvSpPr>
        <p:spPr>
          <a:xfrm>
            <a:off x="0" y="1300766"/>
            <a:ext cx="12192000" cy="5557234"/>
          </a:xfrm>
        </p:spPr>
        <p:txBody>
          <a:bodyPr>
            <a:normAutofit fontScale="92500" lnSpcReduction="10000"/>
          </a:bodyPr>
          <a:lstStyle/>
          <a:p>
            <a:pPr marL="0" indent="0" algn="just">
              <a:buNone/>
            </a:pPr>
            <a:r>
              <a:rPr lang="fr-FR" dirty="0"/>
              <a:t>À titre d’exemple on a le cas de </a:t>
            </a:r>
          </a:p>
          <a:p>
            <a:pPr marL="0" indent="0" algn="just">
              <a:buNone/>
            </a:pPr>
            <a:endParaRPr lang="fr-FR" dirty="0"/>
          </a:p>
          <a:p>
            <a:pPr algn="just">
              <a:buFont typeface="Wingdings" panose="05000000000000000000" pitchFamily="2" charset="2"/>
              <a:buChar char="q"/>
            </a:pPr>
            <a:r>
              <a:rPr lang="fr-FR" dirty="0"/>
              <a:t>First </a:t>
            </a:r>
            <a:r>
              <a:rPr lang="fr-FR" dirty="0" err="1"/>
              <a:t>Highway</a:t>
            </a:r>
            <a:r>
              <a:rPr lang="fr-FR" dirty="0"/>
              <a:t> Engineering (2016) sur la carrière des employés et les conditions de travail</a:t>
            </a:r>
          </a:p>
          <a:p>
            <a:pPr algn="just">
              <a:buFont typeface="Wingdings" panose="05000000000000000000" pitchFamily="2" charset="2"/>
              <a:buChar char="q"/>
            </a:pPr>
            <a:endParaRPr lang="fr-FR" dirty="0"/>
          </a:p>
          <a:p>
            <a:pPr algn="just">
              <a:buFont typeface="Wingdings" panose="05000000000000000000" pitchFamily="2" charset="2"/>
              <a:buChar char="q"/>
            </a:pPr>
            <a:r>
              <a:rPr lang="fr-FR" dirty="0"/>
              <a:t>Bolloré </a:t>
            </a:r>
            <a:r>
              <a:rPr lang="fr-FR" dirty="0" err="1"/>
              <a:t>Africa</a:t>
            </a:r>
            <a:r>
              <a:rPr lang="fr-FR" dirty="0"/>
              <a:t> </a:t>
            </a:r>
            <a:r>
              <a:rPr lang="fr-FR" dirty="0" err="1"/>
              <a:t>Logistics</a:t>
            </a:r>
            <a:r>
              <a:rPr lang="fr-FR" dirty="0"/>
              <a:t>; SOSUCAM (2023) sur les conditions de travail d’une frange d’employés non compatible et en contradiction aux gains générés; ceci au profit des intérêts capitaliste</a:t>
            </a:r>
          </a:p>
          <a:p>
            <a:pPr algn="just">
              <a:buFont typeface="Wingdings" panose="05000000000000000000" pitchFamily="2" charset="2"/>
              <a:buChar char="q"/>
            </a:pPr>
            <a:endParaRPr lang="fr-FR" dirty="0"/>
          </a:p>
          <a:p>
            <a:pPr algn="just">
              <a:buFont typeface="Wingdings" panose="05000000000000000000" pitchFamily="2" charset="2"/>
              <a:buChar char="q"/>
            </a:pPr>
            <a:r>
              <a:rPr lang="fr-FR" dirty="0"/>
              <a:t>Standard </a:t>
            </a:r>
            <a:r>
              <a:rPr lang="fr-FR" dirty="0" err="1"/>
              <a:t>Chartered</a:t>
            </a:r>
            <a:r>
              <a:rPr lang="fr-FR" dirty="0"/>
              <a:t> Bank (2023) sur les réalités quant à la réduction de la baisse des salaires suite à l’opération de </a:t>
            </a:r>
            <a:r>
              <a:rPr lang="fr-FR" dirty="0" err="1"/>
              <a:t>repreneuriat</a:t>
            </a:r>
            <a:r>
              <a:rPr lang="fr-FR" dirty="0"/>
              <a:t> de la filiale </a:t>
            </a:r>
          </a:p>
          <a:p>
            <a:pPr algn="just">
              <a:buFont typeface="Wingdings" panose="05000000000000000000" pitchFamily="2" charset="2"/>
              <a:buChar char="q"/>
            </a:pPr>
            <a:endParaRPr lang="fr-FR" dirty="0"/>
          </a:p>
          <a:p>
            <a:pPr marL="0" indent="0" algn="just">
              <a:buNone/>
            </a:pPr>
            <a:r>
              <a:rPr lang="fr-FR" dirty="0"/>
              <a:t>Cette difficulté de capitaliser la valeur RH par l’actif immatériel (employé) a pour conséquence les manifestations (Grèves), les procès en cours.</a:t>
            </a:r>
          </a:p>
          <a:p>
            <a:pPr marL="0" indent="0" algn="just">
              <a:buNone/>
            </a:pPr>
            <a:endParaRPr lang="fr-FR" dirty="0"/>
          </a:p>
          <a:p>
            <a:pPr algn="just">
              <a:buFont typeface="Wingdings" panose="05000000000000000000" pitchFamily="2" charset="2"/>
              <a:buChar char="q"/>
            </a:pPr>
            <a:endParaRPr lang="fr-FR" dirty="0"/>
          </a:p>
          <a:p>
            <a:pPr marL="0" indent="0" algn="just">
              <a:buNone/>
            </a:pPr>
            <a:endParaRPr lang="fr-FR" dirty="0"/>
          </a:p>
          <a:p>
            <a:pPr algn="just">
              <a:buFont typeface="Wingdings" panose="05000000000000000000" pitchFamily="2" charset="2"/>
              <a:buChar char="q"/>
            </a:pPr>
            <a:endParaRPr lang="fr-FR" dirty="0"/>
          </a:p>
          <a:p>
            <a:pPr algn="just">
              <a:buFont typeface="Wingdings" panose="05000000000000000000" pitchFamily="2" charset="2"/>
              <a:buChar char="q"/>
            </a:pPr>
            <a:endParaRPr lang="fr-FR" dirty="0"/>
          </a:p>
        </p:txBody>
      </p:sp>
    </p:spTree>
    <p:extLst>
      <p:ext uri="{BB962C8B-B14F-4D97-AF65-F5344CB8AC3E}">
        <p14:creationId xmlns:p14="http://schemas.microsoft.com/office/powerpoint/2010/main" val="214753287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31819"/>
            <a:ext cx="12192000" cy="965915"/>
          </a:xfrm>
        </p:spPr>
        <p:txBody>
          <a:bodyPr>
            <a:normAutofit fontScale="90000"/>
          </a:bodyPr>
          <a:lstStyle/>
          <a:p>
            <a:pPr algn="ctr"/>
            <a:r>
              <a:rPr lang="fr-FR" b="1" dirty="0"/>
              <a:t>Le problème: </a:t>
            </a:r>
            <a:r>
              <a:rPr lang="fr-FR" sz="3000" b="1" dirty="0"/>
              <a:t>ce paradoxe liée à une approche contextuelle des Pratiques GRH en multinationale</a:t>
            </a:r>
            <a:r>
              <a:rPr lang="fr-FR" b="1" dirty="0"/>
              <a:t> </a:t>
            </a:r>
          </a:p>
        </p:txBody>
      </p:sp>
      <p:sp>
        <p:nvSpPr>
          <p:cNvPr id="3" name="Espace réservé du contenu 2"/>
          <p:cNvSpPr>
            <a:spLocks noGrp="1"/>
          </p:cNvSpPr>
          <p:nvPr>
            <p:ph idx="1"/>
          </p:nvPr>
        </p:nvSpPr>
        <p:spPr>
          <a:xfrm>
            <a:off x="0" y="1841679"/>
            <a:ext cx="12192000" cy="4378817"/>
          </a:xfrm>
        </p:spPr>
        <p:txBody>
          <a:bodyPr>
            <a:normAutofit lnSpcReduction="10000"/>
          </a:bodyPr>
          <a:lstStyle/>
          <a:p>
            <a:pPr algn="just">
              <a:buFont typeface="Wingdings" panose="05000000000000000000" pitchFamily="2" charset="2"/>
              <a:buChar char="q"/>
            </a:pPr>
            <a:r>
              <a:rPr lang="fr-FR" dirty="0"/>
              <a:t>Cette difficulté interpelle la mobilisation des pratiques GRH</a:t>
            </a:r>
          </a:p>
          <a:p>
            <a:pPr algn="just">
              <a:buFont typeface="Wingdings" panose="05000000000000000000" pitchFamily="2" charset="2"/>
              <a:buChar char="q"/>
            </a:pPr>
            <a:endParaRPr lang="fr-FR" dirty="0"/>
          </a:p>
          <a:p>
            <a:pPr algn="just">
              <a:buFont typeface="Wingdings" panose="05000000000000000000" pitchFamily="2" charset="2"/>
              <a:buChar char="q"/>
            </a:pPr>
            <a:r>
              <a:rPr lang="fr-FR" dirty="0"/>
              <a:t>Des Pratiques GRH qui répondent à la philosophie de travail des entreprises multinationales</a:t>
            </a:r>
          </a:p>
          <a:p>
            <a:pPr algn="just">
              <a:buFont typeface="Wingdings" panose="05000000000000000000" pitchFamily="2" charset="2"/>
              <a:buChar char="q"/>
            </a:pPr>
            <a:endParaRPr lang="fr-FR" dirty="0"/>
          </a:p>
          <a:p>
            <a:pPr algn="just">
              <a:buFont typeface="Wingdings" panose="05000000000000000000" pitchFamily="2" charset="2"/>
              <a:buChar char="q"/>
            </a:pPr>
            <a:r>
              <a:rPr lang="fr-FR" dirty="0"/>
              <a:t>Des Pratiques GRH orientées sur la réalité du marché du travail et la vision stratégique de l’entreprise multinationale</a:t>
            </a:r>
          </a:p>
          <a:p>
            <a:pPr algn="just">
              <a:buFont typeface="Wingdings" panose="05000000000000000000" pitchFamily="2" charset="2"/>
              <a:buChar char="q"/>
            </a:pPr>
            <a:endParaRPr lang="fr-FR" dirty="0"/>
          </a:p>
          <a:p>
            <a:pPr algn="just">
              <a:buFont typeface="Wingdings" panose="05000000000000000000" pitchFamily="2" charset="2"/>
              <a:buChar char="q"/>
            </a:pPr>
            <a:r>
              <a:rPr lang="fr-FR" dirty="0"/>
              <a:t>Des pratiques GRH orientées sur le choc des valeurs culturelles quant à la perception de l’homme au travail</a:t>
            </a:r>
          </a:p>
        </p:txBody>
      </p:sp>
    </p:spTree>
    <p:extLst>
      <p:ext uri="{BB962C8B-B14F-4D97-AF65-F5344CB8AC3E}">
        <p14:creationId xmlns:p14="http://schemas.microsoft.com/office/powerpoint/2010/main" val="196769088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31820"/>
            <a:ext cx="12192000" cy="875764"/>
          </a:xfrm>
        </p:spPr>
        <p:txBody>
          <a:bodyPr>
            <a:normAutofit/>
          </a:bodyPr>
          <a:lstStyle/>
          <a:p>
            <a:pPr algn="ctr"/>
            <a:r>
              <a:rPr lang="fr-FR" b="1" dirty="0"/>
              <a:t>Référentiel théorique</a:t>
            </a:r>
          </a:p>
        </p:txBody>
      </p:sp>
      <p:sp>
        <p:nvSpPr>
          <p:cNvPr id="4" name="Rectangle 3"/>
          <p:cNvSpPr/>
          <p:nvPr/>
        </p:nvSpPr>
        <p:spPr>
          <a:xfrm>
            <a:off x="109471" y="3404310"/>
            <a:ext cx="2395470" cy="8242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Création de la valeur RH</a:t>
            </a:r>
          </a:p>
        </p:txBody>
      </p:sp>
      <p:sp>
        <p:nvSpPr>
          <p:cNvPr id="5" name="Rectangle 4"/>
          <p:cNvSpPr/>
          <p:nvPr/>
        </p:nvSpPr>
        <p:spPr>
          <a:xfrm>
            <a:off x="3689799" y="1372672"/>
            <a:ext cx="1964029" cy="94660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Attentes du DG au DRH </a:t>
            </a:r>
            <a:r>
              <a:rPr lang="fr-FR" dirty="0">
                <a:solidFill>
                  <a:schemeClr val="tx1"/>
                </a:solidFill>
              </a:rPr>
              <a:t>(Ulrich, 1997)</a:t>
            </a:r>
            <a:endParaRPr lang="fr-FR" b="1" dirty="0">
              <a:solidFill>
                <a:schemeClr val="tx1"/>
              </a:solidFill>
            </a:endParaRPr>
          </a:p>
        </p:txBody>
      </p:sp>
      <p:sp>
        <p:nvSpPr>
          <p:cNvPr id="6" name="Rectangle 5"/>
          <p:cNvSpPr/>
          <p:nvPr/>
        </p:nvSpPr>
        <p:spPr>
          <a:xfrm>
            <a:off x="3664040" y="4912216"/>
            <a:ext cx="1964029" cy="8242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Partage de la fonction</a:t>
            </a:r>
          </a:p>
        </p:txBody>
      </p:sp>
      <p:sp>
        <p:nvSpPr>
          <p:cNvPr id="7" name="Rectangle 6"/>
          <p:cNvSpPr/>
          <p:nvPr/>
        </p:nvSpPr>
        <p:spPr>
          <a:xfrm>
            <a:off x="3285186" y="3039414"/>
            <a:ext cx="1724696" cy="104318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Gestion stratégique RH </a:t>
            </a:r>
            <a:r>
              <a:rPr lang="fr-FR" dirty="0">
                <a:solidFill>
                  <a:schemeClr val="tx1"/>
                </a:solidFill>
              </a:rPr>
              <a:t>(Schuler, 1992; </a:t>
            </a:r>
            <a:r>
              <a:rPr lang="fr-FR" dirty="0" err="1">
                <a:solidFill>
                  <a:schemeClr val="tx1"/>
                </a:solidFill>
              </a:rPr>
              <a:t>Trullen</a:t>
            </a:r>
            <a:r>
              <a:rPr lang="fr-FR" dirty="0">
                <a:solidFill>
                  <a:schemeClr val="tx1"/>
                </a:solidFill>
              </a:rPr>
              <a:t>, 2016)</a:t>
            </a:r>
            <a:endParaRPr lang="fr-FR" b="1" dirty="0">
              <a:solidFill>
                <a:schemeClr val="tx1"/>
              </a:solidFill>
            </a:endParaRPr>
          </a:p>
        </p:txBody>
      </p:sp>
      <p:cxnSp>
        <p:nvCxnSpPr>
          <p:cNvPr id="9" name="Connecteur droit avec flèche 8"/>
          <p:cNvCxnSpPr>
            <a:stCxn id="4" idx="3"/>
          </p:cNvCxnSpPr>
          <p:nvPr/>
        </p:nvCxnSpPr>
        <p:spPr>
          <a:xfrm flipV="1">
            <a:off x="2504941" y="2303173"/>
            <a:ext cx="1184858" cy="1513261"/>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Connecteur droit avec flèche 10"/>
          <p:cNvCxnSpPr>
            <a:stCxn id="4" idx="3"/>
          </p:cNvCxnSpPr>
          <p:nvPr/>
        </p:nvCxnSpPr>
        <p:spPr>
          <a:xfrm>
            <a:off x="2504941" y="3816434"/>
            <a:ext cx="780245"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a:stCxn id="4" idx="3"/>
          </p:cNvCxnSpPr>
          <p:nvPr/>
        </p:nvCxnSpPr>
        <p:spPr>
          <a:xfrm>
            <a:off x="2504941" y="3816434"/>
            <a:ext cx="1184858" cy="109578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Rectangle 16"/>
          <p:cNvSpPr/>
          <p:nvPr/>
        </p:nvSpPr>
        <p:spPr>
          <a:xfrm>
            <a:off x="6495245" y="4802744"/>
            <a:ext cx="1964029" cy="1043189"/>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Approche configurationnelle</a:t>
            </a:r>
            <a:r>
              <a:rPr lang="fr-FR" dirty="0">
                <a:solidFill>
                  <a:schemeClr val="tx1"/>
                </a:solidFill>
              </a:rPr>
              <a:t>(</a:t>
            </a:r>
            <a:r>
              <a:rPr lang="fr-FR" dirty="0" err="1">
                <a:solidFill>
                  <a:schemeClr val="tx1"/>
                </a:solidFill>
              </a:rPr>
              <a:t>Nizet</a:t>
            </a:r>
            <a:r>
              <a:rPr lang="fr-FR" dirty="0">
                <a:solidFill>
                  <a:schemeClr val="tx1"/>
                </a:solidFill>
              </a:rPr>
              <a:t> et </a:t>
            </a:r>
            <a:r>
              <a:rPr lang="fr-FR" dirty="0" err="1">
                <a:solidFill>
                  <a:schemeClr val="tx1"/>
                </a:solidFill>
              </a:rPr>
              <a:t>Pichault</a:t>
            </a:r>
            <a:r>
              <a:rPr lang="fr-FR" dirty="0">
                <a:solidFill>
                  <a:schemeClr val="tx1"/>
                </a:solidFill>
              </a:rPr>
              <a:t>, 2013)</a:t>
            </a:r>
            <a:endParaRPr lang="fr-FR" b="1" dirty="0">
              <a:solidFill>
                <a:schemeClr val="tx1"/>
              </a:solidFill>
            </a:endParaRPr>
          </a:p>
        </p:txBody>
      </p:sp>
      <p:sp>
        <p:nvSpPr>
          <p:cNvPr id="18" name="Rectangle 17"/>
          <p:cNvSpPr/>
          <p:nvPr/>
        </p:nvSpPr>
        <p:spPr>
          <a:xfrm>
            <a:off x="6495243" y="3039414"/>
            <a:ext cx="1964029" cy="10431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Approche contingente </a:t>
            </a:r>
            <a:r>
              <a:rPr lang="fr-FR" dirty="0">
                <a:solidFill>
                  <a:schemeClr val="tx1"/>
                </a:solidFill>
              </a:rPr>
              <a:t>(</a:t>
            </a:r>
            <a:r>
              <a:rPr lang="fr-FR" dirty="0" err="1">
                <a:solidFill>
                  <a:schemeClr val="tx1"/>
                </a:solidFill>
              </a:rPr>
              <a:t>Dyer</a:t>
            </a:r>
            <a:r>
              <a:rPr lang="fr-FR" dirty="0">
                <a:solidFill>
                  <a:schemeClr val="tx1"/>
                </a:solidFill>
              </a:rPr>
              <a:t> et </a:t>
            </a:r>
            <a:r>
              <a:rPr lang="fr-FR" dirty="0" err="1">
                <a:solidFill>
                  <a:schemeClr val="tx1"/>
                </a:solidFill>
              </a:rPr>
              <a:t>Holder</a:t>
            </a:r>
            <a:r>
              <a:rPr lang="fr-FR" dirty="0">
                <a:solidFill>
                  <a:schemeClr val="tx1"/>
                </a:solidFill>
              </a:rPr>
              <a:t>, 1988 )</a:t>
            </a:r>
            <a:endParaRPr lang="fr-FR" b="1" dirty="0">
              <a:solidFill>
                <a:schemeClr val="tx1"/>
              </a:solidFill>
            </a:endParaRPr>
          </a:p>
        </p:txBody>
      </p:sp>
      <p:sp>
        <p:nvSpPr>
          <p:cNvPr id="19" name="Rectangle 18"/>
          <p:cNvSpPr/>
          <p:nvPr/>
        </p:nvSpPr>
        <p:spPr>
          <a:xfrm>
            <a:off x="6495244" y="1259984"/>
            <a:ext cx="1964029" cy="1043189"/>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Approche universaliste </a:t>
            </a:r>
            <a:r>
              <a:rPr lang="fr-FR" dirty="0">
                <a:solidFill>
                  <a:schemeClr val="tx1"/>
                </a:solidFill>
              </a:rPr>
              <a:t>(</a:t>
            </a:r>
            <a:r>
              <a:rPr lang="fr-FR" dirty="0" err="1">
                <a:solidFill>
                  <a:schemeClr val="tx1"/>
                </a:solidFill>
              </a:rPr>
              <a:t>Huselid</a:t>
            </a:r>
            <a:r>
              <a:rPr lang="fr-FR" dirty="0">
                <a:solidFill>
                  <a:schemeClr val="tx1"/>
                </a:solidFill>
              </a:rPr>
              <a:t>, 1998)</a:t>
            </a:r>
            <a:endParaRPr lang="fr-FR" b="1" dirty="0">
              <a:solidFill>
                <a:schemeClr val="tx1"/>
              </a:solidFill>
            </a:endParaRPr>
          </a:p>
        </p:txBody>
      </p:sp>
      <p:cxnSp>
        <p:nvCxnSpPr>
          <p:cNvPr id="21" name="Connecteur droit avec flèche 20"/>
          <p:cNvCxnSpPr>
            <a:endCxn id="19" idx="1"/>
          </p:cNvCxnSpPr>
          <p:nvPr/>
        </p:nvCxnSpPr>
        <p:spPr>
          <a:xfrm flipV="1">
            <a:off x="5009882" y="1781579"/>
            <a:ext cx="1485362" cy="177298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Connecteur droit avec flèche 22"/>
          <p:cNvCxnSpPr>
            <a:stCxn id="7" idx="3"/>
            <a:endCxn id="18" idx="1"/>
          </p:cNvCxnSpPr>
          <p:nvPr/>
        </p:nvCxnSpPr>
        <p:spPr>
          <a:xfrm>
            <a:off x="5009882" y="3561009"/>
            <a:ext cx="1485361"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Connecteur droit avec flèche 24"/>
          <p:cNvCxnSpPr>
            <a:stCxn id="7" idx="3"/>
            <a:endCxn id="17" idx="1"/>
          </p:cNvCxnSpPr>
          <p:nvPr/>
        </p:nvCxnSpPr>
        <p:spPr>
          <a:xfrm>
            <a:off x="5009882" y="3561009"/>
            <a:ext cx="1485363" cy="176333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9571149" y="4341787"/>
            <a:ext cx="2401910" cy="92191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Création de la valeur par les entreprises multinationales</a:t>
            </a:r>
          </a:p>
        </p:txBody>
      </p:sp>
      <p:sp>
        <p:nvSpPr>
          <p:cNvPr id="28" name="Rectangle 27"/>
          <p:cNvSpPr/>
          <p:nvPr/>
        </p:nvSpPr>
        <p:spPr>
          <a:xfrm>
            <a:off x="9571149" y="2369442"/>
            <a:ext cx="2401910" cy="921913"/>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Appel à un apport contextualisé des Pratiques GRH</a:t>
            </a:r>
          </a:p>
        </p:txBody>
      </p:sp>
      <p:sp>
        <p:nvSpPr>
          <p:cNvPr id="29" name="Flèche vers le haut 28"/>
          <p:cNvSpPr/>
          <p:nvPr/>
        </p:nvSpPr>
        <p:spPr>
          <a:xfrm>
            <a:off x="10547797" y="3294839"/>
            <a:ext cx="443249" cy="1046948"/>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31" name="Connecteur droit avec flèche 30"/>
          <p:cNvCxnSpPr>
            <a:stCxn id="17" idx="3"/>
            <a:endCxn id="27" idx="1"/>
          </p:cNvCxnSpPr>
          <p:nvPr/>
        </p:nvCxnSpPr>
        <p:spPr>
          <a:xfrm flipV="1">
            <a:off x="8459274" y="4802744"/>
            <a:ext cx="1111875" cy="52159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Rectangle 31"/>
          <p:cNvSpPr/>
          <p:nvPr/>
        </p:nvSpPr>
        <p:spPr>
          <a:xfrm>
            <a:off x="301579" y="4857479"/>
            <a:ext cx="1964029" cy="8242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Théorie du capital humain </a:t>
            </a:r>
            <a:r>
              <a:rPr lang="fr-FR" dirty="0">
                <a:solidFill>
                  <a:schemeClr val="tx1"/>
                </a:solidFill>
              </a:rPr>
              <a:t>(Becker, 1964)</a:t>
            </a:r>
            <a:endParaRPr lang="fr-FR" b="1" dirty="0">
              <a:solidFill>
                <a:schemeClr val="tx1"/>
              </a:solidFill>
            </a:endParaRPr>
          </a:p>
        </p:txBody>
      </p:sp>
      <p:sp>
        <p:nvSpPr>
          <p:cNvPr id="33" name="Flèche vers le bas 32"/>
          <p:cNvSpPr/>
          <p:nvPr/>
        </p:nvSpPr>
        <p:spPr>
          <a:xfrm>
            <a:off x="1081824" y="4228557"/>
            <a:ext cx="291923" cy="574186"/>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6" name="Rectangle 25"/>
          <p:cNvSpPr/>
          <p:nvPr/>
        </p:nvSpPr>
        <p:spPr>
          <a:xfrm>
            <a:off x="85856" y="752336"/>
            <a:ext cx="3108105" cy="202305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u="sng" dirty="0">
                <a:solidFill>
                  <a:sysClr val="windowText" lastClr="000000"/>
                </a:solidFill>
              </a:rPr>
              <a:t>Idée générale</a:t>
            </a:r>
            <a:endParaRPr lang="fr-FR" sz="2400" u="sng" dirty="0">
              <a:solidFill>
                <a:sysClr val="windowText" lastClr="000000"/>
              </a:solidFill>
            </a:endParaRPr>
          </a:p>
          <a:p>
            <a:pPr algn="just"/>
            <a:endParaRPr lang="fr-FR" b="1" dirty="0">
              <a:solidFill>
                <a:schemeClr val="tx1"/>
              </a:solidFill>
            </a:endParaRPr>
          </a:p>
          <a:p>
            <a:pPr algn="just"/>
            <a:r>
              <a:rPr lang="fr-FR" b="1" dirty="0">
                <a:solidFill>
                  <a:schemeClr val="tx1"/>
                </a:solidFill>
              </a:rPr>
              <a:t>Processus visant à renforcer la valorisation marchande des RH dans l’optique de renforcer la capitalisation de l’entreprise </a:t>
            </a:r>
            <a:r>
              <a:rPr lang="fr-FR" dirty="0">
                <a:solidFill>
                  <a:schemeClr val="tx1"/>
                </a:solidFill>
              </a:rPr>
              <a:t>(Ulrich et Brockbank, 2010)</a:t>
            </a:r>
          </a:p>
        </p:txBody>
      </p:sp>
      <p:sp>
        <p:nvSpPr>
          <p:cNvPr id="22" name="Flèche vers le haut 21"/>
          <p:cNvSpPr/>
          <p:nvPr/>
        </p:nvSpPr>
        <p:spPr>
          <a:xfrm>
            <a:off x="1120461" y="2834426"/>
            <a:ext cx="272603" cy="569884"/>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1543480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31820"/>
            <a:ext cx="12192000" cy="875764"/>
          </a:xfrm>
        </p:spPr>
        <p:txBody>
          <a:bodyPr>
            <a:normAutofit/>
          </a:bodyPr>
          <a:lstStyle/>
          <a:p>
            <a:pPr algn="ctr"/>
            <a:r>
              <a:rPr lang="fr-FR" b="1" dirty="0"/>
              <a:t>Référentiel théorique</a:t>
            </a:r>
          </a:p>
        </p:txBody>
      </p:sp>
      <p:sp>
        <p:nvSpPr>
          <p:cNvPr id="4" name="Rectangle 3"/>
          <p:cNvSpPr/>
          <p:nvPr/>
        </p:nvSpPr>
        <p:spPr>
          <a:xfrm>
            <a:off x="190499" y="2604218"/>
            <a:ext cx="1841679" cy="8242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Pratiques GRH</a:t>
            </a:r>
          </a:p>
        </p:txBody>
      </p:sp>
      <p:sp>
        <p:nvSpPr>
          <p:cNvPr id="24" name="Rectangle 23"/>
          <p:cNvSpPr/>
          <p:nvPr/>
        </p:nvSpPr>
        <p:spPr>
          <a:xfrm>
            <a:off x="2684171" y="3039410"/>
            <a:ext cx="1841679" cy="8242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Responsabilité </a:t>
            </a:r>
            <a:r>
              <a:rPr lang="fr-FR" dirty="0">
                <a:solidFill>
                  <a:schemeClr val="tx1"/>
                </a:solidFill>
              </a:rPr>
              <a:t>(St-</a:t>
            </a:r>
            <a:r>
              <a:rPr lang="fr-FR" dirty="0" err="1">
                <a:solidFill>
                  <a:schemeClr val="tx1"/>
                </a:solidFill>
              </a:rPr>
              <a:t>Onge</a:t>
            </a:r>
            <a:r>
              <a:rPr lang="fr-FR" dirty="0">
                <a:solidFill>
                  <a:schemeClr val="tx1"/>
                </a:solidFill>
              </a:rPr>
              <a:t>, 2013)</a:t>
            </a:r>
            <a:endParaRPr lang="fr-FR" b="1" dirty="0">
              <a:solidFill>
                <a:schemeClr val="tx1"/>
              </a:solidFill>
            </a:endParaRPr>
          </a:p>
        </p:txBody>
      </p:sp>
      <p:sp>
        <p:nvSpPr>
          <p:cNvPr id="26" name="Rectangle 25"/>
          <p:cNvSpPr/>
          <p:nvPr/>
        </p:nvSpPr>
        <p:spPr>
          <a:xfrm>
            <a:off x="2661633" y="1991932"/>
            <a:ext cx="1841679" cy="82424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solidFill>
                  <a:schemeClr val="tx1"/>
                </a:solidFill>
              </a:rPr>
              <a:t>Gestion stratégique RH </a:t>
            </a:r>
            <a:r>
              <a:rPr lang="fr-FR" dirty="0">
                <a:solidFill>
                  <a:schemeClr val="tx1"/>
                </a:solidFill>
              </a:rPr>
              <a:t>(Schuler, 1992)</a:t>
            </a:r>
            <a:endParaRPr lang="fr-FR" b="1" dirty="0">
              <a:solidFill>
                <a:schemeClr val="tx1"/>
              </a:solidFill>
            </a:endParaRPr>
          </a:p>
        </p:txBody>
      </p:sp>
      <p:sp>
        <p:nvSpPr>
          <p:cNvPr id="30" name="Rectangle 29"/>
          <p:cNvSpPr/>
          <p:nvPr/>
        </p:nvSpPr>
        <p:spPr>
          <a:xfrm>
            <a:off x="5131158" y="1403797"/>
            <a:ext cx="2472743" cy="9959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solidFill>
                <a:schemeClr val="tx1"/>
              </a:solidFill>
            </a:endParaRPr>
          </a:p>
          <a:p>
            <a:pPr algn="ctr"/>
            <a:r>
              <a:rPr lang="fr-FR" b="1" dirty="0">
                <a:solidFill>
                  <a:schemeClr val="tx1"/>
                </a:solidFill>
              </a:rPr>
              <a:t>Approche configurationnelle</a:t>
            </a:r>
          </a:p>
          <a:p>
            <a:pPr algn="ctr"/>
            <a:r>
              <a:rPr lang="fr-FR" dirty="0">
                <a:solidFill>
                  <a:schemeClr val="tx1"/>
                </a:solidFill>
              </a:rPr>
              <a:t>(</a:t>
            </a:r>
            <a:r>
              <a:rPr lang="fr-FR" dirty="0" err="1">
                <a:solidFill>
                  <a:schemeClr val="tx1"/>
                </a:solidFill>
              </a:rPr>
              <a:t>Nizet</a:t>
            </a:r>
            <a:r>
              <a:rPr lang="fr-FR" dirty="0">
                <a:solidFill>
                  <a:schemeClr val="tx1"/>
                </a:solidFill>
              </a:rPr>
              <a:t> et </a:t>
            </a:r>
            <a:r>
              <a:rPr lang="fr-FR" dirty="0" err="1">
                <a:solidFill>
                  <a:schemeClr val="tx1"/>
                </a:solidFill>
              </a:rPr>
              <a:t>Pichault</a:t>
            </a:r>
            <a:r>
              <a:rPr lang="fr-FR" dirty="0">
                <a:solidFill>
                  <a:schemeClr val="tx1"/>
                </a:solidFill>
              </a:rPr>
              <a:t>, 2013)</a:t>
            </a:r>
            <a:endParaRPr lang="fr-FR" b="1" dirty="0">
              <a:solidFill>
                <a:schemeClr val="tx1"/>
              </a:solidFill>
            </a:endParaRPr>
          </a:p>
          <a:p>
            <a:pPr algn="ctr"/>
            <a:endParaRPr lang="fr-FR" dirty="0">
              <a:solidFill>
                <a:schemeClr val="tx1"/>
              </a:solidFill>
            </a:endParaRPr>
          </a:p>
        </p:txBody>
      </p:sp>
      <p:sp>
        <p:nvSpPr>
          <p:cNvPr id="8" name="Rectangle 7"/>
          <p:cNvSpPr/>
          <p:nvPr/>
        </p:nvSpPr>
        <p:spPr>
          <a:xfrm>
            <a:off x="8231747" y="1275008"/>
            <a:ext cx="3655452" cy="62677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solidFill>
                <a:schemeClr val="tx1"/>
              </a:solidFill>
            </a:endParaRPr>
          </a:p>
          <a:p>
            <a:pPr algn="ctr"/>
            <a:r>
              <a:rPr lang="fr-FR" b="1" dirty="0">
                <a:solidFill>
                  <a:schemeClr val="tx1"/>
                </a:solidFill>
              </a:rPr>
              <a:t>PGRH en multinationale </a:t>
            </a:r>
            <a:r>
              <a:rPr lang="fr-FR" dirty="0">
                <a:solidFill>
                  <a:schemeClr val="tx1"/>
                </a:solidFill>
              </a:rPr>
              <a:t>(</a:t>
            </a:r>
            <a:r>
              <a:rPr lang="fr-FR" dirty="0" err="1">
                <a:solidFill>
                  <a:schemeClr val="tx1"/>
                </a:solidFill>
              </a:rPr>
              <a:t>Perlmutter</a:t>
            </a:r>
            <a:r>
              <a:rPr lang="fr-FR" dirty="0">
                <a:solidFill>
                  <a:schemeClr val="tx1"/>
                </a:solidFill>
              </a:rPr>
              <a:t> et </a:t>
            </a:r>
            <a:r>
              <a:rPr lang="fr-FR">
                <a:solidFill>
                  <a:schemeClr val="tx1"/>
                </a:solidFill>
              </a:rPr>
              <a:t>Heenan, </a:t>
            </a:r>
            <a:r>
              <a:rPr lang="fr-FR" dirty="0">
                <a:solidFill>
                  <a:schemeClr val="tx1"/>
                </a:solidFill>
              </a:rPr>
              <a:t>1979)</a:t>
            </a:r>
            <a:endParaRPr lang="fr-FR" b="1" dirty="0">
              <a:solidFill>
                <a:schemeClr val="tx1"/>
              </a:solidFill>
            </a:endParaRPr>
          </a:p>
          <a:p>
            <a:pPr algn="ctr"/>
            <a:endParaRPr lang="fr-FR" dirty="0">
              <a:solidFill>
                <a:schemeClr val="tx1"/>
              </a:solidFill>
            </a:endParaRPr>
          </a:p>
        </p:txBody>
      </p:sp>
      <p:sp>
        <p:nvSpPr>
          <p:cNvPr id="11" name="Rectangle 10"/>
          <p:cNvSpPr/>
          <p:nvPr/>
        </p:nvSpPr>
        <p:spPr>
          <a:xfrm>
            <a:off x="5329706" y="4130898"/>
            <a:ext cx="6557493" cy="253284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solidFill>
                <a:schemeClr val="tx1"/>
              </a:solidFill>
            </a:endParaRPr>
          </a:p>
          <a:p>
            <a:pPr algn="ctr"/>
            <a:r>
              <a:rPr lang="fr-FR" b="1" dirty="0">
                <a:solidFill>
                  <a:schemeClr val="tx1"/>
                </a:solidFill>
              </a:rPr>
              <a:t>Réaction face à l’environnement: adaptation ou domination</a:t>
            </a:r>
          </a:p>
          <a:p>
            <a:pPr algn="ctr"/>
            <a:endParaRPr lang="fr-FR" b="1" dirty="0">
              <a:solidFill>
                <a:schemeClr val="tx1"/>
              </a:solidFill>
            </a:endParaRPr>
          </a:p>
          <a:p>
            <a:pPr marL="285750" indent="-285750" algn="just">
              <a:buFontTx/>
              <a:buChar char="-"/>
            </a:pPr>
            <a:r>
              <a:rPr lang="fr-FR" b="1" dirty="0">
                <a:solidFill>
                  <a:schemeClr val="tx1"/>
                </a:solidFill>
              </a:rPr>
              <a:t>Marché concurrentiel</a:t>
            </a:r>
          </a:p>
          <a:p>
            <a:pPr marL="285750" indent="-285750" algn="just">
              <a:buFontTx/>
              <a:buChar char="-"/>
            </a:pPr>
            <a:r>
              <a:rPr lang="fr-FR" b="1" dirty="0">
                <a:solidFill>
                  <a:schemeClr val="tx1"/>
                </a:solidFill>
              </a:rPr>
              <a:t>Institutions</a:t>
            </a:r>
          </a:p>
          <a:p>
            <a:pPr marL="285750" indent="-285750" algn="just">
              <a:buFontTx/>
              <a:buChar char="-"/>
            </a:pPr>
            <a:r>
              <a:rPr lang="fr-FR" b="1" dirty="0">
                <a:solidFill>
                  <a:schemeClr val="tx1"/>
                </a:solidFill>
              </a:rPr>
              <a:t>Marché du travail </a:t>
            </a:r>
          </a:p>
          <a:p>
            <a:pPr marL="285750" indent="-285750" algn="just">
              <a:buFontTx/>
              <a:buChar char="-"/>
            </a:pPr>
            <a:r>
              <a:rPr lang="fr-FR" b="1" dirty="0">
                <a:solidFill>
                  <a:schemeClr val="tx1"/>
                </a:solidFill>
              </a:rPr>
              <a:t>Orientation du management de la diversité</a:t>
            </a:r>
          </a:p>
          <a:p>
            <a:pPr marL="285750" indent="-285750" algn="just">
              <a:buFontTx/>
              <a:buChar char="-"/>
            </a:pPr>
            <a:r>
              <a:rPr lang="fr-FR" b="1" dirty="0">
                <a:solidFill>
                  <a:schemeClr val="tx1"/>
                </a:solidFill>
              </a:rPr>
              <a:t>Perception culturelle de la philosophie du travail: </a:t>
            </a:r>
            <a:r>
              <a:rPr lang="fr-FR" dirty="0">
                <a:solidFill>
                  <a:schemeClr val="tx1"/>
                </a:solidFill>
              </a:rPr>
              <a:t>entre convergence et divergence</a:t>
            </a:r>
          </a:p>
          <a:p>
            <a:pPr algn="ctr"/>
            <a:endParaRPr lang="fr-FR" dirty="0">
              <a:solidFill>
                <a:schemeClr val="tx1"/>
              </a:solidFill>
            </a:endParaRPr>
          </a:p>
        </p:txBody>
      </p:sp>
      <p:sp>
        <p:nvSpPr>
          <p:cNvPr id="12" name="Rectangle 11"/>
          <p:cNvSpPr/>
          <p:nvPr/>
        </p:nvSpPr>
        <p:spPr>
          <a:xfrm>
            <a:off x="8514003" y="2399763"/>
            <a:ext cx="2858038" cy="12331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solidFill>
                <a:schemeClr val="tx1"/>
              </a:solidFill>
            </a:endParaRPr>
          </a:p>
          <a:p>
            <a:pPr algn="ctr"/>
            <a:r>
              <a:rPr lang="fr-FR" b="1" dirty="0">
                <a:solidFill>
                  <a:schemeClr val="tx1"/>
                </a:solidFill>
              </a:rPr>
              <a:t>Modèle ethnocentrique</a:t>
            </a:r>
          </a:p>
          <a:p>
            <a:pPr algn="ctr"/>
            <a:r>
              <a:rPr lang="fr-FR" b="1" dirty="0">
                <a:solidFill>
                  <a:schemeClr val="tx1"/>
                </a:solidFill>
              </a:rPr>
              <a:t>Modèle polycentrique</a:t>
            </a:r>
          </a:p>
          <a:p>
            <a:pPr algn="ctr"/>
            <a:r>
              <a:rPr lang="fr-FR" b="1" dirty="0">
                <a:solidFill>
                  <a:schemeClr val="tx1"/>
                </a:solidFill>
              </a:rPr>
              <a:t>Modèle géocentrique</a:t>
            </a:r>
          </a:p>
          <a:p>
            <a:pPr algn="ctr"/>
            <a:r>
              <a:rPr lang="fr-FR" b="1" dirty="0">
                <a:solidFill>
                  <a:schemeClr val="tx1"/>
                </a:solidFill>
              </a:rPr>
              <a:t>Modèle régiocentrique</a:t>
            </a:r>
          </a:p>
          <a:p>
            <a:pPr algn="ctr"/>
            <a:endParaRPr lang="fr-FR" dirty="0">
              <a:solidFill>
                <a:schemeClr val="tx1"/>
              </a:solidFill>
            </a:endParaRPr>
          </a:p>
        </p:txBody>
      </p:sp>
      <p:cxnSp>
        <p:nvCxnSpPr>
          <p:cNvPr id="6" name="Connecteur droit avec flèche 5"/>
          <p:cNvCxnSpPr>
            <a:stCxn id="4" idx="3"/>
            <a:endCxn id="26" idx="1"/>
          </p:cNvCxnSpPr>
          <p:nvPr/>
        </p:nvCxnSpPr>
        <p:spPr>
          <a:xfrm flipV="1">
            <a:off x="2032178" y="2404056"/>
            <a:ext cx="629455" cy="612286"/>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a:stCxn id="4" idx="3"/>
            <a:endCxn id="24" idx="1"/>
          </p:cNvCxnSpPr>
          <p:nvPr/>
        </p:nvCxnSpPr>
        <p:spPr>
          <a:xfrm>
            <a:off x="2032178" y="3016342"/>
            <a:ext cx="651993" cy="43519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a:endCxn id="30" idx="1"/>
          </p:cNvCxnSpPr>
          <p:nvPr/>
        </p:nvCxnSpPr>
        <p:spPr>
          <a:xfrm flipV="1">
            <a:off x="4503311" y="1901780"/>
            <a:ext cx="627847" cy="49798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p:cNvCxnSpPr>
            <a:stCxn id="30" idx="3"/>
            <a:endCxn id="8" idx="1"/>
          </p:cNvCxnSpPr>
          <p:nvPr/>
        </p:nvCxnSpPr>
        <p:spPr>
          <a:xfrm flipV="1">
            <a:off x="7603901" y="1588397"/>
            <a:ext cx="627846" cy="313383"/>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8" name="Flèche vers le bas 17"/>
          <p:cNvSpPr/>
          <p:nvPr/>
        </p:nvSpPr>
        <p:spPr>
          <a:xfrm>
            <a:off x="9710670" y="1901780"/>
            <a:ext cx="425003" cy="497983"/>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9" name="Flèche vers le bas 18"/>
          <p:cNvSpPr/>
          <p:nvPr/>
        </p:nvSpPr>
        <p:spPr>
          <a:xfrm>
            <a:off x="9556124" y="3632921"/>
            <a:ext cx="373487" cy="497977"/>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7" name="Rectangle 26"/>
          <p:cNvSpPr/>
          <p:nvPr/>
        </p:nvSpPr>
        <p:spPr>
          <a:xfrm>
            <a:off x="603159" y="4309056"/>
            <a:ext cx="3659748" cy="235468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solidFill>
                <a:schemeClr val="tx1"/>
              </a:solidFill>
            </a:endParaRPr>
          </a:p>
          <a:p>
            <a:pPr algn="ctr"/>
            <a:r>
              <a:rPr lang="fr-FR" b="1" dirty="0">
                <a:solidFill>
                  <a:schemeClr val="tx1"/>
                </a:solidFill>
              </a:rPr>
              <a:t>Relativité sur la confrontation entre les valeurs du travail </a:t>
            </a:r>
            <a:r>
              <a:rPr lang="fr-FR" b="1">
                <a:solidFill>
                  <a:schemeClr val="tx1"/>
                </a:solidFill>
              </a:rPr>
              <a:t>des multinationales </a:t>
            </a:r>
            <a:r>
              <a:rPr lang="fr-FR" b="1" dirty="0">
                <a:solidFill>
                  <a:schemeClr val="tx1"/>
                </a:solidFill>
              </a:rPr>
              <a:t>à la dynamique de l’environnement</a:t>
            </a:r>
          </a:p>
          <a:p>
            <a:pPr algn="ctr"/>
            <a:endParaRPr lang="fr-FR" b="1" dirty="0">
              <a:solidFill>
                <a:schemeClr val="tx1"/>
              </a:solidFill>
            </a:endParaRPr>
          </a:p>
          <a:p>
            <a:pPr algn="ctr"/>
            <a:endParaRPr lang="fr-FR" b="1" dirty="0">
              <a:solidFill>
                <a:schemeClr val="tx1"/>
              </a:solidFill>
            </a:endParaRPr>
          </a:p>
          <a:p>
            <a:pPr algn="ctr"/>
            <a:endParaRPr lang="fr-FR" b="1" dirty="0">
              <a:solidFill>
                <a:schemeClr val="tx1"/>
              </a:solidFill>
            </a:endParaRPr>
          </a:p>
          <a:p>
            <a:pPr algn="ctr"/>
            <a:endParaRPr lang="fr-FR" b="1" dirty="0">
              <a:solidFill>
                <a:schemeClr val="tx1"/>
              </a:solidFill>
            </a:endParaRPr>
          </a:p>
          <a:p>
            <a:pPr algn="ctr"/>
            <a:endParaRPr lang="fr-FR" dirty="0">
              <a:solidFill>
                <a:schemeClr val="tx1"/>
              </a:solidFill>
            </a:endParaRPr>
          </a:p>
        </p:txBody>
      </p:sp>
      <p:sp>
        <p:nvSpPr>
          <p:cNvPr id="25" name="Rectangle 24"/>
          <p:cNvSpPr/>
          <p:nvPr/>
        </p:nvSpPr>
        <p:spPr>
          <a:xfrm>
            <a:off x="759854" y="5962919"/>
            <a:ext cx="3374264" cy="528034"/>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a:solidFill>
                  <a:schemeClr val="tx1"/>
                </a:solidFill>
              </a:rPr>
              <a:t>Agit sur le sens à donner à la création de la valeur RH</a:t>
            </a:r>
          </a:p>
        </p:txBody>
      </p:sp>
      <p:sp>
        <p:nvSpPr>
          <p:cNvPr id="28" name="Flèche gauche 27"/>
          <p:cNvSpPr/>
          <p:nvPr/>
        </p:nvSpPr>
        <p:spPr>
          <a:xfrm>
            <a:off x="4262907" y="5375851"/>
            <a:ext cx="1066799" cy="437882"/>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lèche vers le bas 4"/>
          <p:cNvSpPr/>
          <p:nvPr/>
        </p:nvSpPr>
        <p:spPr>
          <a:xfrm>
            <a:off x="2176530" y="5486400"/>
            <a:ext cx="386366" cy="437882"/>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3951926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31820"/>
            <a:ext cx="12192000" cy="785612"/>
          </a:xfrm>
        </p:spPr>
        <p:txBody>
          <a:bodyPr>
            <a:normAutofit/>
          </a:bodyPr>
          <a:lstStyle/>
          <a:p>
            <a:pPr algn="ctr"/>
            <a:r>
              <a:rPr lang="fr-FR" b="1" dirty="0"/>
              <a:t>Objectif de la Recherche</a:t>
            </a:r>
          </a:p>
        </p:txBody>
      </p:sp>
      <p:sp>
        <p:nvSpPr>
          <p:cNvPr id="3" name="Espace réservé du contenu 2"/>
          <p:cNvSpPr>
            <a:spLocks noGrp="1"/>
          </p:cNvSpPr>
          <p:nvPr>
            <p:ph idx="1"/>
          </p:nvPr>
        </p:nvSpPr>
        <p:spPr>
          <a:xfrm>
            <a:off x="0" y="1661375"/>
            <a:ext cx="12192000" cy="4301543"/>
          </a:xfrm>
        </p:spPr>
        <p:txBody>
          <a:bodyPr>
            <a:normAutofit fontScale="92500" lnSpcReduction="10000"/>
          </a:bodyPr>
          <a:lstStyle/>
          <a:p>
            <a:pPr marL="0" indent="0" algn="just">
              <a:buNone/>
            </a:pPr>
            <a:r>
              <a:rPr lang="fr-FR" dirty="0"/>
              <a:t>L’objectif vise à comprendre la contribution des pratiques GRH mobilisées par les entreprises multinationales dans un contexte de relative confrontation des valeurs RH sur la création de la valeur RH. Ceci étant, il est question de: </a:t>
            </a:r>
          </a:p>
          <a:p>
            <a:pPr marL="0" indent="0" algn="just">
              <a:buNone/>
            </a:pPr>
            <a:endParaRPr lang="fr-FR" dirty="0"/>
          </a:p>
          <a:p>
            <a:pPr algn="just">
              <a:buFont typeface="Wingdings" panose="05000000000000000000" pitchFamily="2" charset="2"/>
              <a:buChar char="q"/>
            </a:pPr>
            <a:r>
              <a:rPr lang="fr-FR" dirty="0"/>
              <a:t>Explorer le contenu des pratiques GRH observées dans les entreprises multinationales; eu égard les configurations de GIRH et le sens qu’ils donnent à la création de la valeur RH</a:t>
            </a:r>
          </a:p>
          <a:p>
            <a:pPr algn="just">
              <a:buFont typeface="Wingdings" panose="05000000000000000000" pitchFamily="2" charset="2"/>
              <a:buChar char="q"/>
            </a:pPr>
            <a:endParaRPr lang="fr-FR" dirty="0"/>
          </a:p>
          <a:p>
            <a:pPr algn="just">
              <a:buFont typeface="Wingdings" panose="05000000000000000000" pitchFamily="2" charset="2"/>
              <a:buChar char="q"/>
            </a:pPr>
            <a:r>
              <a:rPr lang="fr-FR" dirty="0"/>
              <a:t>Explorer l’influence des pratiques GRH sur la création de la valeur RH au regard de la confrontation entre la philosophie du travail défendue en interne et les valeurs définies par l’environnement local</a:t>
            </a:r>
          </a:p>
        </p:txBody>
      </p:sp>
    </p:spTree>
    <p:extLst>
      <p:ext uri="{BB962C8B-B14F-4D97-AF65-F5344CB8AC3E}">
        <p14:creationId xmlns:p14="http://schemas.microsoft.com/office/powerpoint/2010/main" val="294278517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31820"/>
            <a:ext cx="12192000" cy="785612"/>
          </a:xfrm>
        </p:spPr>
        <p:txBody>
          <a:bodyPr>
            <a:normAutofit/>
          </a:bodyPr>
          <a:lstStyle/>
          <a:p>
            <a:pPr algn="ctr"/>
            <a:r>
              <a:rPr lang="fr-FR" sz="4800" b="1" dirty="0"/>
              <a:t>Proposition de recherche</a:t>
            </a:r>
          </a:p>
        </p:txBody>
      </p:sp>
      <p:sp>
        <p:nvSpPr>
          <p:cNvPr id="3" name="Espace réservé du contenu 2"/>
          <p:cNvSpPr>
            <a:spLocks noGrp="1"/>
          </p:cNvSpPr>
          <p:nvPr>
            <p:ph idx="1"/>
          </p:nvPr>
        </p:nvSpPr>
        <p:spPr>
          <a:xfrm>
            <a:off x="0" y="2627290"/>
            <a:ext cx="12192000" cy="3400023"/>
          </a:xfrm>
        </p:spPr>
        <p:txBody>
          <a:bodyPr>
            <a:normAutofit/>
          </a:bodyPr>
          <a:lstStyle/>
          <a:p>
            <a:pPr marL="0" indent="0" algn="just">
              <a:buNone/>
            </a:pPr>
            <a:r>
              <a:rPr lang="fr-FR" sz="3200" dirty="0"/>
              <a:t>Les pratiques GRH mobilisées par les entreprises multinationales, dans un contexte de relative confrontation des valeurs RH contribuent à la création de la valeur RH.</a:t>
            </a:r>
            <a:endParaRPr lang="fr-FR" dirty="0"/>
          </a:p>
          <a:p>
            <a:pPr marL="0" indent="0" algn="just">
              <a:buNone/>
            </a:pPr>
            <a:endParaRPr lang="fr-FR" dirty="0"/>
          </a:p>
        </p:txBody>
      </p:sp>
    </p:spTree>
    <p:extLst>
      <p:ext uri="{BB962C8B-B14F-4D97-AF65-F5344CB8AC3E}">
        <p14:creationId xmlns:p14="http://schemas.microsoft.com/office/powerpoint/2010/main" val="8486381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231820"/>
            <a:ext cx="12192000" cy="785612"/>
          </a:xfrm>
        </p:spPr>
        <p:txBody>
          <a:bodyPr>
            <a:normAutofit/>
          </a:bodyPr>
          <a:lstStyle/>
          <a:p>
            <a:pPr algn="ctr"/>
            <a:r>
              <a:rPr lang="fr-FR" sz="4800" b="1" dirty="0"/>
              <a:t>Méthodologie de recherche </a:t>
            </a:r>
          </a:p>
        </p:txBody>
      </p:sp>
      <p:sp>
        <p:nvSpPr>
          <p:cNvPr id="3" name="Espace réservé du contenu 2"/>
          <p:cNvSpPr>
            <a:spLocks noGrp="1"/>
          </p:cNvSpPr>
          <p:nvPr>
            <p:ph idx="1"/>
          </p:nvPr>
        </p:nvSpPr>
        <p:spPr>
          <a:xfrm>
            <a:off x="0" y="1159098"/>
            <a:ext cx="12192000" cy="5306095"/>
          </a:xfrm>
        </p:spPr>
        <p:txBody>
          <a:bodyPr>
            <a:normAutofit/>
          </a:bodyPr>
          <a:lstStyle/>
          <a:p>
            <a:pPr algn="just">
              <a:buFont typeface="Wingdings" panose="05000000000000000000" pitchFamily="2" charset="2"/>
              <a:buChar char="q"/>
            </a:pPr>
            <a:r>
              <a:rPr lang="fr-FR" dirty="0"/>
              <a:t>La posture épistémologique interprétativiste est adoptée</a:t>
            </a:r>
          </a:p>
          <a:p>
            <a:pPr algn="just">
              <a:buFont typeface="Wingdings" panose="05000000000000000000" pitchFamily="2" charset="2"/>
              <a:buChar char="q"/>
            </a:pPr>
            <a:endParaRPr lang="fr-FR" dirty="0"/>
          </a:p>
          <a:p>
            <a:pPr algn="just">
              <a:buFont typeface="Wingdings" panose="05000000000000000000" pitchFamily="2" charset="2"/>
              <a:buChar char="q"/>
            </a:pPr>
            <a:r>
              <a:rPr lang="fr-FR" dirty="0"/>
              <a:t>Une étude qualitative est déployée </a:t>
            </a:r>
          </a:p>
          <a:p>
            <a:pPr marL="0" indent="0" algn="just">
              <a:buNone/>
            </a:pPr>
            <a:endParaRPr lang="fr-FR" dirty="0"/>
          </a:p>
          <a:p>
            <a:pPr algn="just">
              <a:buFont typeface="Wingdings" panose="05000000000000000000" pitchFamily="2" charset="2"/>
              <a:buChar char="q"/>
            </a:pPr>
            <a:r>
              <a:rPr lang="fr-FR" dirty="0"/>
              <a:t>Le guide d’entretien fera l’objet d’un interview auprès de 20 managers RH, chacun dans une entreprise multinationale au Cameroun et au Benin</a:t>
            </a:r>
          </a:p>
          <a:p>
            <a:pPr algn="just">
              <a:buFont typeface="Wingdings" panose="05000000000000000000" pitchFamily="2" charset="2"/>
              <a:buChar char="q"/>
            </a:pPr>
            <a:endParaRPr lang="fr-FR" dirty="0"/>
          </a:p>
          <a:p>
            <a:pPr algn="just">
              <a:buFont typeface="Wingdings" panose="05000000000000000000" pitchFamily="2" charset="2"/>
              <a:buChar char="q"/>
            </a:pPr>
            <a:r>
              <a:rPr lang="fr-FR" dirty="0"/>
              <a:t>L’étude de cas multiple holistique est menée (Yin, 2009; 2013).</a:t>
            </a:r>
          </a:p>
          <a:p>
            <a:pPr marL="0" indent="0" algn="just">
              <a:buNone/>
            </a:pPr>
            <a:endParaRPr lang="fr-FR" dirty="0"/>
          </a:p>
          <a:p>
            <a:pPr algn="just">
              <a:buFont typeface="Wingdings" panose="05000000000000000000" pitchFamily="2" charset="2"/>
              <a:buChar char="q"/>
            </a:pPr>
            <a:r>
              <a:rPr lang="fr-FR" dirty="0"/>
              <a:t>Une analyse thématique de contenu sera élaborée </a:t>
            </a:r>
          </a:p>
          <a:p>
            <a:pPr marL="0" indent="0" algn="just">
              <a:buNone/>
            </a:pPr>
            <a:endParaRPr lang="fr-FR" dirty="0"/>
          </a:p>
        </p:txBody>
      </p:sp>
    </p:spTree>
    <p:extLst>
      <p:ext uri="{BB962C8B-B14F-4D97-AF65-F5344CB8AC3E}">
        <p14:creationId xmlns:p14="http://schemas.microsoft.com/office/powerpoint/2010/main" val="181682194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67424"/>
            <a:ext cx="12192000" cy="1017432"/>
          </a:xfrm>
        </p:spPr>
        <p:txBody>
          <a:bodyPr>
            <a:normAutofit fontScale="90000"/>
          </a:bodyPr>
          <a:lstStyle/>
          <a:p>
            <a:pPr algn="ctr"/>
            <a:r>
              <a:rPr lang="fr-FR" sz="4800" b="1" dirty="0"/>
              <a:t>Résultats préliminaires: </a:t>
            </a:r>
            <a:r>
              <a:rPr lang="fr-FR" sz="3200" b="1" dirty="0"/>
              <a:t>la nécessité d’explorer les spécificités du management culturel</a:t>
            </a:r>
            <a:endParaRPr lang="fr-FR" sz="4800" b="1" dirty="0"/>
          </a:p>
        </p:txBody>
      </p:sp>
      <p:sp>
        <p:nvSpPr>
          <p:cNvPr id="3" name="Espace réservé du contenu 2"/>
          <p:cNvSpPr>
            <a:spLocks noGrp="1"/>
          </p:cNvSpPr>
          <p:nvPr>
            <p:ph idx="1"/>
          </p:nvPr>
        </p:nvSpPr>
        <p:spPr>
          <a:xfrm>
            <a:off x="0" y="1442434"/>
            <a:ext cx="12192000" cy="5022759"/>
          </a:xfrm>
        </p:spPr>
        <p:txBody>
          <a:bodyPr>
            <a:normAutofit/>
          </a:bodyPr>
          <a:lstStyle/>
          <a:p>
            <a:pPr marL="0" indent="0" algn="just">
              <a:buNone/>
            </a:pPr>
            <a:r>
              <a:rPr lang="fr-FR" b="1" dirty="0"/>
              <a:t>Concernant la grille de lecture sur le management interculturel: deux visions sont présentées jusqu’ici au vu du discours des DRH.</a:t>
            </a:r>
          </a:p>
          <a:p>
            <a:pPr marL="0" indent="0" algn="just">
              <a:buNone/>
            </a:pPr>
            <a:endParaRPr lang="fr-FR" b="1" dirty="0"/>
          </a:p>
          <a:p>
            <a:pPr algn="just">
              <a:buFont typeface="Wingdings" panose="05000000000000000000" pitchFamily="2" charset="2"/>
              <a:buChar char="q"/>
            </a:pPr>
            <a:r>
              <a:rPr lang="fr-FR" sz="2500" dirty="0"/>
              <a:t>Une première vision tend à un modèle ethnocentrique fondé sur une culture managériale orientée sur une éducation des valeurs du travail, l’adhésions à des règles propres à la philosophie d’entreprise, l’adaptation d’autres valeurs culturelles de travail vers une philosophie définie au préalable.</a:t>
            </a:r>
          </a:p>
          <a:p>
            <a:pPr algn="just">
              <a:buFont typeface="Wingdings" panose="05000000000000000000" pitchFamily="2" charset="2"/>
              <a:buChar char="q"/>
            </a:pPr>
            <a:endParaRPr lang="fr-FR" sz="2500" dirty="0"/>
          </a:p>
          <a:p>
            <a:pPr algn="just">
              <a:buFont typeface="Wingdings" panose="05000000000000000000" pitchFamily="2" charset="2"/>
              <a:buChar char="q"/>
            </a:pPr>
            <a:r>
              <a:rPr lang="fr-FR" sz="2500" dirty="0"/>
              <a:t>Une seconde vision plutôt orienté vers un modèle géocentrique avec la convergence des valeurs culturelles du travail, la nécessité de construire une identité du travail à partir des identités culturelles des acteurs RH, l’acceptation de la différence, l’observation des clans peu influençable de la culture d’entreprise.</a:t>
            </a:r>
          </a:p>
        </p:txBody>
      </p:sp>
    </p:spTree>
    <p:extLst>
      <p:ext uri="{BB962C8B-B14F-4D97-AF65-F5344CB8AC3E}">
        <p14:creationId xmlns:p14="http://schemas.microsoft.com/office/powerpoint/2010/main" val="31083989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167424"/>
            <a:ext cx="12192000" cy="1017432"/>
          </a:xfrm>
        </p:spPr>
        <p:txBody>
          <a:bodyPr>
            <a:normAutofit fontScale="90000"/>
          </a:bodyPr>
          <a:lstStyle/>
          <a:p>
            <a:pPr algn="ctr"/>
            <a:r>
              <a:rPr lang="fr-FR" sz="4800" b="1" dirty="0"/>
              <a:t>Résultats préliminaires: </a:t>
            </a:r>
            <a:r>
              <a:rPr lang="fr-FR" sz="3200" b="1" dirty="0"/>
              <a:t>la nécessité d’explorer le contenu des Pratiques GRH déployées par les multinationales en contexte</a:t>
            </a:r>
            <a:endParaRPr lang="fr-FR" sz="4800" b="1" dirty="0"/>
          </a:p>
        </p:txBody>
      </p:sp>
      <p:sp>
        <p:nvSpPr>
          <p:cNvPr id="3" name="Espace réservé du contenu 2"/>
          <p:cNvSpPr>
            <a:spLocks noGrp="1"/>
          </p:cNvSpPr>
          <p:nvPr>
            <p:ph idx="1"/>
          </p:nvPr>
        </p:nvSpPr>
        <p:spPr>
          <a:xfrm>
            <a:off x="0" y="1442434"/>
            <a:ext cx="12192000" cy="5022759"/>
          </a:xfrm>
        </p:spPr>
        <p:txBody>
          <a:bodyPr>
            <a:normAutofit lnSpcReduction="10000"/>
          </a:bodyPr>
          <a:lstStyle/>
          <a:p>
            <a:pPr marL="0" indent="0" algn="just">
              <a:buNone/>
            </a:pPr>
            <a:r>
              <a:rPr lang="fr-FR" b="1" dirty="0"/>
              <a:t>Concernant le déploiement des Pratiques GRH, deux visions sont jusqu’ici révélées au vu du discours des DRH</a:t>
            </a:r>
          </a:p>
          <a:p>
            <a:pPr marL="0" indent="0" algn="just">
              <a:buNone/>
            </a:pPr>
            <a:endParaRPr lang="fr-FR" b="1" dirty="0"/>
          </a:p>
          <a:p>
            <a:pPr algn="just">
              <a:buFont typeface="Wingdings" panose="05000000000000000000" pitchFamily="2" charset="2"/>
              <a:buChar char="q"/>
            </a:pPr>
            <a:r>
              <a:rPr lang="fr-FR" b="1" dirty="0"/>
              <a:t> </a:t>
            </a:r>
            <a:r>
              <a:rPr lang="fr-FR" dirty="0"/>
              <a:t>Des pratiques GRH dont le contenu est défini depuis le siège et appliqué dans les filiales, les décisions influencées de par le siège.</a:t>
            </a:r>
          </a:p>
          <a:p>
            <a:pPr algn="just">
              <a:buFont typeface="Wingdings" panose="05000000000000000000" pitchFamily="2" charset="2"/>
              <a:buChar char="q"/>
            </a:pPr>
            <a:endParaRPr lang="fr-FR" sz="2500" dirty="0"/>
          </a:p>
          <a:p>
            <a:pPr algn="just">
              <a:buFont typeface="Wingdings" panose="05000000000000000000" pitchFamily="2" charset="2"/>
              <a:buChar char="q"/>
            </a:pPr>
            <a:r>
              <a:rPr lang="fr-FR" sz="2500" dirty="0"/>
              <a:t>Une autre vision dont le contenu des pratiques GRH s’ajuste aux réalités de du marché et ou de l’environnement.</a:t>
            </a:r>
          </a:p>
          <a:p>
            <a:pPr marL="0" indent="0" algn="just">
              <a:buNone/>
            </a:pPr>
            <a:endParaRPr lang="fr-FR" sz="2500" dirty="0"/>
          </a:p>
          <a:p>
            <a:pPr marL="0" indent="0" algn="just">
              <a:buNone/>
            </a:pPr>
            <a:r>
              <a:rPr lang="fr-FR" sz="2500" b="1" dirty="0"/>
              <a:t>Toutefois la convergence observée est celle d’une formalisation des Pratiques GRH, des possibilités de développement personnel de carrières au vu de l’étendue géographique de l’activité de l’entreprise.</a:t>
            </a:r>
          </a:p>
        </p:txBody>
      </p:sp>
    </p:spTree>
    <p:extLst>
      <p:ext uri="{BB962C8B-B14F-4D97-AF65-F5344CB8AC3E}">
        <p14:creationId xmlns:p14="http://schemas.microsoft.com/office/powerpoint/2010/main" val="2038021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7736A2A-0590-4965-9765-83DAB9420D65}"/>
              </a:ext>
            </a:extLst>
          </p:cNvPr>
          <p:cNvSpPr>
            <a:spLocks noGrp="1"/>
          </p:cNvSpPr>
          <p:nvPr>
            <p:ph type="title"/>
          </p:nvPr>
        </p:nvSpPr>
        <p:spPr>
          <a:xfrm>
            <a:off x="855481" y="261430"/>
            <a:ext cx="10515600" cy="662397"/>
          </a:xfrm>
        </p:spPr>
        <p:txBody>
          <a:bodyPr>
            <a:normAutofit fontScale="90000"/>
          </a:bodyPr>
          <a:lstStyle/>
          <a:p>
            <a:pPr algn="ctr"/>
            <a:r>
              <a:rPr lang="fr-FR" b="1" dirty="0">
                <a:solidFill>
                  <a:srgbClr val="FF0000"/>
                </a:solidFill>
                <a:latin typeface="Aharoni" panose="02010803020104030203" pitchFamily="2" charset="-79"/>
                <a:cs typeface="Aharoni" panose="02010803020104030203" pitchFamily="2" charset="-79"/>
              </a:rPr>
              <a:t>Contexte</a:t>
            </a:r>
            <a:r>
              <a:rPr lang="fr-FR" b="1" dirty="0">
                <a:latin typeface="Aharoni" panose="02010803020104030203" pitchFamily="2" charset="-79"/>
                <a:cs typeface="Aharoni" panose="02010803020104030203" pitchFamily="2" charset="-79"/>
              </a:rPr>
              <a:t> </a:t>
            </a:r>
            <a:endParaRPr lang="en-US" b="1" dirty="0">
              <a:latin typeface="Aharoni" panose="02010803020104030203" pitchFamily="2" charset="-79"/>
              <a:cs typeface="Aharoni" panose="02010803020104030203" pitchFamily="2" charset="-79"/>
            </a:endParaRPr>
          </a:p>
        </p:txBody>
      </p:sp>
      <p:sp>
        <p:nvSpPr>
          <p:cNvPr id="3" name="Espace réservé du contenu 2">
            <a:extLst>
              <a:ext uri="{FF2B5EF4-FFF2-40B4-BE49-F238E27FC236}">
                <a16:creationId xmlns:a16="http://schemas.microsoft.com/office/drawing/2014/main" id="{69AED39E-D705-450E-A5CB-8F63D7E261E4}"/>
              </a:ext>
            </a:extLst>
          </p:cNvPr>
          <p:cNvSpPr>
            <a:spLocks noGrp="1"/>
          </p:cNvSpPr>
          <p:nvPr>
            <p:ph idx="1"/>
          </p:nvPr>
        </p:nvSpPr>
        <p:spPr>
          <a:xfrm>
            <a:off x="0" y="1352994"/>
            <a:ext cx="11906053" cy="5253136"/>
          </a:xfrm>
        </p:spPr>
        <p:txBody>
          <a:bodyPr/>
          <a:lstStyle/>
          <a:p>
            <a:pPr marL="719138" indent="-628650">
              <a:lnSpc>
                <a:spcPct val="150000"/>
              </a:lnSpc>
              <a:spcAft>
                <a:spcPts val="1200"/>
              </a:spcAft>
              <a:buFont typeface="Wingdings" panose="05000000000000000000" pitchFamily="2" charset="2"/>
              <a:buChar char="v"/>
            </a:pPr>
            <a:r>
              <a:rPr lang="fr-FR" dirty="0">
                <a:latin typeface="Arial" panose="020B0604020202020204" pitchFamily="34" charset="0"/>
                <a:cs typeface="Arial" panose="020B0604020202020204" pitchFamily="34" charset="0"/>
              </a:rPr>
              <a:t>Taux de chômage dépasse les 25 % avec 52,1% de la population qui a moins de 20 ans</a:t>
            </a:r>
            <a:r>
              <a:rPr lang="en-US" dirty="0">
                <a:effectLst/>
                <a:latin typeface="Arial" panose="020B0604020202020204" pitchFamily="34" charset="0"/>
                <a:cs typeface="Arial" panose="020B0604020202020204" pitchFamily="34" charset="0"/>
              </a:rPr>
              <a:t> </a:t>
            </a:r>
            <a:r>
              <a:rPr lang="fr-FR" dirty="0">
                <a:effectLst/>
                <a:latin typeface="Arial" panose="020B0604020202020204" pitchFamily="34" charset="0"/>
                <a:cs typeface="Arial" panose="020B0604020202020204" pitchFamily="34" charset="0"/>
              </a:rPr>
              <a:t>(</a:t>
            </a:r>
            <a:r>
              <a:rPr lang="fr-FR" dirty="0">
                <a:latin typeface="Arial" panose="020B0604020202020204" pitchFamily="34" charset="0"/>
                <a:cs typeface="Arial" panose="020B0604020202020204" pitchFamily="34" charset="0"/>
              </a:rPr>
              <a:t>ANSD, 2019)</a:t>
            </a:r>
          </a:p>
          <a:p>
            <a:pPr marL="719138" indent="-628650">
              <a:lnSpc>
                <a:spcPct val="150000"/>
              </a:lnSpc>
              <a:buFont typeface="Wingdings" panose="05000000000000000000" pitchFamily="2" charset="2"/>
              <a:buChar char="v"/>
            </a:pPr>
            <a:r>
              <a:rPr lang="fr-FR" dirty="0">
                <a:latin typeface="Arial" panose="020B0604020202020204" pitchFamily="34" charset="0"/>
                <a:cs typeface="Arial" panose="020B0604020202020204" pitchFamily="34" charset="0"/>
              </a:rPr>
              <a:t>Avènement en 2012 de l’</a:t>
            </a:r>
            <a:r>
              <a:rPr lang="fr-FR" dirty="0" err="1">
                <a:latin typeface="Arial" panose="020B0604020202020204" pitchFamily="34" charset="0"/>
                <a:cs typeface="Arial" panose="020B0604020202020204" pitchFamily="34" charset="0"/>
              </a:rPr>
              <a:t>Anaq</a:t>
            </a:r>
            <a:r>
              <a:rPr lang="fr-FR" dirty="0">
                <a:latin typeface="Arial" panose="020B0604020202020204" pitchFamily="34" charset="0"/>
                <a:cs typeface="Arial" panose="020B0604020202020204" pitchFamily="34" charset="0"/>
              </a:rPr>
              <a:t>-Sup et les résolutions tirées de la Concertation Nationale sur l’Avenir de l’Enseignement Supérieur – CNAES en 2013</a:t>
            </a:r>
            <a:endParaRPr lang="en-US" dirty="0">
              <a:latin typeface="Arial" panose="020B0604020202020204" pitchFamily="34" charset="0"/>
              <a:cs typeface="Arial" panose="020B0604020202020204" pitchFamily="34" charset="0"/>
            </a:endParaRPr>
          </a:p>
          <a:p>
            <a:pPr marL="0" indent="0">
              <a:buNone/>
            </a:pPr>
            <a:endParaRPr lang="en-US" dirty="0">
              <a:latin typeface="Arial" panose="020B0604020202020204" pitchFamily="34" charset="0"/>
              <a:cs typeface="Arial" panose="020B0604020202020204" pitchFamily="34" charset="0"/>
            </a:endParaRPr>
          </a:p>
        </p:txBody>
      </p:sp>
      <p:sp>
        <p:nvSpPr>
          <p:cNvPr id="4" name="Espace réservé du numéro de diapositive 3">
            <a:extLst>
              <a:ext uri="{FF2B5EF4-FFF2-40B4-BE49-F238E27FC236}">
                <a16:creationId xmlns:a16="http://schemas.microsoft.com/office/drawing/2014/main" id="{24306E4C-7795-4667-811A-36C168CF5A24}"/>
              </a:ext>
            </a:extLst>
          </p:cNvPr>
          <p:cNvSpPr>
            <a:spLocks noGrp="1"/>
          </p:cNvSpPr>
          <p:nvPr>
            <p:ph type="sldNum" sz="quarter" idx="12"/>
          </p:nvPr>
        </p:nvSpPr>
        <p:spPr>
          <a:xfrm>
            <a:off x="11371080" y="6414007"/>
            <a:ext cx="695227" cy="425353"/>
          </a:xfrm>
        </p:spPr>
        <p:txBody>
          <a:bodyPr/>
          <a:lstStyle/>
          <a:p>
            <a:fld id="{239FE673-3419-4C4B-AF85-EFFEC2474D82}" type="slidenum">
              <a:rPr lang="en-US" sz="2400">
                <a:solidFill>
                  <a:srgbClr val="00B0F0"/>
                </a:solidFill>
                <a:latin typeface="Arial" panose="020B0604020202020204" pitchFamily="34" charset="0"/>
                <a:cs typeface="Arial" panose="020B0604020202020204" pitchFamily="34" charset="0"/>
              </a:rPr>
              <a:t>3</a:t>
            </a:fld>
            <a:endParaRPr lang="en-US" sz="2400"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4019629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51513"/>
            <a:ext cx="12192000" cy="1017432"/>
          </a:xfrm>
        </p:spPr>
        <p:txBody>
          <a:bodyPr>
            <a:normAutofit fontScale="90000"/>
          </a:bodyPr>
          <a:lstStyle/>
          <a:p>
            <a:pPr algn="ctr"/>
            <a:r>
              <a:rPr lang="fr-FR" sz="4800" b="1" dirty="0"/>
              <a:t>Résultats préliminaires: </a:t>
            </a:r>
            <a:r>
              <a:rPr lang="fr-FR" sz="3200" b="1" dirty="0"/>
              <a:t>le recours à une relative incidence sur création de la valeur RH</a:t>
            </a:r>
            <a:endParaRPr lang="fr-FR" sz="4800" b="1" dirty="0"/>
          </a:p>
        </p:txBody>
      </p:sp>
      <p:sp>
        <p:nvSpPr>
          <p:cNvPr id="3" name="Espace réservé du contenu 2"/>
          <p:cNvSpPr>
            <a:spLocks noGrp="1"/>
          </p:cNvSpPr>
          <p:nvPr>
            <p:ph idx="1"/>
          </p:nvPr>
        </p:nvSpPr>
        <p:spPr>
          <a:xfrm>
            <a:off x="0" y="1300766"/>
            <a:ext cx="12192000" cy="5557233"/>
          </a:xfrm>
        </p:spPr>
        <p:txBody>
          <a:bodyPr>
            <a:normAutofit lnSpcReduction="10000"/>
          </a:bodyPr>
          <a:lstStyle/>
          <a:p>
            <a:pPr marL="0" indent="0" algn="just">
              <a:buNone/>
            </a:pPr>
            <a:r>
              <a:rPr lang="fr-FR" b="1" dirty="0"/>
              <a:t>Deux visions sont jusqu’ici repérées au vu du discours des DRH</a:t>
            </a:r>
          </a:p>
          <a:p>
            <a:pPr marL="0" indent="0" algn="just">
              <a:buNone/>
            </a:pPr>
            <a:endParaRPr lang="fr-FR" b="1" dirty="0"/>
          </a:p>
          <a:p>
            <a:pPr algn="just">
              <a:buFont typeface="Wingdings" panose="05000000000000000000" pitchFamily="2" charset="2"/>
              <a:buChar char="q"/>
            </a:pPr>
            <a:r>
              <a:rPr lang="fr-FR" sz="2500" b="1" dirty="0"/>
              <a:t> </a:t>
            </a:r>
            <a:r>
              <a:rPr lang="fr-FR" sz="2500" dirty="0"/>
              <a:t>une vision orientée sur les situation conflictuelles en terme d’influence sur les possibilités d’améliorer son capital humain par le système imposé au niveau de la carrière, de l’interprétation des valeurs d’évaluation du personnel, de la politique de rémunération.</a:t>
            </a:r>
          </a:p>
          <a:p>
            <a:pPr algn="just">
              <a:buFont typeface="Wingdings" panose="05000000000000000000" pitchFamily="2" charset="2"/>
              <a:buChar char="q"/>
            </a:pPr>
            <a:endParaRPr lang="fr-FR" sz="2500" dirty="0"/>
          </a:p>
          <a:p>
            <a:pPr algn="just">
              <a:buFont typeface="Wingdings" panose="05000000000000000000" pitchFamily="2" charset="2"/>
              <a:buChar char="q"/>
            </a:pPr>
            <a:r>
              <a:rPr lang="fr-FR" sz="2500" dirty="0"/>
              <a:t>Une autre vision orientée sur la nécessité d’apporter un élan de consensus des valeurs au service de la carrière des employés en fonction des ressources de l’entreprise et de la réalité du marché. Un effort de compatibilité entre la valeur crée par l’entreprise et la valeur RH en entreprise.</a:t>
            </a:r>
          </a:p>
          <a:p>
            <a:pPr marL="0" indent="0" algn="just">
              <a:buNone/>
            </a:pPr>
            <a:endParaRPr lang="fr-FR" sz="2500" dirty="0"/>
          </a:p>
          <a:p>
            <a:pPr marL="0" indent="0" algn="just">
              <a:buNone/>
            </a:pPr>
            <a:r>
              <a:rPr lang="fr-FR" sz="2500" b="1" dirty="0"/>
              <a:t>Toutefois la convergence observée est celle des possibilités de développement des compétences au regard de la mobilité géographique des postes de travail la formalisation des pratiques GRH et une valorisation salariale des employés perçue au dessus de la moyenne du marché du travail.</a:t>
            </a:r>
          </a:p>
        </p:txBody>
      </p:sp>
    </p:spTree>
    <p:extLst>
      <p:ext uri="{BB962C8B-B14F-4D97-AF65-F5344CB8AC3E}">
        <p14:creationId xmlns:p14="http://schemas.microsoft.com/office/powerpoint/2010/main" val="22675068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0" y="51513"/>
            <a:ext cx="12192000" cy="1017432"/>
          </a:xfrm>
        </p:spPr>
        <p:txBody>
          <a:bodyPr>
            <a:normAutofit/>
          </a:bodyPr>
          <a:lstStyle/>
          <a:p>
            <a:pPr algn="ctr"/>
            <a:r>
              <a:rPr lang="fr-FR" sz="4800" b="1" dirty="0"/>
              <a:t>Perspectives d’analyse des résultats</a:t>
            </a:r>
          </a:p>
        </p:txBody>
      </p:sp>
      <p:sp>
        <p:nvSpPr>
          <p:cNvPr id="3" name="Espace réservé du contenu 2"/>
          <p:cNvSpPr>
            <a:spLocks noGrp="1"/>
          </p:cNvSpPr>
          <p:nvPr>
            <p:ph idx="1"/>
          </p:nvPr>
        </p:nvSpPr>
        <p:spPr>
          <a:xfrm>
            <a:off x="0" y="1300766"/>
            <a:ext cx="12192000" cy="5557233"/>
          </a:xfrm>
        </p:spPr>
        <p:txBody>
          <a:bodyPr>
            <a:normAutofit/>
          </a:bodyPr>
          <a:lstStyle/>
          <a:p>
            <a:pPr algn="just">
              <a:buFont typeface="Wingdings" panose="05000000000000000000" pitchFamily="2" charset="2"/>
              <a:buChar char="q"/>
            </a:pPr>
            <a:r>
              <a:rPr lang="fr-FR" sz="2500" b="1" dirty="0"/>
              <a:t>Partir du recensement général de la représentation des multinationales au Cameroun et au Benin pour mieux donner une orientation à la philosophie développées par les multinationales et la compatibilité au marché du travail (</a:t>
            </a:r>
            <a:r>
              <a:rPr lang="fr-FR" sz="2500" dirty="0"/>
              <a:t>En cours</a:t>
            </a:r>
            <a:r>
              <a:rPr lang="fr-FR" sz="2500" b="1" dirty="0"/>
              <a:t>)</a:t>
            </a:r>
          </a:p>
          <a:p>
            <a:pPr marL="0" indent="0" algn="just">
              <a:buNone/>
            </a:pPr>
            <a:endParaRPr lang="fr-FR" sz="2500" b="1" dirty="0"/>
          </a:p>
          <a:p>
            <a:pPr algn="just">
              <a:buFont typeface="Wingdings" panose="05000000000000000000" pitchFamily="2" charset="2"/>
              <a:buChar char="q"/>
            </a:pPr>
            <a:r>
              <a:rPr lang="fr-FR" sz="2500" b="1" dirty="0"/>
              <a:t>Évaluer la relative frontière des valeurs du travail aux réalités socioculturelles et économiques du marché du travail (</a:t>
            </a:r>
            <a:r>
              <a:rPr lang="fr-FR" sz="2500" dirty="0"/>
              <a:t>En cours</a:t>
            </a:r>
            <a:r>
              <a:rPr lang="fr-FR" sz="2500" b="1" dirty="0"/>
              <a:t>)</a:t>
            </a:r>
          </a:p>
          <a:p>
            <a:pPr algn="just">
              <a:buFont typeface="Wingdings" panose="05000000000000000000" pitchFamily="2" charset="2"/>
              <a:buChar char="q"/>
            </a:pPr>
            <a:endParaRPr lang="fr-FR" sz="2500" b="1" dirty="0"/>
          </a:p>
          <a:p>
            <a:pPr algn="just">
              <a:buFont typeface="Wingdings" panose="05000000000000000000" pitchFamily="2" charset="2"/>
              <a:buChar char="q"/>
            </a:pPr>
            <a:r>
              <a:rPr lang="fr-FR" sz="2500" b="1" dirty="0"/>
              <a:t>Faire une étude comparative des entreprises multinationales au Cameroun et au Benin relativement à la mise en œuvre des </a:t>
            </a:r>
            <a:r>
              <a:rPr lang="fr-FR" sz="2500" b="1"/>
              <a:t>Pratiques et </a:t>
            </a:r>
            <a:r>
              <a:rPr lang="fr-FR" sz="2500" b="1" dirty="0"/>
              <a:t>la création de </a:t>
            </a:r>
            <a:r>
              <a:rPr lang="fr-FR" sz="2500" b="1"/>
              <a:t>la valeur RH (</a:t>
            </a:r>
            <a:r>
              <a:rPr lang="fr-FR" sz="2500"/>
              <a:t>En </a:t>
            </a:r>
            <a:r>
              <a:rPr lang="fr-FR" sz="2500" dirty="0"/>
              <a:t>cours</a:t>
            </a:r>
            <a:r>
              <a:rPr lang="fr-FR" sz="2500" b="1" dirty="0"/>
              <a:t>)</a:t>
            </a:r>
          </a:p>
          <a:p>
            <a:pPr algn="just">
              <a:buFont typeface="Wingdings" panose="05000000000000000000" pitchFamily="2" charset="2"/>
              <a:buChar char="q"/>
            </a:pPr>
            <a:endParaRPr lang="fr-FR" sz="2500" b="1" dirty="0"/>
          </a:p>
          <a:p>
            <a:pPr algn="just">
              <a:buFont typeface="Wingdings" panose="05000000000000000000" pitchFamily="2" charset="2"/>
              <a:buChar char="q"/>
            </a:pPr>
            <a:r>
              <a:rPr lang="fr-FR" sz="2500" b="1" dirty="0"/>
              <a:t>Apporter des éléments de réponse à la relative compréhension de la création de la valeur RH en entreprise au regard de la mise en valeur des Pratiques GRH et en corrélation avec la rentabilité des entreprises multinationales</a:t>
            </a:r>
          </a:p>
          <a:p>
            <a:pPr marL="0" indent="0" algn="just">
              <a:buNone/>
            </a:pPr>
            <a:endParaRPr lang="fr-FR" sz="2500" b="1" dirty="0"/>
          </a:p>
          <a:p>
            <a:pPr algn="just">
              <a:buFont typeface="Wingdings" panose="05000000000000000000" pitchFamily="2" charset="2"/>
              <a:buChar char="q"/>
            </a:pPr>
            <a:endParaRPr lang="fr-FR" sz="2500" b="1" dirty="0"/>
          </a:p>
          <a:p>
            <a:pPr algn="just">
              <a:buFont typeface="Wingdings" panose="05000000000000000000" pitchFamily="2" charset="2"/>
              <a:buChar char="q"/>
            </a:pPr>
            <a:endParaRPr lang="fr-FR" sz="2500" b="1" dirty="0"/>
          </a:p>
        </p:txBody>
      </p:sp>
    </p:spTree>
    <p:extLst>
      <p:ext uri="{BB962C8B-B14F-4D97-AF65-F5344CB8AC3E}">
        <p14:creationId xmlns:p14="http://schemas.microsoft.com/office/powerpoint/2010/main" val="13870379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0" y="2636999"/>
            <a:ext cx="12192000" cy="1162273"/>
          </a:xfrm>
        </p:spPr>
        <p:txBody>
          <a:bodyPr>
            <a:normAutofit/>
          </a:bodyPr>
          <a:lstStyle/>
          <a:p>
            <a:pPr marL="0" indent="0">
              <a:buNone/>
            </a:pPr>
            <a:r>
              <a:rPr lang="fr-FR" sz="7500" b="1" dirty="0">
                <a:latin typeface="Informal Roman" panose="030604020304060B0204" pitchFamily="66" charset="0"/>
              </a:rPr>
              <a:t>Merci pour votre aimable attention!</a:t>
            </a:r>
          </a:p>
        </p:txBody>
      </p:sp>
    </p:spTree>
    <p:extLst>
      <p:ext uri="{BB962C8B-B14F-4D97-AF65-F5344CB8AC3E}">
        <p14:creationId xmlns:p14="http://schemas.microsoft.com/office/powerpoint/2010/main" val="11775619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p:nvPr/>
        </p:nvPicPr>
        <p:blipFill>
          <a:blip r:embed="R4488146abb4843aa"/>
          <a:srcRect/>
          <a:stretch>
            <a:fillRect/>
          </a:stretch>
        </p:blipFill>
        <p:spPr bwMode="auto">
          <a:xfrm>
            <a:off x="0" y="-13737"/>
            <a:ext cx="2112579" cy="1719707"/>
          </a:xfrm>
          <a:prstGeom prst="rect">
            <a:avLst/>
          </a:prstGeom>
          <a:noFill/>
          <a:ln w="9525">
            <a:noFill/>
            <a:miter lim="800000"/>
            <a:headEnd/>
            <a:tailEnd/>
          </a:ln>
        </p:spPr>
      </p:pic>
      <p:pic>
        <p:nvPicPr>
          <p:cNvPr id="5" name="Image 4" descr="C:\Users\pc\Documents\LOGOS FSEGA\Logo FSEGA.jpg"/>
          <p:cNvPicPr/>
          <p:nvPr/>
        </p:nvPicPr>
        <p:blipFill>
          <a:blip r:embed="R150e91cdcd3046c3">
            <a:extLst>
              <a:ext uri="{28A0092B-C50C-407E-A947-70E740481C1C}">
                <a14:useLocalDpi xmlns:a14="http://schemas.microsoft.com/office/drawing/2010/main" val="0"/>
              </a:ext>
            </a:extLst>
          </a:blip>
          <a:srcRect/>
          <a:stretch>
            <a:fillRect/>
          </a:stretch>
        </p:blipFill>
        <p:spPr bwMode="auto">
          <a:xfrm>
            <a:off x="10276764" y="0"/>
            <a:ext cx="1915236" cy="1705970"/>
          </a:xfrm>
          <a:prstGeom prst="rect">
            <a:avLst/>
          </a:prstGeom>
          <a:noFill/>
          <a:ln>
            <a:noFill/>
          </a:ln>
        </p:spPr>
      </p:pic>
      <p:sp>
        <p:nvSpPr>
          <p:cNvPr id="9" name="Rectangle à coins arrondis 8"/>
          <p:cNvSpPr/>
          <p:nvPr/>
        </p:nvSpPr>
        <p:spPr>
          <a:xfrm>
            <a:off x="-13647" y="6359857"/>
            <a:ext cx="12192000" cy="498143"/>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fr-FR" sz="200" b="1" dirty="0"/>
          </a:p>
          <a:p>
            <a:pPr algn="ctr"/>
            <a:endParaRPr lang="fr-FR" sz="200" b="1" dirty="0"/>
          </a:p>
          <a:p>
            <a:pPr algn="ctr"/>
            <a:endParaRPr lang="fr-FR" sz="200" b="1" dirty="0"/>
          </a:p>
          <a:p>
            <a:pPr algn="ctr"/>
            <a:endParaRPr lang="fr-FR" sz="200" b="1" dirty="0"/>
          </a:p>
          <a:p>
            <a:pPr algn="ctr"/>
            <a:endParaRPr lang="fr-FR" sz="200" b="1" dirty="0"/>
          </a:p>
          <a:p>
            <a:pPr algn="ctr"/>
            <a:endParaRPr lang="fr-FR" sz="200" b="1" dirty="0"/>
          </a:p>
          <a:p>
            <a:pPr algn="ctr"/>
            <a:endParaRPr lang="fr-FR" sz="200" b="1" dirty="0"/>
          </a:p>
          <a:p>
            <a:pPr algn="ctr"/>
            <a:endParaRPr lang="fr-FR" sz="200" b="1" dirty="0"/>
          </a:p>
          <a:p>
            <a:pPr algn="ctr"/>
            <a:endParaRPr lang="fr-FR" sz="200" b="1" dirty="0"/>
          </a:p>
          <a:p>
            <a:pPr algn="ctr"/>
            <a:r>
              <a:rPr lang="fr-FR" b="1" dirty="0"/>
              <a:t>Université de Douala                                                                                                                      Rennes, mercredi 16 Mai   2024</a:t>
            </a:r>
          </a:p>
          <a:p>
            <a:pPr algn="ctr"/>
            <a:endParaRPr lang="fr-FR" dirty="0"/>
          </a:p>
        </p:txBody>
      </p:sp>
      <p:sp>
        <p:nvSpPr>
          <p:cNvPr id="8" name="Titre 7">
            <a:extLst>
              <a:ext uri="{FF2B5EF4-FFF2-40B4-BE49-F238E27FC236}">
                <a16:creationId xmlns:a16="http://schemas.microsoft.com/office/drawing/2014/main" id="{6AA95278-92F1-4F3A-A350-6CC119CA44A2}"/>
              </a:ext>
            </a:extLst>
          </p:cNvPr>
          <p:cNvSpPr>
            <a:spLocks noGrp="1"/>
          </p:cNvSpPr>
          <p:nvPr>
            <p:ph type="ctrTitle"/>
          </p:nvPr>
        </p:nvSpPr>
        <p:spPr>
          <a:xfrm>
            <a:off x="1639614" y="2049517"/>
            <a:ext cx="8781393" cy="2979683"/>
          </a:xfrm>
        </p:spPr>
        <p:txBody>
          <a:bodyPr>
            <a:normAutofit fontScale="90000"/>
          </a:bodyPr>
          <a:lstStyle/>
          <a:p>
            <a:br>
              <a:rPr lang="en-US" sz="2400" b="1" dirty="0">
                <a:effectLst/>
                <a:latin typeface="Calibri" panose="020F0502020204030204" pitchFamily="34" charset="0"/>
                <a:ea typeface="Calibri" panose="020F0502020204030204" pitchFamily="34" charset="0"/>
                <a:cs typeface="Times New Roman" panose="02020603050405020304" pitchFamily="18" charset="0"/>
              </a:rPr>
            </a:br>
            <a:br>
              <a:rPr lang="en-US" sz="2400" b="1" dirty="0">
                <a:effectLst/>
                <a:latin typeface="Calibri" panose="020F0502020204030204" pitchFamily="34" charset="0"/>
                <a:ea typeface="Calibri" panose="020F0502020204030204" pitchFamily="34" charset="0"/>
                <a:cs typeface="Times New Roman" panose="02020603050405020304" pitchFamily="18" charset="0"/>
              </a:rPr>
            </a:br>
            <a:br>
              <a:rPr lang="fr-CM" sz="4000" dirty="0">
                <a:effectLst/>
                <a:latin typeface="Calibri" panose="020F0502020204030204" pitchFamily="34" charset="0"/>
                <a:ea typeface="Calibri" panose="020F0502020204030204" pitchFamily="34" charset="0"/>
                <a:cs typeface="Times New Roman" panose="02020603050405020304" pitchFamily="18" charset="0"/>
              </a:rPr>
            </a:br>
            <a:r>
              <a:rPr lang="fr-FR" sz="4900" dirty="0">
                <a:effectLst/>
                <a:latin typeface="Calibri" panose="020F0502020204030204" pitchFamily="34" charset="0"/>
                <a:ea typeface="Calibri" panose="020F0502020204030204" pitchFamily="34" charset="0"/>
                <a:cs typeface="Times New Roman" panose="02020603050405020304" pitchFamily="18" charset="0"/>
              </a:rPr>
              <a:t>MANAGLOBAL</a:t>
            </a:r>
            <a:br>
              <a:rPr lang="fr-FR" sz="4900" dirty="0">
                <a:effectLst/>
                <a:latin typeface="Calibri" panose="020F0502020204030204" pitchFamily="34" charset="0"/>
                <a:ea typeface="Calibri" panose="020F0502020204030204" pitchFamily="34" charset="0"/>
                <a:cs typeface="Times New Roman" panose="02020603050405020304" pitchFamily="18" charset="0"/>
              </a:rPr>
            </a:br>
            <a:r>
              <a:rPr lang="fr-FR" sz="4000" dirty="0">
                <a:effectLst/>
                <a:latin typeface="Calibri" panose="020F0502020204030204" pitchFamily="34" charset="0"/>
                <a:ea typeface="Calibri" panose="020F0502020204030204" pitchFamily="34" charset="0"/>
                <a:cs typeface="Times New Roman" panose="02020603050405020304" pitchFamily="18" charset="0"/>
              </a:rPr>
              <a:t>Conférence finale </a:t>
            </a:r>
            <a:br>
              <a:rPr lang="fr-FR" sz="4000" dirty="0">
                <a:effectLst/>
                <a:latin typeface="Calibri" panose="020F0502020204030204" pitchFamily="34" charset="0"/>
                <a:ea typeface="Calibri" panose="020F0502020204030204" pitchFamily="34" charset="0"/>
                <a:cs typeface="Times New Roman" panose="02020603050405020304" pitchFamily="18" charset="0"/>
              </a:rPr>
            </a:br>
            <a:br>
              <a:rPr lang="fr-FR" sz="4000" dirty="0">
                <a:effectLst/>
                <a:latin typeface="Calibri" panose="020F0502020204030204" pitchFamily="34" charset="0"/>
                <a:ea typeface="Calibri" panose="020F0502020204030204" pitchFamily="34" charset="0"/>
                <a:cs typeface="Times New Roman" panose="02020603050405020304" pitchFamily="18" charset="0"/>
              </a:rPr>
            </a:br>
            <a:r>
              <a:rPr lang="fr-FR" sz="3100" dirty="0">
                <a:effectLst/>
                <a:latin typeface="Calibri" panose="020F0502020204030204" pitchFamily="34" charset="0"/>
                <a:ea typeface="Calibri" panose="020F0502020204030204" pitchFamily="34" charset="0"/>
                <a:cs typeface="Times New Roman" panose="02020603050405020304" pitchFamily="18" charset="0"/>
              </a:rPr>
              <a:t>Université de Rennes2, du 15 au 16 Mai 2024.</a:t>
            </a:r>
            <a:br>
              <a:rPr lang="fr-FR" sz="3100" dirty="0">
                <a:effectLst/>
                <a:latin typeface="Calibri" panose="020F0502020204030204" pitchFamily="34" charset="0"/>
                <a:ea typeface="Calibri" panose="020F0502020204030204" pitchFamily="34" charset="0"/>
                <a:cs typeface="Times New Roman" panose="02020603050405020304" pitchFamily="18" charset="0"/>
              </a:rPr>
            </a:br>
            <a:endParaRPr lang="fr-CM" sz="3100" b="1" dirty="0"/>
          </a:p>
        </p:txBody>
      </p:sp>
    </p:spTree>
    <p:extLst>
      <p:ext uri="{BB962C8B-B14F-4D97-AF65-F5344CB8AC3E}">
        <p14:creationId xmlns:p14="http://schemas.microsoft.com/office/powerpoint/2010/main" val="1866058700"/>
      </p:ext>
    </p:extLst>
  </p:cSld>
  <p:clrMapOvr>
    <a:masterClrMapping/>
  </p:clrMapOvr>
  <mc:AlternateContent xmlns:mc="http://schemas.openxmlformats.org/markup-compatibility/2006" xmlns:p14="http://schemas.microsoft.com/office/powerpoint/2010/main">
    <mc:Choice Requires="p14">
      <p:transition spd="slow" p14:dur="1200" advClick="0">
        <p14:prism dir="r"/>
      </p:transition>
    </mc:Choice>
    <mc:Fallback xmlns="">
      <p:transition spd="slow" advClick="0">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A405642-F43C-1E98-FD1C-E5F0859A98FF}"/>
              </a:ext>
            </a:extLst>
          </p:cNvPr>
          <p:cNvSpPr>
            <a:spLocks noGrp="1"/>
          </p:cNvSpPr>
          <p:nvPr>
            <p:ph idx="1"/>
          </p:nvPr>
        </p:nvSpPr>
        <p:spPr>
          <a:xfrm>
            <a:off x="838200" y="220718"/>
            <a:ext cx="10515600" cy="5956246"/>
          </a:xfrm>
        </p:spPr>
        <p:txBody>
          <a:bodyPr>
            <a:normAutofit/>
          </a:bodyPr>
          <a:lstStyle/>
          <a:p>
            <a:pPr algn="just"/>
            <a:endParaRPr lang="fr-FR" dirty="0"/>
          </a:p>
          <a:p>
            <a:pPr marL="0" indent="0" algn="ctr">
              <a:lnSpc>
                <a:spcPct val="150000"/>
              </a:lnSpc>
              <a:spcAft>
                <a:spcPts val="800"/>
              </a:spcAft>
              <a:buNone/>
            </a:pPr>
            <a:r>
              <a:rPr lang="fr-FR" b="1" i="1" kern="0" dirty="0">
                <a:effectLst/>
                <a:latin typeface="Times New Roman" panose="02020603050405020304" pitchFamily="18" charset="0"/>
                <a:ea typeface="Calibri" panose="020F0502020204030204" pitchFamily="34" charset="0"/>
                <a:cs typeface="Times New Roman" panose="02020603050405020304" pitchFamily="18" charset="0"/>
              </a:rPr>
              <a:t>La femme entrepreneure de l’informel : Perception de </a:t>
            </a:r>
            <a:r>
              <a:rPr lang="fr-FR" b="1" i="1" kern="0" dirty="0">
                <a:latin typeface="Times New Roman" panose="02020603050405020304" pitchFamily="18" charset="0"/>
                <a:ea typeface="Calibri" panose="020F0502020204030204" pitchFamily="34" charset="0"/>
                <a:cs typeface="Times New Roman" panose="02020603050405020304" pitchFamily="18" charset="0"/>
              </a:rPr>
              <a:t>son environnement </a:t>
            </a:r>
            <a:r>
              <a:rPr lang="fr-FR" b="1" i="1" kern="0" dirty="0">
                <a:effectLst/>
                <a:latin typeface="Times New Roman" panose="02020603050405020304" pitchFamily="18" charset="0"/>
                <a:ea typeface="Calibri" panose="020F0502020204030204" pitchFamily="34" charset="0"/>
                <a:cs typeface="Times New Roman" panose="02020603050405020304" pitchFamily="18" charset="0"/>
              </a:rPr>
              <a:t> entrepreneurial et stratégies d’adaptation </a:t>
            </a:r>
          </a:p>
          <a:p>
            <a:pPr marL="0" indent="0" algn="ctr">
              <a:lnSpc>
                <a:spcPct val="150000"/>
              </a:lnSpc>
              <a:spcAft>
                <a:spcPts val="800"/>
              </a:spcAft>
              <a:buNone/>
            </a:pPr>
            <a:endParaRPr lang="fr-FR" b="1" kern="0" dirty="0">
              <a:latin typeface="Times New Roman" panose="02020603050405020304" pitchFamily="18" charset="0"/>
              <a:ea typeface="Calibri" panose="020F0502020204030204" pitchFamily="34" charset="0"/>
              <a:cs typeface="Times New Roman" panose="02020603050405020304" pitchFamily="18" charset="0"/>
            </a:endParaRPr>
          </a:p>
          <a:p>
            <a:pPr marL="0" indent="0" algn="ctr">
              <a:lnSpc>
                <a:spcPct val="150000"/>
              </a:lnSpc>
              <a:spcAft>
                <a:spcPts val="800"/>
              </a:spcAft>
              <a:buNone/>
            </a:pPr>
            <a:r>
              <a:rPr lang="fr-FR" b="1" kern="0" dirty="0">
                <a:latin typeface="Times New Roman" panose="02020603050405020304" pitchFamily="18" charset="0"/>
                <a:ea typeface="Calibri" panose="020F0502020204030204" pitchFamily="34" charset="0"/>
                <a:cs typeface="Times New Roman" panose="02020603050405020304" pitchFamily="18" charset="0"/>
              </a:rPr>
              <a:t>Par :</a:t>
            </a:r>
          </a:p>
          <a:p>
            <a:pPr marL="0" indent="0" algn="ctr">
              <a:lnSpc>
                <a:spcPct val="150000"/>
              </a:lnSpc>
              <a:spcAft>
                <a:spcPts val="800"/>
              </a:spcAft>
              <a:buNone/>
            </a:pPr>
            <a:r>
              <a:rPr lang="fr-FR" sz="2000" b="1" kern="0" dirty="0" err="1">
                <a:effectLst/>
                <a:latin typeface="Times New Roman" panose="02020603050405020304" pitchFamily="18" charset="0"/>
                <a:ea typeface="Calibri" panose="020F0502020204030204" pitchFamily="34" charset="0"/>
                <a:cs typeface="Times New Roman" panose="02020603050405020304" pitchFamily="18" charset="0"/>
              </a:rPr>
              <a:t>F</a:t>
            </a:r>
            <a:r>
              <a:rPr lang="fr-FR" sz="2000" b="1" kern="0" dirty="0" err="1">
                <a:latin typeface="Times New Roman" panose="02020603050405020304" pitchFamily="18" charset="0"/>
                <a:ea typeface="Calibri" panose="020F0502020204030204" pitchFamily="34" charset="0"/>
                <a:cs typeface="Times New Roman" panose="02020603050405020304" pitchFamily="18" charset="0"/>
              </a:rPr>
              <a:t>ouda</a:t>
            </a:r>
            <a:r>
              <a:rPr lang="fr-FR" sz="2000" b="1"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b="1" kern="0" dirty="0" err="1">
                <a:latin typeface="Times New Roman" panose="02020603050405020304" pitchFamily="18" charset="0"/>
                <a:ea typeface="Calibri" panose="020F0502020204030204" pitchFamily="34" charset="0"/>
                <a:cs typeface="Times New Roman" panose="02020603050405020304" pitchFamily="18" charset="0"/>
              </a:rPr>
              <a:t>Ongodo</a:t>
            </a:r>
            <a:r>
              <a:rPr lang="fr-FR" sz="2000" b="1" kern="0" dirty="0">
                <a:latin typeface="Times New Roman" panose="02020603050405020304" pitchFamily="18" charset="0"/>
                <a:ea typeface="Calibri" panose="020F0502020204030204" pitchFamily="34" charset="0"/>
                <a:cs typeface="Times New Roman" panose="02020603050405020304" pitchFamily="18" charset="0"/>
              </a:rPr>
              <a:t> Maurice et </a:t>
            </a:r>
            <a:r>
              <a:rPr lang="fr-FR" sz="2000" b="1" kern="0" dirty="0" err="1">
                <a:latin typeface="Times New Roman" panose="02020603050405020304" pitchFamily="18" charset="0"/>
                <a:ea typeface="Calibri" panose="020F0502020204030204" pitchFamily="34" charset="0"/>
                <a:cs typeface="Times New Roman" panose="02020603050405020304" pitchFamily="18" charset="0"/>
              </a:rPr>
              <a:t>Massock</a:t>
            </a:r>
            <a:r>
              <a:rPr lang="fr-FR" sz="2000" b="1" kern="0" dirty="0">
                <a:latin typeface="Times New Roman" panose="02020603050405020304" pitchFamily="18" charset="0"/>
                <a:ea typeface="Calibri" panose="020F0502020204030204" pitchFamily="34" charset="0"/>
                <a:cs typeface="Times New Roman" panose="02020603050405020304" pitchFamily="18" charset="0"/>
              </a:rPr>
              <a:t> </a:t>
            </a:r>
            <a:r>
              <a:rPr lang="fr-FR" sz="2000" b="1" kern="0" dirty="0" err="1">
                <a:latin typeface="Times New Roman" panose="02020603050405020304" pitchFamily="18" charset="0"/>
                <a:ea typeface="Calibri" panose="020F0502020204030204" pitchFamily="34" charset="0"/>
                <a:cs typeface="Times New Roman" panose="02020603050405020304" pitchFamily="18" charset="0"/>
              </a:rPr>
              <a:t>Kinyemb</a:t>
            </a:r>
            <a:r>
              <a:rPr lang="fr-FR" sz="2000" b="1" kern="0" dirty="0">
                <a:latin typeface="Times New Roman" panose="02020603050405020304" pitchFamily="18" charset="0"/>
                <a:ea typeface="Calibri" panose="020F0502020204030204" pitchFamily="34" charset="0"/>
                <a:cs typeface="Times New Roman" panose="02020603050405020304" pitchFamily="18" charset="0"/>
              </a:rPr>
              <a:t> Hanette</a:t>
            </a:r>
            <a:endParaRPr lang="fr-CM" sz="20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endParaRPr lang="fr-FR" dirty="0"/>
          </a:p>
        </p:txBody>
      </p:sp>
    </p:spTree>
    <p:extLst>
      <p:ext uri="{BB962C8B-B14F-4D97-AF65-F5344CB8AC3E}">
        <p14:creationId xmlns:p14="http://schemas.microsoft.com/office/powerpoint/2010/main" val="35187414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advClick="0">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AFD5B8-E728-9383-53F0-F78FD9B07325}"/>
              </a:ext>
            </a:extLst>
          </p:cNvPr>
          <p:cNvSpPr>
            <a:spLocks noGrp="1"/>
          </p:cNvSpPr>
          <p:nvPr>
            <p:ph type="title"/>
          </p:nvPr>
        </p:nvSpPr>
        <p:spPr/>
        <p:txBody>
          <a:bodyPr/>
          <a:lstStyle/>
          <a:p>
            <a:r>
              <a:rPr kumimoji="0" lang="fr-FR" sz="4400" b="0" i="0" u="none" strike="noStrike" kern="1200" cap="none" spc="0" normalizeH="0" baseline="0" noProof="0" dirty="0">
                <a:ln w="3175" cmpd="sng">
                  <a:noFill/>
                </a:ln>
                <a:solidFill>
                  <a:prstClr val="black">
                    <a:lumMod val="85000"/>
                    <a:lumOff val="15000"/>
                  </a:prstClr>
                </a:solidFill>
                <a:effectLst/>
                <a:uLnTx/>
                <a:uFillTx/>
                <a:latin typeface="Garamond"/>
                <a:ea typeface="+mj-ea"/>
                <a:cs typeface="+mj-cs"/>
              </a:rPr>
              <a:t>Plan de présentation</a:t>
            </a:r>
            <a:endParaRPr lang="fr-CM" dirty="0"/>
          </a:p>
        </p:txBody>
      </p:sp>
      <p:sp>
        <p:nvSpPr>
          <p:cNvPr id="3" name="Espace réservé du contenu 2">
            <a:extLst>
              <a:ext uri="{FF2B5EF4-FFF2-40B4-BE49-F238E27FC236}">
                <a16:creationId xmlns:a16="http://schemas.microsoft.com/office/drawing/2014/main" id="{DAB49881-1B14-B3D6-5ABC-C13303D1ADF3}"/>
              </a:ext>
            </a:extLst>
          </p:cNvPr>
          <p:cNvSpPr>
            <a:spLocks noGrp="1"/>
          </p:cNvSpPr>
          <p:nvPr>
            <p:ph idx="1"/>
          </p:nvPr>
        </p:nvSpPr>
        <p:spPr/>
        <p:txBody>
          <a:bodyPr>
            <a:normAutofit/>
          </a:bodyPr>
          <a:lstStyle/>
          <a:p>
            <a:pPr marL="514350" indent="-514350">
              <a:buFont typeface="+mj-lt"/>
              <a:buAutoNum type="arabicPeriod"/>
            </a:pPr>
            <a:r>
              <a:rPr lang="fr-FR" sz="3200" i="1" dirty="0"/>
              <a:t> </a:t>
            </a:r>
            <a:r>
              <a:rPr lang="fr-FR" sz="3200" dirty="0"/>
              <a:t>Problème</a:t>
            </a:r>
          </a:p>
          <a:p>
            <a:pPr marL="514350" indent="-514350">
              <a:buFont typeface="+mj-lt"/>
              <a:buAutoNum type="arabicPeriod"/>
            </a:pPr>
            <a:r>
              <a:rPr lang="fr-FR" sz="3200" dirty="0"/>
              <a:t>Revue de la littérature </a:t>
            </a:r>
          </a:p>
          <a:p>
            <a:pPr marL="514350" indent="-514350">
              <a:buFont typeface="+mj-lt"/>
              <a:buAutoNum type="arabicPeriod"/>
            </a:pPr>
            <a:r>
              <a:rPr lang="fr-FR" sz="3200" dirty="0"/>
              <a:t>Objectifs de la recherche</a:t>
            </a:r>
          </a:p>
          <a:p>
            <a:pPr marL="514350" indent="-514350">
              <a:buFont typeface="+mj-lt"/>
              <a:buAutoNum type="arabicPeriod"/>
            </a:pPr>
            <a:r>
              <a:rPr lang="fr-FR" sz="3200" dirty="0"/>
              <a:t>Propositions de recherche</a:t>
            </a:r>
          </a:p>
          <a:p>
            <a:pPr marL="514350" indent="-514350">
              <a:buFont typeface="+mj-lt"/>
              <a:buAutoNum type="arabicPeriod"/>
            </a:pPr>
            <a:r>
              <a:rPr lang="fr-FR" sz="3200" dirty="0"/>
              <a:t>Méthodologie de la recherche</a:t>
            </a:r>
          </a:p>
          <a:p>
            <a:pPr marL="514350" indent="-514350">
              <a:buFont typeface="+mj-lt"/>
              <a:buAutoNum type="arabicPeriod"/>
            </a:pPr>
            <a:r>
              <a:rPr lang="fr-FR" sz="3200" dirty="0"/>
              <a:t> Résultats </a:t>
            </a:r>
          </a:p>
          <a:p>
            <a:pPr marL="514350" indent="-514350">
              <a:buFont typeface="+mj-lt"/>
              <a:buAutoNum type="arabicPeriod"/>
            </a:pPr>
            <a:r>
              <a:rPr lang="fr-FR" sz="3200" dirty="0"/>
              <a:t>Discussions des résultats</a:t>
            </a:r>
            <a:endParaRPr lang="fr-CM" sz="3200" dirty="0"/>
          </a:p>
        </p:txBody>
      </p:sp>
    </p:spTree>
    <p:extLst>
      <p:ext uri="{BB962C8B-B14F-4D97-AF65-F5344CB8AC3E}">
        <p14:creationId xmlns:p14="http://schemas.microsoft.com/office/powerpoint/2010/main" val="12721660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advClick="0">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B67C314-2441-30A8-90B2-CEC054F2EB9E}"/>
              </a:ext>
            </a:extLst>
          </p:cNvPr>
          <p:cNvSpPr>
            <a:spLocks noGrp="1"/>
          </p:cNvSpPr>
          <p:nvPr>
            <p:ph type="title"/>
          </p:nvPr>
        </p:nvSpPr>
        <p:spPr>
          <a:xfrm>
            <a:off x="838200" y="141893"/>
            <a:ext cx="10515600" cy="504494"/>
          </a:xfrm>
        </p:spPr>
        <p:txBody>
          <a:bodyPr>
            <a:normAutofit fontScale="90000"/>
          </a:bodyPr>
          <a:lstStyle/>
          <a:p>
            <a:r>
              <a:rPr lang="fr-FR" dirty="0">
                <a:ln w="3175" cmpd="sng">
                  <a:noFill/>
                </a:ln>
                <a:solidFill>
                  <a:prstClr val="black">
                    <a:lumMod val="85000"/>
                    <a:lumOff val="15000"/>
                  </a:prstClr>
                </a:solidFill>
                <a:latin typeface="Garamond"/>
              </a:rPr>
              <a:t>Pr</a:t>
            </a:r>
            <a:r>
              <a:rPr kumimoji="0" lang="fr-FR" sz="4400" b="0" i="0" u="none" strike="noStrike" kern="1200" cap="none" spc="0" normalizeH="0" baseline="0" noProof="0" dirty="0" err="1">
                <a:ln w="3175" cmpd="sng">
                  <a:noFill/>
                </a:ln>
                <a:solidFill>
                  <a:prstClr val="black">
                    <a:lumMod val="85000"/>
                    <a:lumOff val="15000"/>
                  </a:prstClr>
                </a:solidFill>
                <a:effectLst/>
                <a:uLnTx/>
                <a:uFillTx/>
                <a:latin typeface="Garamond"/>
                <a:ea typeface="+mj-ea"/>
                <a:cs typeface="+mj-cs"/>
              </a:rPr>
              <a:t>oblème</a:t>
            </a:r>
            <a:r>
              <a:rPr kumimoji="0" lang="fr-FR" sz="4400" b="0" i="0" u="none" strike="noStrike" kern="1200" cap="none" spc="0" normalizeH="0" baseline="0" noProof="0" dirty="0">
                <a:ln w="3175" cmpd="sng">
                  <a:noFill/>
                </a:ln>
                <a:solidFill>
                  <a:prstClr val="black">
                    <a:lumMod val="85000"/>
                    <a:lumOff val="15000"/>
                  </a:prstClr>
                </a:solidFill>
                <a:effectLst/>
                <a:uLnTx/>
                <a:uFillTx/>
                <a:latin typeface="Garamond"/>
                <a:ea typeface="+mj-ea"/>
                <a:cs typeface="+mj-cs"/>
              </a:rPr>
              <a:t> </a:t>
            </a:r>
            <a:endParaRPr lang="fr-CM" dirty="0"/>
          </a:p>
        </p:txBody>
      </p:sp>
      <p:sp>
        <p:nvSpPr>
          <p:cNvPr id="3" name="Espace réservé du contenu 2">
            <a:extLst>
              <a:ext uri="{FF2B5EF4-FFF2-40B4-BE49-F238E27FC236}">
                <a16:creationId xmlns:a16="http://schemas.microsoft.com/office/drawing/2014/main" id="{6E8C250D-C542-B279-33FE-33A9567A199A}"/>
              </a:ext>
            </a:extLst>
          </p:cNvPr>
          <p:cNvSpPr>
            <a:spLocks noGrp="1"/>
          </p:cNvSpPr>
          <p:nvPr>
            <p:ph idx="1"/>
          </p:nvPr>
        </p:nvSpPr>
        <p:spPr>
          <a:xfrm>
            <a:off x="283779" y="1040525"/>
            <a:ext cx="11698013" cy="5675582"/>
          </a:xfrm>
        </p:spPr>
        <p:txBody>
          <a:bodyPr>
            <a:normAutofit/>
          </a:bodyPr>
          <a:lstStyle/>
          <a:p>
            <a:pPr algn="just">
              <a:buFont typeface="Wingdings" panose="05000000000000000000" pitchFamily="2" charset="2"/>
              <a:buChar char="q"/>
            </a:pPr>
            <a:r>
              <a:rPr lang="fr-FR" sz="2400" dirty="0"/>
              <a:t>L’économie du Cameroun est soutenue à plus de 90% des TPE dont les  femmes entrepreneures de l’informel beaucoup plus dirigent (INS 2018; GEM 2018-2019).  </a:t>
            </a:r>
          </a:p>
          <a:p>
            <a:pPr algn="just">
              <a:buFont typeface="Wingdings" panose="05000000000000000000" pitchFamily="2" charset="2"/>
              <a:buChar char="q"/>
            </a:pPr>
            <a:r>
              <a:rPr lang="fr-FR" sz="2400" dirty="0"/>
              <a:t>Elles participent au développement économiques ( création d’emploi et réduction de la pauvreté) , ((</a:t>
            </a:r>
            <a:r>
              <a:rPr lang="fr-FR" sz="2400" dirty="0" err="1"/>
              <a:t>Kamdem</a:t>
            </a:r>
            <a:r>
              <a:rPr lang="fr-FR" sz="2400" dirty="0"/>
              <a:t> &amp; </a:t>
            </a:r>
            <a:r>
              <a:rPr lang="fr-FR" sz="2400" dirty="0" err="1"/>
              <a:t>Fouda</a:t>
            </a:r>
            <a:r>
              <a:rPr lang="fr-FR" sz="2400" dirty="0"/>
              <a:t>, 2011 ; </a:t>
            </a:r>
            <a:r>
              <a:rPr lang="fr-FR" sz="2400" dirty="0" err="1"/>
              <a:t>Nkakleu</a:t>
            </a:r>
            <a:r>
              <a:rPr lang="fr-FR" sz="2400" dirty="0"/>
              <a:t>, 2013 ; </a:t>
            </a:r>
            <a:r>
              <a:rPr lang="fr-FR" sz="2400" dirty="0" err="1"/>
              <a:t>Roukatou</a:t>
            </a:r>
            <a:r>
              <a:rPr lang="fr-FR" sz="2400" dirty="0"/>
              <a:t>, 2015)). </a:t>
            </a:r>
          </a:p>
          <a:p>
            <a:pPr algn="just">
              <a:buFont typeface="Wingdings" panose="05000000000000000000" pitchFamily="2" charset="2"/>
              <a:buChar char="q"/>
            </a:pPr>
            <a:endParaRPr lang="fr-FR" sz="2400" dirty="0"/>
          </a:p>
          <a:p>
            <a:pPr algn="just">
              <a:buFont typeface="Wingdings" panose="05000000000000000000" pitchFamily="2" charset="2"/>
              <a:buChar char="q"/>
            </a:pPr>
            <a:r>
              <a:rPr lang="fr-FR" sz="2400" dirty="0"/>
              <a:t>Les contraintes liées à son environnement (environnement lieu d’opportunité et des menaces) influencent le développement et le maintient de ces activités (accès difficile au financement , stéréotypes divers et autres limites  )(</a:t>
            </a:r>
            <a:r>
              <a:rPr lang="fr-FR" sz="2400" dirty="0" err="1"/>
              <a:t>Djoumessi</a:t>
            </a:r>
            <a:r>
              <a:rPr lang="fr-FR" sz="2400" dirty="0"/>
              <a:t>, 2017)</a:t>
            </a:r>
          </a:p>
          <a:p>
            <a:pPr marL="0" indent="0" algn="just">
              <a:buNone/>
            </a:pPr>
            <a:endParaRPr lang="fr-FR" sz="2400" dirty="0"/>
          </a:p>
          <a:p>
            <a:pPr algn="just">
              <a:buFont typeface="Wingdings" panose="05000000000000000000" pitchFamily="2" charset="2"/>
              <a:buChar char="q"/>
            </a:pPr>
            <a:r>
              <a:rPr lang="fr-FR" sz="2400" dirty="0"/>
              <a:t>Aide de l’état reste limitée , les programmes d’accompagnement sont générique et androcentrique (</a:t>
            </a:r>
            <a:r>
              <a:rPr lang="fr-FR" sz="2400" dirty="0" err="1"/>
              <a:t>Ndzana</a:t>
            </a:r>
            <a:r>
              <a:rPr lang="fr-FR" sz="2400" dirty="0"/>
              <a:t> ,2022)</a:t>
            </a:r>
          </a:p>
          <a:p>
            <a:pPr marL="0" indent="0" algn="just">
              <a:buNone/>
            </a:pPr>
            <a:endParaRPr lang="fr-FR" sz="2400" dirty="0"/>
          </a:p>
          <a:p>
            <a:pPr algn="just">
              <a:buFont typeface="Wingdings" panose="05000000000000000000" pitchFamily="2" charset="2"/>
              <a:buChar char="q"/>
            </a:pPr>
            <a:r>
              <a:rPr lang="fr-FR" sz="2400" dirty="0"/>
              <a:t>La perception que la femme entrepreneure de l’informel a de son environnement a-t-elle une influence sur ses stratégies d’adaptation ? </a:t>
            </a:r>
          </a:p>
          <a:p>
            <a:pPr marL="0" indent="0" algn="just">
              <a:buNone/>
            </a:pPr>
            <a:endParaRPr lang="fr-FR" dirty="0"/>
          </a:p>
        </p:txBody>
      </p:sp>
    </p:spTree>
    <p:extLst>
      <p:ext uri="{BB962C8B-B14F-4D97-AF65-F5344CB8AC3E}">
        <p14:creationId xmlns:p14="http://schemas.microsoft.com/office/powerpoint/2010/main" val="11169945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advClick="0">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8713285-87A4-37EF-F181-60964C49BE61}"/>
              </a:ext>
            </a:extLst>
          </p:cNvPr>
          <p:cNvSpPr>
            <a:spLocks noGrp="1"/>
          </p:cNvSpPr>
          <p:nvPr>
            <p:ph type="title"/>
          </p:nvPr>
        </p:nvSpPr>
        <p:spPr>
          <a:xfrm>
            <a:off x="977462" y="173421"/>
            <a:ext cx="10376338" cy="507616"/>
          </a:xfrm>
        </p:spPr>
        <p:txBody>
          <a:bodyPr>
            <a:normAutofit fontScale="90000"/>
          </a:bodyPr>
          <a:lstStyle/>
          <a:p>
            <a:br>
              <a:rPr lang="fr-FR" dirty="0"/>
            </a:br>
            <a:r>
              <a:rPr lang="fr-FR" sz="3600" dirty="0"/>
              <a:t> Revue de la littérature </a:t>
            </a:r>
            <a:br>
              <a:rPr lang="fr-FR" dirty="0"/>
            </a:br>
            <a:endParaRPr lang="fr-FR" dirty="0"/>
          </a:p>
        </p:txBody>
      </p:sp>
      <p:sp>
        <p:nvSpPr>
          <p:cNvPr id="3" name="Espace réservé du contenu 2">
            <a:extLst>
              <a:ext uri="{FF2B5EF4-FFF2-40B4-BE49-F238E27FC236}">
                <a16:creationId xmlns:a16="http://schemas.microsoft.com/office/drawing/2014/main" id="{8D41EB71-90F2-A491-A703-F2B4F1AA583D}"/>
              </a:ext>
            </a:extLst>
          </p:cNvPr>
          <p:cNvSpPr>
            <a:spLocks noGrp="1"/>
          </p:cNvSpPr>
          <p:nvPr>
            <p:ph idx="1"/>
          </p:nvPr>
        </p:nvSpPr>
        <p:spPr>
          <a:xfrm>
            <a:off x="189186" y="977462"/>
            <a:ext cx="11761076" cy="5707116"/>
          </a:xfrm>
        </p:spPr>
        <p:txBody>
          <a:bodyPr>
            <a:normAutofit/>
          </a:bodyPr>
          <a:lstStyle/>
          <a:p>
            <a:pPr algn="just"/>
            <a:r>
              <a:rPr lang="fr-FR" sz="2400" dirty="0">
                <a:latin typeface="+mj-lt"/>
              </a:rPr>
              <a:t>Le potentiel entrepreneurial de la femme, désormais reconnu et considéré comme source non négligeable de croissance et de développement, cependant reste encore insuffisamment exploité(OCDE, 1998 ; </a:t>
            </a:r>
            <a:r>
              <a:rPr lang="fr-FR" sz="2400" dirty="0" err="1">
                <a:latin typeface="+mj-lt"/>
              </a:rPr>
              <a:t>Batibonak</a:t>
            </a:r>
            <a:r>
              <a:rPr lang="fr-FR" sz="2400" dirty="0">
                <a:latin typeface="+mj-lt"/>
              </a:rPr>
              <a:t>, 2017).</a:t>
            </a:r>
          </a:p>
          <a:p>
            <a:pPr algn="just"/>
            <a:endParaRPr lang="fr-FR" sz="2400" dirty="0">
              <a:latin typeface="+mj-lt"/>
            </a:endParaRPr>
          </a:p>
          <a:p>
            <a:pPr marL="0" indent="0" algn="just">
              <a:buNone/>
            </a:pPr>
            <a:r>
              <a:rPr lang="fr-FR" sz="2400" dirty="0">
                <a:latin typeface="+mj-lt"/>
              </a:rPr>
              <a:t>       - Au-delà des dimensions classiques sous lesquels l’entrepreneuriat féminin a été étudié (Christina Constantinidis ,2010).   </a:t>
            </a:r>
          </a:p>
          <a:p>
            <a:pPr marL="0" indent="0" algn="just">
              <a:buNone/>
            </a:pPr>
            <a:endParaRPr lang="fr-FR" sz="2400" dirty="0">
              <a:latin typeface="+mj-lt"/>
            </a:endParaRPr>
          </a:p>
          <a:p>
            <a:pPr marL="0" indent="0" algn="just">
              <a:buNone/>
            </a:pPr>
            <a:r>
              <a:rPr lang="fr-FR" sz="2400" dirty="0">
                <a:latin typeface="+mj-lt"/>
              </a:rPr>
              <a:t>       - Aller au-delà des définitions génériques qu’on donne à la femme entrepreneure le plus souvent (Lavoie (1988) , Belcourt, Burke et Lee-Gosselin (1991)), : l’absence de l’environnement dans lequel opère la femme entrepreneure. </a:t>
            </a:r>
          </a:p>
          <a:p>
            <a:pPr marL="0" indent="0" algn="just">
              <a:buNone/>
            </a:pPr>
            <a:endParaRPr lang="fr-FR" sz="2400" dirty="0">
              <a:latin typeface="+mj-lt"/>
            </a:endParaRPr>
          </a:p>
          <a:p>
            <a:pPr marL="0" indent="0" algn="just">
              <a:buNone/>
            </a:pPr>
            <a:r>
              <a:rPr lang="fr-FR" sz="2400" dirty="0">
                <a:latin typeface="+mj-lt"/>
              </a:rPr>
              <a:t>        - Enfin, il faut surtout étudier </a:t>
            </a:r>
            <a:r>
              <a:rPr lang="fr-FR" sz="2400" b="1" dirty="0">
                <a:latin typeface="+mj-lt"/>
              </a:rPr>
              <a:t>la femme entrepreneure </a:t>
            </a:r>
            <a:r>
              <a:rPr lang="fr-FR" sz="2400" dirty="0">
                <a:latin typeface="+mj-lt"/>
              </a:rPr>
              <a:t>dans l’optique du </a:t>
            </a:r>
            <a:r>
              <a:rPr lang="fr-FR" sz="2400" b="1" dirty="0">
                <a:latin typeface="+mj-lt"/>
              </a:rPr>
              <a:t>processus entrepreneurial </a:t>
            </a:r>
            <a:r>
              <a:rPr lang="fr-FR" sz="2400" dirty="0">
                <a:latin typeface="+mj-lt"/>
              </a:rPr>
              <a:t>(Gartner,1985;Bruyat, 2012).</a:t>
            </a:r>
          </a:p>
          <a:p>
            <a:endParaRPr lang="fr-FR" sz="2400" dirty="0">
              <a:latin typeface="+mj-lt"/>
            </a:endParaRPr>
          </a:p>
        </p:txBody>
      </p:sp>
    </p:spTree>
    <p:extLst>
      <p:ext uri="{BB962C8B-B14F-4D97-AF65-F5344CB8AC3E}">
        <p14:creationId xmlns:p14="http://schemas.microsoft.com/office/powerpoint/2010/main" val="103065356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advClick="0">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EB0861-6C7D-844A-EC04-6C7BA1F14450}"/>
              </a:ext>
            </a:extLst>
          </p:cNvPr>
          <p:cNvSpPr>
            <a:spLocks noGrp="1"/>
          </p:cNvSpPr>
          <p:nvPr>
            <p:ph type="title"/>
          </p:nvPr>
        </p:nvSpPr>
        <p:spPr>
          <a:xfrm>
            <a:off x="362607" y="189189"/>
            <a:ext cx="11587655" cy="331074"/>
          </a:xfrm>
        </p:spPr>
        <p:txBody>
          <a:bodyPr>
            <a:normAutofit fontScale="90000"/>
          </a:bodyPr>
          <a:lstStyle/>
          <a:p>
            <a:r>
              <a:rPr lang="fr-FR" dirty="0"/>
              <a:t> Revue de la littérature </a:t>
            </a:r>
          </a:p>
        </p:txBody>
      </p:sp>
      <p:sp>
        <p:nvSpPr>
          <p:cNvPr id="3" name="Espace réservé du contenu 2">
            <a:extLst>
              <a:ext uri="{FF2B5EF4-FFF2-40B4-BE49-F238E27FC236}">
                <a16:creationId xmlns:a16="http://schemas.microsoft.com/office/drawing/2014/main" id="{7AF7BAEF-B476-65F2-F9DB-B20DA0088880}"/>
              </a:ext>
            </a:extLst>
          </p:cNvPr>
          <p:cNvSpPr>
            <a:spLocks noGrp="1"/>
          </p:cNvSpPr>
          <p:nvPr>
            <p:ph idx="1"/>
          </p:nvPr>
        </p:nvSpPr>
        <p:spPr>
          <a:xfrm>
            <a:off x="204952" y="819807"/>
            <a:ext cx="11871433" cy="5849005"/>
          </a:xfrm>
        </p:spPr>
        <p:txBody>
          <a:bodyPr>
            <a:normAutofit/>
          </a:bodyPr>
          <a:lstStyle/>
          <a:p>
            <a:pPr marL="228600" marR="0" lvl="0" indent="-228600" defTabSz="914400" rtl="0" eaLnBrk="1" fontAlgn="auto" latinLnBrk="0" hangingPunct="1">
              <a:lnSpc>
                <a:spcPct val="90000"/>
              </a:lnSpc>
              <a:spcBef>
                <a:spcPts val="1000"/>
              </a:spcBef>
              <a:spcAft>
                <a:spcPts val="0"/>
              </a:spcAft>
              <a:buClrTx/>
              <a:buSzTx/>
              <a:buFont typeface="Wingdings" panose="05000000000000000000" pitchFamily="2" charset="2"/>
              <a:buChar char="q"/>
              <a:tabLst/>
              <a:defRPr/>
            </a:pP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  Le processus entrepreneurial (</a:t>
            </a: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fondement du modèle de  Gartner</a:t>
            </a:r>
            <a:r>
              <a:rPr lang="fr-FR" sz="2400" dirty="0">
                <a:solidFill>
                  <a:prstClr val="black"/>
                </a:solidFill>
                <a:latin typeface="Calibri" panose="020F0502020204030204"/>
              </a:rPr>
              <a:t>(</a:t>
            </a: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1985), et la mise en relief de l’idée de </a:t>
            </a: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la création de la valeur</a:t>
            </a:r>
            <a:r>
              <a:rPr lang="fr-FR" sz="2400" dirty="0">
                <a:solidFill>
                  <a:prstClr val="black"/>
                </a:solidFill>
                <a:latin typeface="Calibri" panose="020F0502020204030204"/>
              </a:rPr>
              <a:t>.</a:t>
            </a:r>
          </a:p>
          <a:p>
            <a:pPr marL="0" marR="0" lvl="0" indent="0" defTabSz="914400" rtl="0" eaLnBrk="1" fontAlgn="auto" latinLnBrk="0" hangingPunct="1">
              <a:lnSpc>
                <a:spcPct val="90000"/>
              </a:lnSpc>
              <a:spcBef>
                <a:spcPts val="1000"/>
              </a:spcBef>
              <a:spcAft>
                <a:spcPts val="0"/>
              </a:spcAft>
              <a:buClrTx/>
              <a:buSzTx/>
              <a:buNone/>
              <a:tabLst/>
              <a:defRPr/>
            </a:pPr>
            <a:endParaRPr lang="fr-FR" sz="2400" dirty="0">
              <a:solidFill>
                <a:prstClr val="black"/>
              </a:solidFill>
              <a:latin typeface="Calibri" panose="020F0502020204030204"/>
            </a:endParaRPr>
          </a:p>
          <a:p>
            <a:pPr marL="0" marR="0" lvl="0" indent="0" defTabSz="914400" rtl="0" eaLnBrk="1" fontAlgn="auto" latinLnBrk="0" hangingPunct="1">
              <a:lnSpc>
                <a:spcPct val="90000"/>
              </a:lnSpc>
              <a:spcBef>
                <a:spcPts val="1000"/>
              </a:spcBef>
              <a:spcAft>
                <a:spcPts val="0"/>
              </a:spcAft>
              <a:buClrTx/>
              <a:buSzTx/>
              <a:buNone/>
              <a:tabLst/>
              <a:defRPr/>
            </a:pP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1.La femme entrepreneure dans le paradigme de la création de la valeur (</a:t>
            </a:r>
            <a:r>
              <a:rPr kumimoji="0" lang="fr-FR" sz="2400" b="0" i="0" u="none" strike="noStrike" kern="1200" cap="none" spc="0" normalizeH="0" baseline="0" noProof="0" dirty="0" err="1">
                <a:ln>
                  <a:noFill/>
                </a:ln>
                <a:solidFill>
                  <a:prstClr val="black"/>
                </a:solidFill>
                <a:effectLst/>
                <a:uLnTx/>
                <a:uFillTx/>
                <a:latin typeface="Calibri" panose="020F0502020204030204"/>
                <a:ea typeface="+mn-ea"/>
                <a:cs typeface="+mn-cs"/>
              </a:rPr>
              <a:t>Verstraete</a:t>
            </a: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 2004) </a:t>
            </a:r>
          </a:p>
          <a:p>
            <a:pPr marL="0" marR="0" lvl="0" indent="0" defTabSz="914400" rtl="0" eaLnBrk="1" fontAlgn="auto" latinLnBrk="0" hangingPunct="1">
              <a:lnSpc>
                <a:spcPct val="90000"/>
              </a:lnSpc>
              <a:spcBef>
                <a:spcPts val="1000"/>
              </a:spcBef>
              <a:spcAft>
                <a:spcPts val="0"/>
              </a:spcAft>
              <a:buClrTx/>
              <a:buSzTx/>
              <a:buNone/>
              <a:tabLst/>
              <a:defRPr/>
            </a:pPr>
            <a:r>
              <a:rPr lang="fr-FR" sz="2400" b="1" dirty="0">
                <a:solidFill>
                  <a:prstClr val="black"/>
                </a:solidFill>
                <a:latin typeface="Calibri" panose="020F0502020204030204"/>
              </a:rPr>
              <a:t>création de la valeur → individu</a:t>
            </a:r>
            <a:endPar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defTabSz="914400" rtl="0" eaLnBrk="1" fontAlgn="auto" latinLnBrk="0" hangingPunct="1">
              <a:lnSpc>
                <a:spcPct val="90000"/>
              </a:lnSpc>
              <a:spcBef>
                <a:spcPts val="1000"/>
              </a:spcBef>
              <a:spcAft>
                <a:spcPts val="0"/>
              </a:spcAft>
              <a:buClrTx/>
              <a:buSzTx/>
              <a:buNone/>
              <a:tabLst/>
              <a:defRPr/>
            </a:pPr>
            <a:endParaRPr lang="fr-FR" sz="2400" dirty="0">
              <a:solidFill>
                <a:prstClr val="black"/>
              </a:solidFill>
              <a:latin typeface="Calibri" panose="020F0502020204030204"/>
            </a:endParaRPr>
          </a:p>
          <a:p>
            <a:pPr marL="0" marR="0" lvl="0" indent="0" defTabSz="914400" rtl="0" eaLnBrk="1" fontAlgn="auto" latinLnBrk="0" hangingPunct="1">
              <a:lnSpc>
                <a:spcPct val="90000"/>
              </a:lnSpc>
              <a:spcBef>
                <a:spcPts val="1000"/>
              </a:spcBef>
              <a:spcAft>
                <a:spcPts val="0"/>
              </a:spcAft>
              <a:buClrTx/>
              <a:buSzTx/>
              <a:buNone/>
              <a:tabLst/>
              <a:defRPr/>
            </a:pPr>
            <a:r>
              <a:rPr lang="fr-FR" sz="2400" dirty="0">
                <a:solidFill>
                  <a:prstClr val="black"/>
                </a:solidFill>
                <a:latin typeface="Calibri" panose="020F0502020204030204"/>
              </a:rPr>
              <a:t>2.La femme entrepreneure dans une situation entrepreneuriale (Fayolle ,2004) </a:t>
            </a:r>
          </a:p>
          <a:p>
            <a:pPr marL="0" marR="0" lvl="0" indent="0" defTabSz="914400" rtl="0" eaLnBrk="1" fontAlgn="auto" latinLnBrk="0" hangingPunct="1">
              <a:lnSpc>
                <a:spcPct val="90000"/>
              </a:lnSpc>
              <a:spcBef>
                <a:spcPts val="1000"/>
              </a:spcBef>
              <a:spcAft>
                <a:spcPts val="0"/>
              </a:spcAft>
              <a:buClrTx/>
              <a:buSzTx/>
              <a:buNone/>
              <a:tabLst/>
              <a:defRPr/>
            </a:pPr>
            <a:r>
              <a:rPr lang="fr-FR" sz="2400" b="1" dirty="0">
                <a:solidFill>
                  <a:prstClr val="black"/>
                </a:solidFill>
                <a:latin typeface="Calibri" panose="020F0502020204030204"/>
              </a:rPr>
              <a:t>Sujet  → objet </a:t>
            </a:r>
            <a:r>
              <a:rPr lang="fr-FR" sz="2400" dirty="0">
                <a:solidFill>
                  <a:prstClr val="black"/>
                </a:solidFill>
                <a:latin typeface="Calibri" panose="020F0502020204030204"/>
              </a:rPr>
              <a:t>ou encore </a:t>
            </a:r>
            <a:r>
              <a:rPr lang="fr-FR" sz="2400" b="1" dirty="0">
                <a:solidFill>
                  <a:prstClr val="black"/>
                </a:solidFill>
                <a:latin typeface="Calibri" panose="020F0502020204030204"/>
              </a:rPr>
              <a:t>individu → projet</a:t>
            </a:r>
          </a:p>
          <a:p>
            <a:pPr marL="0" marR="0" lvl="0" indent="0" defTabSz="914400" rtl="0" eaLnBrk="1" fontAlgn="auto" latinLnBrk="0" hangingPunct="1">
              <a:lnSpc>
                <a:spcPct val="90000"/>
              </a:lnSpc>
              <a:spcBef>
                <a:spcPts val="1000"/>
              </a:spcBef>
              <a:spcAft>
                <a:spcPts val="0"/>
              </a:spcAft>
              <a:buClrTx/>
              <a:buSzTx/>
              <a:buNone/>
              <a:tabLst/>
              <a:defRPr/>
            </a:pPr>
            <a:endPar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defTabSz="914400" rtl="0" eaLnBrk="1" fontAlgn="auto" latinLnBrk="0" hangingPunct="1">
              <a:lnSpc>
                <a:spcPct val="90000"/>
              </a:lnSpc>
              <a:spcBef>
                <a:spcPts val="1000"/>
              </a:spcBef>
              <a:spcAft>
                <a:spcPts val="0"/>
              </a:spcAft>
              <a:buClrTx/>
              <a:buSzTx/>
              <a:buNone/>
              <a:tabLst/>
              <a:defRPr/>
            </a:pP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3.La femme entrepreneure dans la processus entrepreneurial :Actrice engagée et non déterminée (Child 1972, 1997), Friedberg (93)</a:t>
            </a:r>
          </a:p>
          <a:p>
            <a:pPr marL="0" marR="0" lvl="0" indent="0" defTabSz="914400" rtl="0" eaLnBrk="1" fontAlgn="auto" latinLnBrk="0" hangingPunct="1">
              <a:lnSpc>
                <a:spcPct val="90000"/>
              </a:lnSpc>
              <a:spcBef>
                <a:spcPts val="1000"/>
              </a:spcBef>
              <a:spcAft>
                <a:spcPts val="0"/>
              </a:spcAft>
              <a:buClrTx/>
              <a:buSzTx/>
              <a:buNone/>
              <a:tabLst/>
              <a:defRPr/>
            </a:pPr>
            <a:r>
              <a:rPr lang="fr-FR" sz="2400" b="1" dirty="0">
                <a:solidFill>
                  <a:prstClr val="black"/>
                </a:solidFill>
                <a:latin typeface="Calibri" panose="020F0502020204030204"/>
              </a:rPr>
              <a:t>Individu </a:t>
            </a:r>
            <a:r>
              <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rPr>
              <a:t> → choix stratégiques </a:t>
            </a:r>
            <a:r>
              <a:rPr kumimoji="0" lang="fr-FR" sz="2400" b="0" i="0" u="none" strike="noStrike" kern="1200" cap="none" spc="0" normalizeH="0" baseline="0" noProof="0" dirty="0">
                <a:ln>
                  <a:noFill/>
                </a:ln>
                <a:solidFill>
                  <a:prstClr val="black"/>
                </a:solidFill>
                <a:effectLst/>
                <a:uLnTx/>
                <a:uFillTx/>
                <a:latin typeface="Calibri" panose="020F0502020204030204"/>
                <a:ea typeface="+mn-ea"/>
                <a:cs typeface="+mn-cs"/>
              </a:rPr>
              <a:t>( les contraintes  internes et externes de l’organisation) </a:t>
            </a:r>
          </a:p>
          <a:p>
            <a:pPr marL="0" marR="0" lvl="0" indent="0" defTabSz="914400" rtl="0" eaLnBrk="1" fontAlgn="auto" latinLnBrk="0" hangingPunct="1">
              <a:lnSpc>
                <a:spcPct val="90000"/>
              </a:lnSpc>
              <a:spcBef>
                <a:spcPts val="1000"/>
              </a:spcBef>
              <a:spcAft>
                <a:spcPts val="0"/>
              </a:spcAft>
              <a:buClrTx/>
              <a:buSzTx/>
              <a:buNone/>
              <a:tabLst/>
              <a:defRPr/>
            </a:pPr>
            <a:r>
              <a:rPr lang="fr-FR" sz="2400" b="1" dirty="0">
                <a:solidFill>
                  <a:prstClr val="black"/>
                </a:solidFill>
                <a:latin typeface="Calibri" panose="020F0502020204030204"/>
              </a:rPr>
              <a:t>Analyse stratégique →émotions→ décisions influencées par des signaux contextuels</a:t>
            </a:r>
            <a:endParaRPr kumimoji="0" lang="fr-FR" sz="2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76954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advClick="0">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27D2CD-3571-D53B-6610-386A5C1460CF}"/>
              </a:ext>
            </a:extLst>
          </p:cNvPr>
          <p:cNvSpPr>
            <a:spLocks noGrp="1"/>
          </p:cNvSpPr>
          <p:nvPr>
            <p:ph type="title"/>
          </p:nvPr>
        </p:nvSpPr>
        <p:spPr>
          <a:xfrm>
            <a:off x="838200" y="365126"/>
            <a:ext cx="10515600" cy="722696"/>
          </a:xfrm>
        </p:spPr>
        <p:txBody>
          <a:bodyPr/>
          <a:lstStyle/>
          <a:p>
            <a:r>
              <a:rPr lang="fr-FR" dirty="0"/>
              <a:t>Les objectifs de la recherche</a:t>
            </a:r>
            <a:endParaRPr lang="fr-CM" dirty="0"/>
          </a:p>
        </p:txBody>
      </p:sp>
      <p:sp>
        <p:nvSpPr>
          <p:cNvPr id="3" name="Espace réservé du contenu 2">
            <a:extLst>
              <a:ext uri="{FF2B5EF4-FFF2-40B4-BE49-F238E27FC236}">
                <a16:creationId xmlns:a16="http://schemas.microsoft.com/office/drawing/2014/main" id="{CB2E2F57-4A77-19F8-C506-8F9704DFA9B0}"/>
              </a:ext>
            </a:extLst>
          </p:cNvPr>
          <p:cNvSpPr>
            <a:spLocks noGrp="1"/>
          </p:cNvSpPr>
          <p:nvPr>
            <p:ph idx="1"/>
          </p:nvPr>
        </p:nvSpPr>
        <p:spPr>
          <a:xfrm>
            <a:off x="283780" y="1466193"/>
            <a:ext cx="11761076" cy="4445876"/>
          </a:xfrm>
        </p:spPr>
        <p:txBody>
          <a:bodyPr>
            <a:noAutofit/>
          </a:bodyPr>
          <a:lstStyle/>
          <a:p>
            <a:r>
              <a:rPr lang="fr-FR" sz="2400" dirty="0"/>
              <a:t>C’est dans cette perspective que s’inscrit ce travail de recherche dont l’objectif est de mettre en perspective la relation entre la perception que la femme entrepreneure de l’informel a de son environnement et des stratégies qu’elle développe pour s’y adapter. </a:t>
            </a:r>
          </a:p>
          <a:p>
            <a:endParaRPr lang="fr-FR" sz="2400" dirty="0"/>
          </a:p>
          <a:p>
            <a:r>
              <a:rPr lang="fr-FR" sz="2400" dirty="0"/>
              <a:t>Identifier, à travers la perception que les femmes entrepreneures ont de leur environnement les facteurs ou contraintes qui affectent le fonctionnement de leurs activités</a:t>
            </a:r>
          </a:p>
          <a:p>
            <a:r>
              <a:rPr lang="fr-FR" sz="2400" dirty="0"/>
              <a:t>Identifier les moyens utilisés et les actions entreprises pour faire face à leur environnement </a:t>
            </a:r>
          </a:p>
          <a:p>
            <a:r>
              <a:rPr lang="fr-FR" sz="2400" dirty="0"/>
              <a:t> Identifier les stratégies adoptées pour s’adapter ou les moyens de résilience pour ne pas subir l’environnement</a:t>
            </a:r>
            <a:endParaRPr lang="fr-CM" sz="2400" dirty="0"/>
          </a:p>
        </p:txBody>
      </p:sp>
    </p:spTree>
    <p:extLst>
      <p:ext uri="{BB962C8B-B14F-4D97-AF65-F5344CB8AC3E}">
        <p14:creationId xmlns:p14="http://schemas.microsoft.com/office/powerpoint/2010/main" val="164077882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advClick="0">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1AD4D69-0A07-4288-8605-50BFAD7B138C}"/>
              </a:ext>
            </a:extLst>
          </p:cNvPr>
          <p:cNvSpPr>
            <a:spLocks noGrp="1"/>
          </p:cNvSpPr>
          <p:nvPr>
            <p:ph type="title"/>
          </p:nvPr>
        </p:nvSpPr>
        <p:spPr>
          <a:xfrm>
            <a:off x="141401" y="7892"/>
            <a:ext cx="11830639" cy="737811"/>
          </a:xfrm>
        </p:spPr>
        <p:txBody>
          <a:bodyPr/>
          <a:lstStyle/>
          <a:p>
            <a:pPr algn="ctr"/>
            <a:r>
              <a:rPr lang="fr-FR" b="1" dirty="0">
                <a:solidFill>
                  <a:srgbClr val="FF0000"/>
                </a:solidFill>
                <a:latin typeface="Aharoni" panose="02010803020104030203" pitchFamily="2" charset="-79"/>
                <a:cs typeface="Aharoni" panose="02010803020104030203" pitchFamily="2" charset="-79"/>
              </a:rPr>
              <a:t>Contexte </a:t>
            </a:r>
            <a:endParaRPr lang="en-US" b="1" dirty="0">
              <a:solidFill>
                <a:srgbClr val="FF0000"/>
              </a:solidFill>
              <a:latin typeface="Aharoni" panose="02010803020104030203" pitchFamily="2" charset="-79"/>
              <a:cs typeface="Aharoni" panose="02010803020104030203" pitchFamily="2" charset="-79"/>
            </a:endParaRPr>
          </a:p>
        </p:txBody>
      </p:sp>
      <p:sp>
        <p:nvSpPr>
          <p:cNvPr id="3" name="Espace réservé du contenu 2">
            <a:extLst>
              <a:ext uri="{FF2B5EF4-FFF2-40B4-BE49-F238E27FC236}">
                <a16:creationId xmlns:a16="http://schemas.microsoft.com/office/drawing/2014/main" id="{8F250698-5D95-4D03-A6F7-0EF36D82C6B8}"/>
              </a:ext>
            </a:extLst>
          </p:cNvPr>
          <p:cNvSpPr>
            <a:spLocks noGrp="1"/>
          </p:cNvSpPr>
          <p:nvPr>
            <p:ph idx="1"/>
          </p:nvPr>
        </p:nvSpPr>
        <p:spPr>
          <a:xfrm>
            <a:off x="254523" y="1131217"/>
            <a:ext cx="11830639" cy="5464456"/>
          </a:xfrm>
        </p:spPr>
        <p:txBody>
          <a:bodyPr>
            <a:normAutofit lnSpcReduction="10000"/>
          </a:bodyPr>
          <a:lstStyle/>
          <a:p>
            <a:pPr marL="0" indent="0">
              <a:lnSpc>
                <a:spcPct val="150000"/>
              </a:lnSpc>
              <a:buNone/>
            </a:pPr>
            <a:r>
              <a:rPr lang="fr-FR" dirty="0">
                <a:latin typeface="Arial" panose="020B0604020202020204" pitchFamily="34" charset="0"/>
                <a:cs typeface="Arial" panose="020B0604020202020204" pitchFamily="34" charset="0"/>
              </a:rPr>
              <a:t>L’insertion professionnelle des diplômés devient un critère déterminant et oblige les universités :</a:t>
            </a:r>
          </a:p>
          <a:p>
            <a:pPr lvl="1">
              <a:lnSpc>
                <a:spcPct val="150000"/>
              </a:lnSpc>
            </a:pPr>
            <a:r>
              <a:rPr lang="fr-FR" sz="2800" dirty="0">
                <a:latin typeface="Arial" panose="020B0604020202020204" pitchFamily="34" charset="0"/>
                <a:cs typeface="Arial" panose="020B0604020202020204" pitchFamily="34" charset="0"/>
              </a:rPr>
              <a:t>à adapter leurs offres de formation aux besoins de leur environnement,</a:t>
            </a:r>
          </a:p>
          <a:p>
            <a:pPr lvl="1">
              <a:lnSpc>
                <a:spcPct val="150000"/>
              </a:lnSpc>
            </a:pPr>
            <a:r>
              <a:rPr lang="fr-FR" sz="2800" dirty="0">
                <a:latin typeface="Arial" panose="020B0604020202020204" pitchFamily="34" charset="0"/>
                <a:cs typeface="Arial" panose="020B0604020202020204" pitchFamily="34" charset="0"/>
              </a:rPr>
              <a:t>à développer des relations étroites avec les entreprises, </a:t>
            </a:r>
          </a:p>
          <a:p>
            <a:pPr lvl="1">
              <a:lnSpc>
                <a:spcPct val="150000"/>
              </a:lnSpc>
            </a:pPr>
            <a:r>
              <a:rPr lang="fr-FR" sz="2800" dirty="0">
                <a:latin typeface="Arial" panose="020B0604020202020204" pitchFamily="34" charset="0"/>
                <a:cs typeface="Arial" panose="020B0604020202020204" pitchFamily="34" charset="0"/>
              </a:rPr>
              <a:t>à mettre en place des services pour prendre en compte les projets personnels et professionnels des étudiants,</a:t>
            </a:r>
          </a:p>
          <a:p>
            <a:pPr lvl="1">
              <a:lnSpc>
                <a:spcPct val="150000"/>
              </a:lnSpc>
            </a:pPr>
            <a:r>
              <a:rPr lang="fr-FR" sz="2800" dirty="0">
                <a:latin typeface="Arial" panose="020B0604020202020204" pitchFamily="34" charset="0"/>
                <a:cs typeface="Arial" panose="020B0604020202020204" pitchFamily="34" charset="0"/>
              </a:rPr>
              <a:t>et même à promouvoir l’auto-emploi.</a:t>
            </a:r>
            <a:endParaRPr lang="en-US" sz="2800" dirty="0">
              <a:latin typeface="Arial" panose="020B0604020202020204" pitchFamily="34" charset="0"/>
              <a:cs typeface="Arial" panose="020B0604020202020204" pitchFamily="34" charset="0"/>
            </a:endParaRPr>
          </a:p>
        </p:txBody>
      </p:sp>
      <p:sp>
        <p:nvSpPr>
          <p:cNvPr id="4" name="Espace réservé du numéro de diapositive 3">
            <a:extLst>
              <a:ext uri="{FF2B5EF4-FFF2-40B4-BE49-F238E27FC236}">
                <a16:creationId xmlns:a16="http://schemas.microsoft.com/office/drawing/2014/main" id="{A5F2115E-C35B-44D0-AABC-E8F1F01A7E53}"/>
              </a:ext>
            </a:extLst>
          </p:cNvPr>
          <p:cNvSpPr>
            <a:spLocks noGrp="1"/>
          </p:cNvSpPr>
          <p:nvPr>
            <p:ph type="sldNum" sz="quarter" idx="12"/>
          </p:nvPr>
        </p:nvSpPr>
        <p:spPr>
          <a:xfrm>
            <a:off x="9341962" y="6346760"/>
            <a:ext cx="2743200" cy="365125"/>
          </a:xfrm>
        </p:spPr>
        <p:txBody>
          <a:bodyPr/>
          <a:lstStyle/>
          <a:p>
            <a:fld id="{239FE673-3419-4C4B-AF85-EFFEC2474D82}" type="slidenum">
              <a:rPr lang="en-US" sz="2000">
                <a:solidFill>
                  <a:srgbClr val="00B0F0"/>
                </a:solidFill>
                <a:latin typeface="Arial" panose="020B0604020202020204" pitchFamily="34" charset="0"/>
                <a:cs typeface="Arial" panose="020B0604020202020204" pitchFamily="34" charset="0"/>
              </a:rPr>
              <a:t>4</a:t>
            </a:fld>
            <a:endParaRPr lang="en-US" sz="2000"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067373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2A53FD-EF55-F7BC-C06C-317AFAA8D482}"/>
              </a:ext>
            </a:extLst>
          </p:cNvPr>
          <p:cNvSpPr>
            <a:spLocks noGrp="1"/>
          </p:cNvSpPr>
          <p:nvPr>
            <p:ph type="title"/>
          </p:nvPr>
        </p:nvSpPr>
        <p:spPr/>
        <p:txBody>
          <a:bodyPr/>
          <a:lstStyle/>
          <a:p>
            <a:r>
              <a:rPr lang="fr-FR" dirty="0"/>
              <a:t>Propositions de recherche</a:t>
            </a:r>
            <a:endParaRPr lang="fr-CM" dirty="0"/>
          </a:p>
        </p:txBody>
      </p:sp>
      <p:sp>
        <p:nvSpPr>
          <p:cNvPr id="3" name="Espace réservé du contenu 2">
            <a:extLst>
              <a:ext uri="{FF2B5EF4-FFF2-40B4-BE49-F238E27FC236}">
                <a16:creationId xmlns:a16="http://schemas.microsoft.com/office/drawing/2014/main" id="{1E8FA34A-1B1F-2352-815E-562411393BF1}"/>
              </a:ext>
            </a:extLst>
          </p:cNvPr>
          <p:cNvSpPr>
            <a:spLocks noGrp="1"/>
          </p:cNvSpPr>
          <p:nvPr>
            <p:ph idx="1"/>
          </p:nvPr>
        </p:nvSpPr>
        <p:spPr/>
        <p:txBody>
          <a:bodyPr>
            <a:normAutofit/>
          </a:bodyPr>
          <a:lstStyle/>
          <a:p>
            <a:pPr algn="just"/>
            <a:r>
              <a:rPr lang="fr-FR" dirty="0"/>
              <a:t>Proposition 1 : Les facteurs identifiés à partir du discours de la femme entrepreneure sur leur environnement sont révélateurs des menaces qui pèsent sur le développement de leurs activités</a:t>
            </a:r>
          </a:p>
          <a:p>
            <a:pPr algn="just"/>
            <a:r>
              <a:rPr lang="fr-FR" dirty="0"/>
              <a:t>Proposition 2 : Les moyens utilisés par les femmes entrepreneures pour faire face à son environnement reposent fondamentalement sur ses ressources et compétences </a:t>
            </a:r>
          </a:p>
          <a:p>
            <a:pPr algn="just"/>
            <a:r>
              <a:rPr lang="fr-FR" dirty="0"/>
              <a:t>Proposition 3 : Les stratégies reposent sur la considération de l’environnement comme un écosystème qu'il faut gérer (relations perpétuelles entre l’entreprise et son environnement).</a:t>
            </a:r>
            <a:endParaRPr lang="fr-CM" dirty="0"/>
          </a:p>
        </p:txBody>
      </p:sp>
    </p:spTree>
    <p:extLst>
      <p:ext uri="{BB962C8B-B14F-4D97-AF65-F5344CB8AC3E}">
        <p14:creationId xmlns:p14="http://schemas.microsoft.com/office/powerpoint/2010/main" val="20969756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advClick="0">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203261A-FA18-BBA9-2BBE-4F756CC561DB}"/>
              </a:ext>
            </a:extLst>
          </p:cNvPr>
          <p:cNvSpPr>
            <a:spLocks noGrp="1"/>
          </p:cNvSpPr>
          <p:nvPr>
            <p:ph type="title"/>
          </p:nvPr>
        </p:nvSpPr>
        <p:spPr/>
        <p:txBody>
          <a:bodyPr/>
          <a:lstStyle/>
          <a:p>
            <a:r>
              <a:rPr kumimoji="0" lang="fr-FR" sz="4400" b="0" i="0" u="none" strike="noStrike" kern="1200" cap="none" spc="0" normalizeH="0" baseline="0" noProof="0" dirty="0">
                <a:ln w="3175" cmpd="sng">
                  <a:noFill/>
                </a:ln>
                <a:solidFill>
                  <a:prstClr val="black">
                    <a:lumMod val="85000"/>
                    <a:lumOff val="15000"/>
                  </a:prstClr>
                </a:solidFill>
                <a:effectLst/>
                <a:uLnTx/>
                <a:uFillTx/>
                <a:latin typeface="Garamond"/>
                <a:ea typeface="+mj-ea"/>
                <a:cs typeface="+mj-cs"/>
              </a:rPr>
              <a:t>Méthodologie</a:t>
            </a:r>
            <a:endParaRPr lang="fr-CM" dirty="0"/>
          </a:p>
        </p:txBody>
      </p:sp>
      <p:sp>
        <p:nvSpPr>
          <p:cNvPr id="3" name="Espace réservé du contenu 2">
            <a:extLst>
              <a:ext uri="{FF2B5EF4-FFF2-40B4-BE49-F238E27FC236}">
                <a16:creationId xmlns:a16="http://schemas.microsoft.com/office/drawing/2014/main" id="{16DBBD61-50F6-76A4-A3AB-3178D39EB50F}"/>
              </a:ext>
            </a:extLst>
          </p:cNvPr>
          <p:cNvSpPr>
            <a:spLocks noGrp="1"/>
          </p:cNvSpPr>
          <p:nvPr>
            <p:ph idx="1"/>
          </p:nvPr>
        </p:nvSpPr>
        <p:spPr/>
        <p:txBody>
          <a:bodyPr>
            <a:normAutofit/>
          </a:bodyPr>
          <a:lstStyle/>
          <a:p>
            <a:r>
              <a:rPr lang="fr-FR" sz="2800" b="1" dirty="0"/>
              <a:t>Etude qualitative</a:t>
            </a:r>
          </a:p>
          <a:p>
            <a:r>
              <a:rPr lang="fr-FR" sz="2800" b="1" dirty="0"/>
              <a:t>Entretien auprès de 30 femmes entrepreneures</a:t>
            </a:r>
          </a:p>
          <a:p>
            <a:r>
              <a:rPr lang="fr-FR" sz="2800" b="1" dirty="0"/>
              <a:t>Les secteurs d’activités généralement préférés par les femmes (Les services et le commerce)</a:t>
            </a:r>
          </a:p>
          <a:p>
            <a:r>
              <a:rPr lang="fr-FR" sz="2800" b="1" dirty="0"/>
              <a:t>Le choix des variables : Les variables liées à la perception de l’environnement et à la mise en perspective des options stratégiques</a:t>
            </a:r>
            <a:endParaRPr lang="fr-CM" sz="3200" b="1" dirty="0"/>
          </a:p>
        </p:txBody>
      </p:sp>
    </p:spTree>
    <p:extLst>
      <p:ext uri="{BB962C8B-B14F-4D97-AF65-F5344CB8AC3E}">
        <p14:creationId xmlns:p14="http://schemas.microsoft.com/office/powerpoint/2010/main" val="39298814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advClick="0">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D360AE-1919-EC3F-5ECB-A081C8B6F281}"/>
              </a:ext>
            </a:extLst>
          </p:cNvPr>
          <p:cNvSpPr>
            <a:spLocks noGrp="1"/>
          </p:cNvSpPr>
          <p:nvPr>
            <p:ph type="title"/>
          </p:nvPr>
        </p:nvSpPr>
        <p:spPr>
          <a:xfrm>
            <a:off x="838200" y="173422"/>
            <a:ext cx="10515600" cy="507616"/>
          </a:xfrm>
        </p:spPr>
        <p:txBody>
          <a:bodyPr>
            <a:normAutofit fontScale="90000"/>
          </a:bodyPr>
          <a:lstStyle/>
          <a:p>
            <a:r>
              <a:rPr lang="fr-FR" dirty="0"/>
              <a:t>Résultats </a:t>
            </a:r>
          </a:p>
        </p:txBody>
      </p:sp>
      <p:sp>
        <p:nvSpPr>
          <p:cNvPr id="3" name="Espace réservé du contenu 2">
            <a:extLst>
              <a:ext uri="{FF2B5EF4-FFF2-40B4-BE49-F238E27FC236}">
                <a16:creationId xmlns:a16="http://schemas.microsoft.com/office/drawing/2014/main" id="{5E5124F3-1270-379A-205A-05477AD799B8}"/>
              </a:ext>
            </a:extLst>
          </p:cNvPr>
          <p:cNvSpPr>
            <a:spLocks noGrp="1"/>
          </p:cNvSpPr>
          <p:nvPr>
            <p:ph idx="1"/>
          </p:nvPr>
        </p:nvSpPr>
        <p:spPr>
          <a:xfrm>
            <a:off x="268013" y="851338"/>
            <a:ext cx="11713779" cy="5659821"/>
          </a:xfrm>
        </p:spPr>
        <p:txBody>
          <a:bodyPr/>
          <a:lstStyle/>
          <a:p>
            <a:r>
              <a:rPr lang="fr-FR" dirty="0">
                <a:cs typeface="Segoe UI Light" panose="020B0502040204020203" pitchFamily="34" charset="0"/>
              </a:rPr>
              <a:t>La femme entrepreneure qualifie son environnement de «</a:t>
            </a:r>
            <a:r>
              <a:rPr lang="fr-FR" i="1" dirty="0">
                <a:cs typeface="Segoe UI Light" panose="020B0502040204020203" pitchFamily="34" charset="0"/>
              </a:rPr>
              <a:t>jungle </a:t>
            </a:r>
            <a:r>
              <a:rPr lang="fr-FR" dirty="0">
                <a:cs typeface="Segoe UI Light" panose="020B0502040204020203" pitchFamily="34" charset="0"/>
              </a:rPr>
              <a:t>» , ou il faut être « </a:t>
            </a:r>
            <a:r>
              <a:rPr lang="fr-FR" i="1" dirty="0">
                <a:cs typeface="Segoe UI Light" panose="020B0502040204020203" pitchFamily="34" charset="0"/>
              </a:rPr>
              <a:t>coriace</a:t>
            </a:r>
            <a:r>
              <a:rPr lang="fr-FR" dirty="0">
                <a:cs typeface="Segoe UI Light" panose="020B0502040204020203" pitchFamily="34" charset="0"/>
              </a:rPr>
              <a:t> » pour mener a bien ses activités. </a:t>
            </a:r>
          </a:p>
          <a:p>
            <a:endParaRPr lang="fr-FR" dirty="0">
              <a:cs typeface="Segoe UI Light" panose="020B0502040204020203" pitchFamily="34" charset="0"/>
            </a:endParaRPr>
          </a:p>
          <a:p>
            <a:pPr>
              <a:buFontTx/>
              <a:buChar char="-"/>
            </a:pPr>
            <a:r>
              <a:rPr lang="fr-FR" dirty="0">
                <a:cs typeface="Segoe UI Light" panose="020B0502040204020203" pitchFamily="34" charset="0"/>
              </a:rPr>
              <a:t>Un environnement qualifié de « jungle » : instable, turbulent, concurrence déloyale, insécurité, insalubre... Un environnement hostile et peu propice au développement des activités</a:t>
            </a:r>
          </a:p>
          <a:p>
            <a:pPr>
              <a:buFontTx/>
              <a:buChar char="-"/>
            </a:pPr>
            <a:endParaRPr lang="fr-FR" dirty="0">
              <a:cs typeface="Segoe UI Light" panose="020B0502040204020203" pitchFamily="34" charset="0"/>
            </a:endParaRPr>
          </a:p>
          <a:p>
            <a:r>
              <a:rPr lang="fr-FR" dirty="0">
                <a:cs typeface="Segoe UI Light" panose="020B0502040204020203" pitchFamily="34" charset="0"/>
              </a:rPr>
              <a:t>« Je gère » ou la ‘considération de l’environnement comme un écosystème qu'il faut gérer.  La logique n’est pas celle de l’ajustement mais celle de développement des moyens pour faire face à l’environnement. </a:t>
            </a:r>
          </a:p>
          <a:p>
            <a:pPr>
              <a:buFontTx/>
              <a:buChar char="-"/>
            </a:pPr>
            <a:endParaRPr lang="fr-FR" dirty="0">
              <a:cs typeface="Segoe UI Light" panose="020B0502040204020203" pitchFamily="34" charset="0"/>
            </a:endParaRPr>
          </a:p>
          <a:p>
            <a:endParaRPr lang="fr-FR" dirty="0">
              <a:latin typeface="Segoe UI Light" panose="020B0502040204020203" pitchFamily="34" charset="0"/>
              <a:cs typeface="Segoe UI Light" panose="020B0502040204020203" pitchFamily="34" charset="0"/>
            </a:endParaRPr>
          </a:p>
        </p:txBody>
      </p:sp>
    </p:spTree>
    <p:extLst>
      <p:ext uri="{BB962C8B-B14F-4D97-AF65-F5344CB8AC3E}">
        <p14:creationId xmlns:p14="http://schemas.microsoft.com/office/powerpoint/2010/main" val="642432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advClick="0">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7CB45EC-2F58-9D44-B005-B9553A8B4296}"/>
              </a:ext>
            </a:extLst>
          </p:cNvPr>
          <p:cNvSpPr>
            <a:spLocks noGrp="1"/>
          </p:cNvSpPr>
          <p:nvPr>
            <p:ph type="title"/>
          </p:nvPr>
        </p:nvSpPr>
        <p:spPr>
          <a:xfrm>
            <a:off x="838200" y="126124"/>
            <a:ext cx="10515600" cy="425669"/>
          </a:xfrm>
        </p:spPr>
        <p:txBody>
          <a:bodyPr>
            <a:normAutofit fontScale="90000"/>
          </a:bodyPr>
          <a:lstStyle/>
          <a:p>
            <a:r>
              <a:rPr lang="fr-FR" dirty="0"/>
              <a:t>Résultats </a:t>
            </a:r>
          </a:p>
        </p:txBody>
      </p:sp>
      <p:graphicFrame>
        <p:nvGraphicFramePr>
          <p:cNvPr id="7" name="Espace réservé du contenu 6">
            <a:extLst>
              <a:ext uri="{FF2B5EF4-FFF2-40B4-BE49-F238E27FC236}">
                <a16:creationId xmlns:a16="http://schemas.microsoft.com/office/drawing/2014/main" id="{88BE397D-C366-70EF-709A-7E5D4533C64E}"/>
              </a:ext>
            </a:extLst>
          </p:cNvPr>
          <p:cNvGraphicFramePr>
            <a:graphicFrameLocks noGrp="1"/>
          </p:cNvGraphicFramePr>
          <p:nvPr>
            <p:ph idx="1"/>
            <p:extLst>
              <p:ext uri="{D42A27DB-BD31-4B8C-83A1-F6EECF244321}">
                <p14:modId xmlns:p14="http://schemas.microsoft.com/office/powerpoint/2010/main" val="1725722023"/>
              </p:ext>
            </p:extLst>
          </p:nvPr>
        </p:nvGraphicFramePr>
        <p:xfrm>
          <a:off x="157655" y="662154"/>
          <a:ext cx="11918732" cy="5771656"/>
        </p:xfrm>
        <a:graphic>
          <a:graphicData uri="http://schemas.openxmlformats.org/drawingml/2006/table">
            <a:tbl>
              <a:tblPr firstRow="1" bandRow="1">
                <a:tableStyleId>{F5AB1C69-6EDB-4FF4-983F-18BD219EF322}</a:tableStyleId>
              </a:tblPr>
              <a:tblGrid>
                <a:gridCol w="1418897">
                  <a:extLst>
                    <a:ext uri="{9D8B030D-6E8A-4147-A177-3AD203B41FA5}">
                      <a16:colId xmlns:a16="http://schemas.microsoft.com/office/drawing/2014/main" val="2667817435"/>
                    </a:ext>
                  </a:extLst>
                </a:gridCol>
                <a:gridCol w="3310758">
                  <a:extLst>
                    <a:ext uri="{9D8B030D-6E8A-4147-A177-3AD203B41FA5}">
                      <a16:colId xmlns:a16="http://schemas.microsoft.com/office/drawing/2014/main" val="2720858762"/>
                    </a:ext>
                  </a:extLst>
                </a:gridCol>
                <a:gridCol w="7189077">
                  <a:extLst>
                    <a:ext uri="{9D8B030D-6E8A-4147-A177-3AD203B41FA5}">
                      <a16:colId xmlns:a16="http://schemas.microsoft.com/office/drawing/2014/main" val="2638240136"/>
                    </a:ext>
                  </a:extLst>
                </a:gridCol>
              </a:tblGrid>
              <a:tr h="466202">
                <a:tc rowSpan="6">
                  <a:txBody>
                    <a:bodyPr/>
                    <a:lstStyle/>
                    <a:p>
                      <a:pPr algn="ctr"/>
                      <a:endParaRPr lang="fr-FR" dirty="0"/>
                    </a:p>
                    <a:p>
                      <a:pPr algn="ctr"/>
                      <a:endParaRPr lang="fr-FR" dirty="0"/>
                    </a:p>
                    <a:p>
                      <a:pPr algn="ctr"/>
                      <a:endParaRPr lang="fr-FR" dirty="0"/>
                    </a:p>
                    <a:p>
                      <a:pPr algn="ctr"/>
                      <a:endParaRPr lang="fr-FR" dirty="0"/>
                    </a:p>
                    <a:p>
                      <a:pPr algn="ctr"/>
                      <a:endParaRPr lang="fr-FR" dirty="0"/>
                    </a:p>
                    <a:p>
                      <a:pPr algn="ctr"/>
                      <a:endParaRPr lang="fr-FR" dirty="0"/>
                    </a:p>
                    <a:p>
                      <a:pPr algn="ctr"/>
                      <a:endParaRPr lang="fr-FR" dirty="0"/>
                    </a:p>
                    <a:p>
                      <a:pPr algn="ctr"/>
                      <a:r>
                        <a:rPr lang="fr-FR" dirty="0"/>
                        <a:t>Base des stratégies d’adaptation </a:t>
                      </a:r>
                    </a:p>
                  </a:txBody>
                  <a:tcPr/>
                </a:tc>
                <a:tc>
                  <a:txBody>
                    <a:bodyPr/>
                    <a:lstStyle/>
                    <a:p>
                      <a:r>
                        <a:rPr lang="fr-FR" dirty="0"/>
                        <a:t>Eléments </a:t>
                      </a:r>
                    </a:p>
                  </a:txBody>
                  <a:tcPr/>
                </a:tc>
                <a:tc>
                  <a:txBody>
                    <a:bodyPr/>
                    <a:lstStyle/>
                    <a:p>
                      <a:r>
                        <a:rPr lang="fr-FR" dirty="0"/>
                        <a:t>Propos illustratifs </a:t>
                      </a:r>
                    </a:p>
                  </a:txBody>
                  <a:tcPr/>
                </a:tc>
                <a:extLst>
                  <a:ext uri="{0D108BD9-81ED-4DB2-BD59-A6C34878D82A}">
                    <a16:rowId xmlns:a16="http://schemas.microsoft.com/office/drawing/2014/main" val="1995354291"/>
                  </a:ext>
                </a:extLst>
              </a:tr>
              <a:tr h="630925">
                <a:tc vMerge="1">
                  <a:txBody>
                    <a:bodyPr/>
                    <a:lstStyle/>
                    <a:p>
                      <a:endParaRPr lang="fr-FR" dirty="0"/>
                    </a:p>
                  </a:txBody>
                  <a:tcPr/>
                </a:tc>
                <a:tc>
                  <a:txBody>
                    <a:bodyPr/>
                    <a:lstStyle/>
                    <a:p>
                      <a:r>
                        <a:rPr lang="fr-FR" dirty="0"/>
                        <a:t>Ses capacité de résilience </a:t>
                      </a:r>
                    </a:p>
                  </a:txBody>
                  <a:tcPr/>
                </a:tc>
                <a:tc>
                  <a:txBody>
                    <a:bodyPr/>
                    <a:lstStyle/>
                    <a:p>
                      <a:r>
                        <a:rPr lang="fr-FR" dirty="0"/>
                        <a:t>« </a:t>
                      </a:r>
                      <a:r>
                        <a:rPr lang="fr-FR" i="1" dirty="0"/>
                        <a:t>Il faut être persévérant et résistant »  (Cas21)…   comme j’ai dit il faut  être coriace </a:t>
                      </a:r>
                      <a:r>
                        <a:rPr lang="fr-FR" dirty="0"/>
                        <a:t>»(Cas 29)</a:t>
                      </a:r>
                    </a:p>
                  </a:txBody>
                  <a:tcPr/>
                </a:tc>
                <a:extLst>
                  <a:ext uri="{0D108BD9-81ED-4DB2-BD59-A6C34878D82A}">
                    <a16:rowId xmlns:a16="http://schemas.microsoft.com/office/drawing/2014/main" val="2110094714"/>
                  </a:ext>
                </a:extLst>
              </a:tr>
              <a:tr h="1321605">
                <a:tc vMerge="1">
                  <a:txBody>
                    <a:bodyPr/>
                    <a:lstStyle/>
                    <a:p>
                      <a:endParaRPr lang="fr-FR" dirty="0"/>
                    </a:p>
                  </a:txBody>
                  <a:tcPr/>
                </a:tc>
                <a:tc>
                  <a:txBody>
                    <a:bodyPr/>
                    <a:lstStyle/>
                    <a:p>
                      <a:r>
                        <a:rPr lang="fr-FR" dirty="0"/>
                        <a:t>Ses compétences managériales (conquérir et préserver le client , avoir la vocation, bien  connaitre sa chose)</a:t>
                      </a:r>
                    </a:p>
                  </a:txBody>
                  <a:tcPr/>
                </a:tc>
                <a:tc>
                  <a:txBody>
                    <a:bodyPr/>
                    <a:lstStyle/>
                    <a:p>
                      <a:r>
                        <a:rPr lang="fr-FR" dirty="0"/>
                        <a:t>« </a:t>
                      </a:r>
                      <a:r>
                        <a:rPr lang="fr-FR" i="1" dirty="0"/>
                        <a:t>Voilà en attirant la clientèle, en faisant les soldes et en diminuant les prix des articles de temps en temps(Cas 7) …Il y a d’abord le taclage, la façon de parler … dans un marché des produits importes si le plus important c’est de pouvoir démontrer par A+B au client ton potentiel ( Cas 9)  </a:t>
                      </a:r>
                      <a:r>
                        <a:rPr lang="fr-FR" dirty="0"/>
                        <a:t>»</a:t>
                      </a:r>
                    </a:p>
                  </a:txBody>
                  <a:tcPr/>
                </a:tc>
                <a:extLst>
                  <a:ext uri="{0D108BD9-81ED-4DB2-BD59-A6C34878D82A}">
                    <a16:rowId xmlns:a16="http://schemas.microsoft.com/office/drawing/2014/main" val="3972683922"/>
                  </a:ext>
                </a:extLst>
              </a:tr>
              <a:tr h="966329">
                <a:tc vMerge="1">
                  <a:txBody>
                    <a:bodyPr/>
                    <a:lstStyle/>
                    <a:p>
                      <a:endParaRPr lang="fr-FR" dirty="0"/>
                    </a:p>
                  </a:txBody>
                  <a:tcPr/>
                </a:tc>
                <a:tc>
                  <a:txBody>
                    <a:bodyPr/>
                    <a:lstStyle/>
                    <a:p>
                      <a:r>
                        <a:rPr lang="fr-FR" dirty="0"/>
                        <a:t>Son comportement et qualités </a:t>
                      </a:r>
                    </a:p>
                  </a:txBody>
                  <a:tcPr/>
                </a:tc>
                <a:tc>
                  <a:txBody>
                    <a:bodyPr/>
                    <a:lstStyle/>
                    <a:p>
                      <a:r>
                        <a:rPr lang="fr-FR" dirty="0"/>
                        <a:t>«</a:t>
                      </a:r>
                      <a:r>
                        <a:rPr lang="fr-FR" i="1" dirty="0"/>
                        <a:t>Il faut être honnête, faut sourire, faut de temps en temps flatter le voisinage ; cela te permet d’éviter les risques ; plus tu es ouvert plus on peut facilement te protéger face à certaines choses </a:t>
                      </a:r>
                      <a:r>
                        <a:rPr lang="fr-FR" dirty="0"/>
                        <a:t>» (Cas 11 ) </a:t>
                      </a:r>
                    </a:p>
                  </a:txBody>
                  <a:tcPr/>
                </a:tc>
                <a:extLst>
                  <a:ext uri="{0D108BD9-81ED-4DB2-BD59-A6C34878D82A}">
                    <a16:rowId xmlns:a16="http://schemas.microsoft.com/office/drawing/2014/main" val="1203895883"/>
                  </a:ext>
                </a:extLst>
              </a:tr>
              <a:tr h="1712510">
                <a:tc vMerge="1">
                  <a:txBody>
                    <a:bodyPr/>
                    <a:lstStyle/>
                    <a:p>
                      <a:endParaRPr lang="fr-FR" dirty="0"/>
                    </a:p>
                  </a:txBody>
                  <a:tcPr/>
                </a:tc>
                <a:tc>
                  <a:txBody>
                    <a:bodyPr/>
                    <a:lstStyle/>
                    <a:p>
                      <a:r>
                        <a:rPr lang="fr-FR" dirty="0"/>
                        <a:t>La veuille stratégique et le développement des relations de proximité</a:t>
                      </a:r>
                    </a:p>
                  </a:txBody>
                  <a:tcPr/>
                </a:tc>
                <a:tc>
                  <a:txBody>
                    <a:bodyPr/>
                    <a:lstStyle/>
                    <a:p>
                      <a:r>
                        <a:rPr lang="fr-FR" i="1" dirty="0"/>
                        <a:t>Savoir gérer ces employés pour éviter le sabotage </a:t>
                      </a:r>
                      <a:r>
                        <a:rPr lang="fr-FR" dirty="0"/>
                        <a:t>(Cas17)…</a:t>
                      </a:r>
                      <a:r>
                        <a:rPr lang="fr-FR" i="1" dirty="0"/>
                        <a:t>On essaie d’améliorer le service et d’établir un rapport qualité/prix</a:t>
                      </a:r>
                      <a:r>
                        <a:rPr lang="fr-FR" dirty="0"/>
                        <a:t> (Cas24)…</a:t>
                      </a:r>
                      <a:r>
                        <a:rPr lang="fr-FR" i="1" dirty="0"/>
                        <a:t>Je suis dans un quartier un peu mouvementé ou l’éducation n’est pas trop  ca … pour que mon activité marché je fais comme les gens de ce quartier, je me confonds à eux puis après je les montre que non c’est comme ca que ca se passe</a:t>
                      </a:r>
                      <a:r>
                        <a:rPr lang="fr-FR" dirty="0"/>
                        <a:t> (Cas1)</a:t>
                      </a:r>
                    </a:p>
                  </a:txBody>
                  <a:tcPr/>
                </a:tc>
                <a:extLst>
                  <a:ext uri="{0D108BD9-81ED-4DB2-BD59-A6C34878D82A}">
                    <a16:rowId xmlns:a16="http://schemas.microsoft.com/office/drawing/2014/main" val="3145320231"/>
                  </a:ext>
                </a:extLst>
              </a:tr>
              <a:tr h="630925">
                <a:tc vMerge="1">
                  <a:txBody>
                    <a:bodyPr/>
                    <a:lstStyle/>
                    <a:p>
                      <a:endParaRPr lang="fr-FR" dirty="0"/>
                    </a:p>
                  </a:txBody>
                  <a:tcPr/>
                </a:tc>
                <a:tc>
                  <a:txBody>
                    <a:bodyPr/>
                    <a:lstStyle/>
                    <a:p>
                      <a:r>
                        <a:rPr lang="fr-FR" dirty="0"/>
                        <a:t>L’importance de l’épargne (la participation aux tontines )</a:t>
                      </a:r>
                    </a:p>
                  </a:txBody>
                  <a:tcPr/>
                </a:tc>
                <a:tc>
                  <a:txBody>
                    <a:bodyPr/>
                    <a:lstStyle/>
                    <a:p>
                      <a:r>
                        <a:rPr lang="fr-FR" i="1" dirty="0"/>
                        <a:t>Et puis bon quelques fois il y a des tontines ou tu gardes ton argent et quand tu prends ça peut te permettre encore d’injecter ton argent</a:t>
                      </a:r>
                      <a:r>
                        <a:rPr lang="fr-FR" dirty="0"/>
                        <a:t> (Cas5)</a:t>
                      </a:r>
                    </a:p>
                  </a:txBody>
                  <a:tcPr/>
                </a:tc>
                <a:extLst>
                  <a:ext uri="{0D108BD9-81ED-4DB2-BD59-A6C34878D82A}">
                    <a16:rowId xmlns:a16="http://schemas.microsoft.com/office/drawing/2014/main" val="751008918"/>
                  </a:ext>
                </a:extLst>
              </a:tr>
            </a:tbl>
          </a:graphicData>
        </a:graphic>
      </p:graphicFrame>
    </p:spTree>
    <p:extLst>
      <p:ext uri="{BB962C8B-B14F-4D97-AF65-F5344CB8AC3E}">
        <p14:creationId xmlns:p14="http://schemas.microsoft.com/office/powerpoint/2010/main" val="298284991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advClick="0">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76C3AFC-36E4-9C88-F892-FFE955F8FE54}"/>
              </a:ext>
            </a:extLst>
          </p:cNvPr>
          <p:cNvSpPr>
            <a:spLocks noGrp="1"/>
          </p:cNvSpPr>
          <p:nvPr>
            <p:ph type="title"/>
          </p:nvPr>
        </p:nvSpPr>
        <p:spPr>
          <a:xfrm>
            <a:off x="838200" y="189188"/>
            <a:ext cx="10515600" cy="491850"/>
          </a:xfrm>
        </p:spPr>
        <p:txBody>
          <a:bodyPr>
            <a:normAutofit fontScale="90000"/>
          </a:bodyPr>
          <a:lstStyle/>
          <a:p>
            <a:r>
              <a:rPr kumimoji="0" lang="fr-FR" sz="4400" b="0" i="0" u="none" strike="noStrike" kern="1200" cap="none" spc="0" normalizeH="0" baseline="0" noProof="0" dirty="0">
                <a:ln w="3175" cmpd="sng">
                  <a:noFill/>
                </a:ln>
                <a:solidFill>
                  <a:prstClr val="black">
                    <a:lumMod val="85000"/>
                    <a:lumOff val="15000"/>
                  </a:prstClr>
                </a:solidFill>
                <a:effectLst/>
                <a:uLnTx/>
                <a:uFillTx/>
                <a:latin typeface="Garamond"/>
                <a:ea typeface="+mj-ea"/>
                <a:cs typeface="+mj-cs"/>
              </a:rPr>
              <a:t>Discussions des résultats</a:t>
            </a:r>
            <a:endParaRPr lang="fr-CM" dirty="0"/>
          </a:p>
        </p:txBody>
      </p:sp>
      <p:sp>
        <p:nvSpPr>
          <p:cNvPr id="3" name="Espace réservé du contenu 2">
            <a:extLst>
              <a:ext uri="{FF2B5EF4-FFF2-40B4-BE49-F238E27FC236}">
                <a16:creationId xmlns:a16="http://schemas.microsoft.com/office/drawing/2014/main" id="{82FC2F81-8896-268C-5C04-FF787659DEAE}"/>
              </a:ext>
            </a:extLst>
          </p:cNvPr>
          <p:cNvSpPr>
            <a:spLocks noGrp="1"/>
          </p:cNvSpPr>
          <p:nvPr>
            <p:ph idx="1"/>
          </p:nvPr>
        </p:nvSpPr>
        <p:spPr>
          <a:xfrm>
            <a:off x="236483" y="898634"/>
            <a:ext cx="11698013" cy="5770177"/>
          </a:xfrm>
        </p:spPr>
        <p:txBody>
          <a:bodyPr>
            <a:normAutofit lnSpcReduction="10000"/>
          </a:bodyPr>
          <a:lstStyle/>
          <a:p>
            <a:pPr marL="0" indent="0" algn="just">
              <a:buNone/>
            </a:pPr>
            <a:r>
              <a:rPr lang="fr-FR" dirty="0"/>
              <a:t>Au regard des résultats deux logiques entrepreneuriales sont observées et participent à la stratégie de résistance de la femme entrepreneure</a:t>
            </a:r>
          </a:p>
          <a:p>
            <a:pPr marL="0" indent="0" algn="just">
              <a:buNone/>
            </a:pPr>
            <a:endParaRPr lang="fr-FR" dirty="0"/>
          </a:p>
          <a:p>
            <a:pPr algn="just">
              <a:buFontTx/>
              <a:buChar char="-"/>
            </a:pPr>
            <a:r>
              <a:rPr lang="fr-FR" dirty="0"/>
              <a:t>« Je gère » ou l’empreinte de la logique effectuale (principe 1) dans les stratégies d’adaptation de la femme entrepreneure. </a:t>
            </a:r>
          </a:p>
          <a:p>
            <a:pPr algn="just">
              <a:buFontTx/>
              <a:buChar char="-"/>
            </a:pPr>
            <a:endParaRPr lang="fr-FR" dirty="0"/>
          </a:p>
          <a:p>
            <a:pPr algn="just">
              <a:buFontTx/>
              <a:buChar char="-"/>
            </a:pPr>
            <a:r>
              <a:rPr lang="fr-FR" dirty="0"/>
              <a:t>« Bien connaitre sa chose » ou la logique de l’entrepreneure bricoleur dans les stratégies d’adaptation de la femme entrepreneure de l’informel </a:t>
            </a:r>
          </a:p>
          <a:p>
            <a:pPr algn="just">
              <a:buFontTx/>
              <a:buChar char="-"/>
            </a:pPr>
            <a:endParaRPr lang="fr-FR" dirty="0"/>
          </a:p>
          <a:p>
            <a:pPr algn="just">
              <a:buFontTx/>
              <a:buChar char="-"/>
            </a:pPr>
            <a:r>
              <a:rPr lang="fr-FR" b="1" dirty="0"/>
              <a:t>La femme entrepreneure de l’informel</a:t>
            </a:r>
            <a:r>
              <a:rPr lang="fr-FR" dirty="0"/>
              <a:t> apparaît ainsi comme </a:t>
            </a:r>
            <a:r>
              <a:rPr lang="fr-FR" b="1" dirty="0"/>
              <a:t>celle qui évolue dans un environnement qualifié de jungle et s’adapte d’une part, en faisant preuve d’un caractère fort (« coriace »)</a:t>
            </a:r>
            <a:r>
              <a:rPr lang="fr-FR" dirty="0"/>
              <a:t> et d’autre part en </a:t>
            </a:r>
            <a:r>
              <a:rPr lang="fr-FR" b="1" dirty="0"/>
              <a:t>orientant ses stratégies d’adaptation dans une logique effectuale couplée à celle de l’entrepreneur « bricoleur ».</a:t>
            </a:r>
            <a:r>
              <a:rPr lang="fr-FR" sz="3200" b="1" dirty="0"/>
              <a:t> </a:t>
            </a:r>
          </a:p>
          <a:p>
            <a:pPr marL="0" indent="0" algn="just">
              <a:buNone/>
            </a:pPr>
            <a:endParaRPr lang="fr-FR" sz="3200" dirty="0"/>
          </a:p>
          <a:p>
            <a:pPr marL="0" indent="0" algn="just">
              <a:buNone/>
            </a:pPr>
            <a:endParaRPr lang="fr-FR" sz="4000" dirty="0"/>
          </a:p>
        </p:txBody>
      </p:sp>
    </p:spTree>
    <p:extLst>
      <p:ext uri="{BB962C8B-B14F-4D97-AF65-F5344CB8AC3E}">
        <p14:creationId xmlns:p14="http://schemas.microsoft.com/office/powerpoint/2010/main" val="21244613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advClick="0">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3FD2F29D-757D-4564-639F-A57170702D90}"/>
              </a:ext>
            </a:extLst>
          </p:cNvPr>
          <p:cNvSpPr>
            <a:spLocks noGrp="1"/>
          </p:cNvSpPr>
          <p:nvPr>
            <p:ph idx="1"/>
          </p:nvPr>
        </p:nvSpPr>
        <p:spPr/>
        <p:txBody>
          <a:bodyPr>
            <a:normAutofit/>
          </a:bodyPr>
          <a:lstStyle/>
          <a:p>
            <a:pPr marL="0" indent="0" algn="ctr">
              <a:buNone/>
            </a:pPr>
            <a:r>
              <a:rPr lang="fr-FR" sz="4000" i="1" dirty="0">
                <a:latin typeface="Baskerville Old Face" panose="02020602080505020303" pitchFamily="18" charset="0"/>
              </a:rPr>
              <a:t>MERCI POUR VOTRE AIMABLE ATTENTION </a:t>
            </a:r>
          </a:p>
        </p:txBody>
      </p:sp>
    </p:spTree>
    <p:extLst>
      <p:ext uri="{BB962C8B-B14F-4D97-AF65-F5344CB8AC3E}">
        <p14:creationId xmlns:p14="http://schemas.microsoft.com/office/powerpoint/2010/main" val="2863855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advClick="0">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45532" y="0"/>
            <a:ext cx="11470217" cy="6406487"/>
          </a:xfrm>
          <a:ln>
            <a:solidFill>
              <a:schemeClr val="accent1"/>
            </a:solidFill>
          </a:ln>
        </p:spPr>
        <p:txBody>
          <a:bodyPr>
            <a:normAutofit/>
          </a:bodyPr>
          <a:lstStyle/>
          <a:p>
            <a:pPr algn="just">
              <a:lnSpc>
                <a:spcPct val="90000"/>
              </a:lnSpc>
              <a:spcBef>
                <a:spcPts val="1001"/>
              </a:spcBef>
              <a:tabLst>
                <a:tab pos="0" algn="l"/>
              </a:tabLst>
            </a:pPr>
            <a:endParaRPr lang="fr-FR" b="1" spc="-1" dirty="0">
              <a:solidFill>
                <a:srgbClr val="000000"/>
              </a:solidFill>
              <a:latin typeface="Times New Roman"/>
              <a:ea typeface="DejaVu Sans"/>
            </a:endParaRPr>
          </a:p>
          <a:p>
            <a:pPr algn="just">
              <a:lnSpc>
                <a:spcPct val="90000"/>
              </a:lnSpc>
              <a:spcBef>
                <a:spcPts val="1001"/>
              </a:spcBef>
              <a:tabLst>
                <a:tab pos="0" algn="l"/>
              </a:tabLst>
            </a:pPr>
            <a:endParaRPr lang="fr-FR" b="1" spc="-1" dirty="0">
              <a:solidFill>
                <a:srgbClr val="000000"/>
              </a:solidFill>
              <a:latin typeface="Times New Roman"/>
              <a:ea typeface="DejaVu Sans"/>
            </a:endParaRPr>
          </a:p>
          <a:p>
            <a:pPr algn="just">
              <a:lnSpc>
                <a:spcPct val="90000"/>
              </a:lnSpc>
              <a:spcBef>
                <a:spcPts val="1001"/>
              </a:spcBef>
              <a:tabLst>
                <a:tab pos="0" algn="l"/>
              </a:tabLst>
            </a:pPr>
            <a:endParaRPr lang="fr-FR" b="1" spc="-1" dirty="0">
              <a:solidFill>
                <a:srgbClr val="000000"/>
              </a:solidFill>
              <a:latin typeface="Times New Roman"/>
              <a:ea typeface="DejaVu Sans"/>
            </a:endParaRPr>
          </a:p>
          <a:p>
            <a:pPr algn="just">
              <a:lnSpc>
                <a:spcPct val="90000"/>
              </a:lnSpc>
              <a:spcBef>
                <a:spcPts val="1001"/>
              </a:spcBef>
              <a:tabLst>
                <a:tab pos="0" algn="l"/>
              </a:tabLst>
            </a:pPr>
            <a:endParaRPr lang="fr-FR" b="1" spc="-1" dirty="0">
              <a:solidFill>
                <a:srgbClr val="000000"/>
              </a:solidFill>
              <a:latin typeface="Times New Roman"/>
              <a:ea typeface="DejaVu Sans"/>
            </a:endParaRPr>
          </a:p>
          <a:p>
            <a:r>
              <a:rPr lang="fr-FR" sz="2800" spc="-1" dirty="0">
                <a:solidFill>
                  <a:srgbClr val="000000"/>
                </a:solidFill>
                <a:latin typeface="Times New Roman"/>
                <a:ea typeface="DejaVu Sans"/>
              </a:rPr>
              <a:t>Topic : </a:t>
            </a:r>
            <a:r>
              <a:rPr lang="en-US" sz="2800" dirty="0">
                <a:solidFill>
                  <a:schemeClr val="tx1"/>
                </a:solidFill>
              </a:rPr>
              <a:t>Making a Living in an Alternative Sector: The Career of Taxi Drivers in Yaoundé, Cameroon</a:t>
            </a:r>
            <a:r>
              <a:rPr lang="en-US" sz="2800" dirty="0"/>
              <a:t>. </a:t>
            </a:r>
          </a:p>
          <a:p>
            <a:endParaRPr lang="en-US" dirty="0"/>
          </a:p>
          <a:p>
            <a:r>
              <a:rPr lang="en-US" cap="none" spc="-1" dirty="0">
                <a:latin typeface="Calibri"/>
              </a:rPr>
              <a:t>Online presentations</a:t>
            </a:r>
          </a:p>
          <a:p>
            <a:endParaRPr lang="fr-FR" spc="-1" dirty="0">
              <a:latin typeface="Times New Roman"/>
            </a:endParaRPr>
          </a:p>
          <a:p>
            <a:endParaRPr lang="fr-FR" spc="-1" dirty="0">
              <a:latin typeface="Times New Roman"/>
            </a:endParaRPr>
          </a:p>
          <a:p>
            <a:r>
              <a:rPr lang="fr-FR" spc="-1" dirty="0">
                <a:latin typeface="Times New Roman"/>
              </a:rPr>
              <a:t>																				May 15-16, 2023</a:t>
            </a:r>
            <a:endParaRPr lang="en-US" dirty="0"/>
          </a:p>
        </p:txBody>
      </p:sp>
      <p:sp>
        <p:nvSpPr>
          <p:cNvPr id="4" name="Footer Placeholder 3"/>
          <p:cNvSpPr>
            <a:spLocks noGrp="1"/>
          </p:cNvSpPr>
          <p:nvPr>
            <p:ph type="ftr" sz="quarter" idx="11"/>
          </p:nvPr>
        </p:nvSpPr>
        <p:spPr>
          <a:xfrm>
            <a:off x="7623967" y="6492875"/>
            <a:ext cx="4472783" cy="365125"/>
          </a:xfrm>
        </p:spPr>
        <p:txBody>
          <a:bodyPr/>
          <a:lstStyle/>
          <a:p>
            <a:r>
              <a:rPr lang="fr-FR" spc="-1" dirty="0">
                <a:solidFill>
                  <a:srgbClr val="000000"/>
                </a:solidFill>
                <a:latin typeface="Times New Roman"/>
                <a:ea typeface="DejaVu Sans"/>
              </a:rPr>
              <a:t>Tata Donita </a:t>
            </a:r>
            <a:r>
              <a:rPr lang="fr-FR" spc="-1" dirty="0" err="1">
                <a:solidFill>
                  <a:srgbClr val="000000"/>
                </a:solidFill>
                <a:latin typeface="Times New Roman"/>
                <a:ea typeface="DejaVu Sans"/>
              </a:rPr>
              <a:t>Nshani</a:t>
            </a:r>
            <a:r>
              <a:rPr lang="fr-FR" spc="-1" dirty="0">
                <a:solidFill>
                  <a:srgbClr val="000000"/>
                </a:solidFill>
                <a:latin typeface="Times New Roman"/>
                <a:ea typeface="DejaVu Sans"/>
              </a:rPr>
              <a:t>-LASC (Université de  Liège)</a:t>
            </a:r>
            <a:endParaRPr lang="en-US" dirty="0"/>
          </a:p>
        </p:txBody>
      </p:sp>
      <p:sp>
        <p:nvSpPr>
          <p:cNvPr id="5" name="Slide Number Placeholder 4"/>
          <p:cNvSpPr>
            <a:spLocks noGrp="1"/>
          </p:cNvSpPr>
          <p:nvPr>
            <p:ph type="sldNum" sz="quarter" idx="12"/>
          </p:nvPr>
        </p:nvSpPr>
        <p:spPr>
          <a:xfrm>
            <a:off x="6562725" y="6356350"/>
            <a:ext cx="4791075" cy="538168"/>
          </a:xfrm>
        </p:spPr>
        <p:txBody>
          <a:bodyPr/>
          <a:lstStyle/>
          <a:p>
            <a:fld id="{D57F1E4F-1CFF-5643-939E-217C01CDF565}" type="slidenum">
              <a:rPr lang="en-US"/>
              <a:pPr/>
              <a:t>1</a:t>
            </a:fld>
            <a:endParaRPr lang="en-US" dirty="0"/>
          </a:p>
        </p:txBody>
      </p:sp>
      <p:sp>
        <p:nvSpPr>
          <p:cNvPr id="6" name="CustomShape 1"/>
          <p:cNvSpPr/>
          <p:nvPr/>
        </p:nvSpPr>
        <p:spPr>
          <a:xfrm>
            <a:off x="906087" y="241069"/>
            <a:ext cx="9160626" cy="460211"/>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ctr"/>
            <a:r>
              <a:rPr lang="en-US" sz="2400" b="1" dirty="0">
                <a:latin typeface="Times New Roman" panose="02020603050405020304" pitchFamily="18" charset="0"/>
                <a:cs typeface="Times New Roman" panose="02020603050405020304" pitchFamily="18" charset="0"/>
              </a:rPr>
              <a:t>MANAGLOBAL, University of Rennes 2</a:t>
            </a:r>
            <a:endParaRPr lang="en-US" sz="3200" b="1" strike="noStrike" spc="-1" dirty="0">
              <a:latin typeface="Calibri"/>
            </a:endParaRPr>
          </a:p>
        </p:txBody>
      </p:sp>
      <p:sp>
        <p:nvSpPr>
          <p:cNvPr id="8" name="CustomShape 3"/>
          <p:cNvSpPr/>
          <p:nvPr/>
        </p:nvSpPr>
        <p:spPr>
          <a:xfrm>
            <a:off x="2286532" y="3552536"/>
            <a:ext cx="5956560" cy="64487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b="0" strike="noStrike" spc="-1" dirty="0">
                <a:latin typeface="Times New Roman"/>
                <a:ea typeface="DejaVu Sans"/>
              </a:rPr>
              <a:t>Tata Donita </a:t>
            </a:r>
            <a:r>
              <a:rPr lang="fr-FR" b="0" strike="noStrike" spc="-1" dirty="0" err="1">
                <a:latin typeface="Times New Roman"/>
                <a:ea typeface="DejaVu Sans"/>
              </a:rPr>
              <a:t>Nshani</a:t>
            </a:r>
            <a:r>
              <a:rPr lang="fr-FR" b="0" strike="noStrike" spc="-1" dirty="0">
                <a:latin typeface="Times New Roman"/>
                <a:ea typeface="DejaVu Sans"/>
              </a:rPr>
              <a:t> – doctorante au LASC (Université de  Liège)</a:t>
            </a:r>
            <a:endParaRPr lang="en-US" b="0" strike="noStrike" spc="-1" dirty="0">
              <a:latin typeface="Calibri"/>
            </a:endParaRPr>
          </a:p>
        </p:txBody>
      </p:sp>
      <p:sp>
        <p:nvSpPr>
          <p:cNvPr id="2" name="Rectangle 1"/>
          <p:cNvSpPr>
            <a:spLocks noChangeArrowheads="1"/>
          </p:cNvSpPr>
          <p:nvPr/>
        </p:nvSpPr>
        <p:spPr bwMode="auto">
          <a:xfrm>
            <a:off x="0" y="102920"/>
            <a:ext cx="65" cy="251359"/>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8"/>
          <p:cNvSpPr/>
          <p:nvPr/>
        </p:nvSpPr>
        <p:spPr>
          <a:xfrm>
            <a:off x="5971607" y="3244334"/>
            <a:ext cx="248786" cy="369332"/>
          </a:xfrm>
          <a:prstGeom prst="rect">
            <a:avLst/>
          </a:prstGeom>
        </p:spPr>
        <p:txBody>
          <a:bodyPr wrap="none">
            <a:spAutoFit/>
          </a:bodyPr>
          <a:lstStyle/>
          <a:p>
            <a:r>
              <a:rPr lang="en-GB" dirty="0"/>
              <a:t> </a:t>
            </a:r>
          </a:p>
        </p:txBody>
      </p:sp>
    </p:spTree>
    <p:extLst>
      <p:ext uri="{BB962C8B-B14F-4D97-AF65-F5344CB8AC3E}">
        <p14:creationId xmlns:p14="http://schemas.microsoft.com/office/powerpoint/2010/main" val="8663667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err="1"/>
              <a:t>Regulatingwork</a:t>
            </a:r>
            <a:r>
              <a:rPr lang="en-US" dirty="0"/>
              <a:t> Project </a:t>
            </a:r>
          </a:p>
        </p:txBody>
      </p:sp>
      <p:sp>
        <p:nvSpPr>
          <p:cNvPr id="3" name="Content Placeholder 2"/>
          <p:cNvSpPr>
            <a:spLocks noGrp="1"/>
          </p:cNvSpPr>
          <p:nvPr>
            <p:ph idx="1"/>
          </p:nvPr>
        </p:nvSpPr>
        <p:spPr>
          <a:xfrm>
            <a:off x="914400" y="1685925"/>
            <a:ext cx="10590212" cy="4225297"/>
          </a:xfrm>
        </p:spPr>
        <p:txBody>
          <a:bodyPr/>
          <a:lstStyle/>
          <a:p>
            <a:r>
              <a:rPr lang="en-US" dirty="0"/>
              <a:t>This paper is part of my PhD research study on the regulation of work in the public transport sector in Yaoundé. This research is within the framework of the REGULATINGWORK project, a comparative study of work in the construction and transport sectors in Belgium and Cameroon led</a:t>
            </a:r>
            <a:r>
              <a:rPr lang="en-US" i="1" dirty="0"/>
              <a:t> </a:t>
            </a:r>
            <a:r>
              <a:rPr lang="en-US" dirty="0"/>
              <a:t>by</a:t>
            </a:r>
            <a:r>
              <a:rPr lang="en-US" i="1" dirty="0"/>
              <a:t> </a:t>
            </a:r>
            <a:r>
              <a:rPr lang="en-US" dirty="0"/>
              <a:t>Benjamin Rubbers and François </a:t>
            </a:r>
            <a:r>
              <a:rPr lang="en-US" dirty="0" err="1"/>
              <a:t>Pichault</a:t>
            </a:r>
            <a:r>
              <a:rPr lang="en-US" dirty="0"/>
              <a:t> at the University of Liège, Belgium. </a:t>
            </a:r>
          </a:p>
          <a:p>
            <a:r>
              <a:rPr lang="en-US" dirty="0"/>
              <a:t>The aim of this project is to study forms of work organization, and the role played by different state and non-state bodies in their regulation of work in the transport sector.</a:t>
            </a:r>
          </a:p>
        </p:txBody>
      </p:sp>
    </p:spTree>
    <p:extLst>
      <p:ext uri="{BB962C8B-B14F-4D97-AF65-F5344CB8AC3E}">
        <p14:creationId xmlns:p14="http://schemas.microsoft.com/office/powerpoint/2010/main" val="322494110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Thesis overview </a:t>
            </a:r>
          </a:p>
        </p:txBody>
      </p:sp>
      <p:sp>
        <p:nvSpPr>
          <p:cNvPr id="3" name="Content Placeholder 2"/>
          <p:cNvSpPr>
            <a:spLocks noGrp="1"/>
          </p:cNvSpPr>
          <p:nvPr>
            <p:ph idx="1"/>
          </p:nvPr>
        </p:nvSpPr>
        <p:spPr>
          <a:xfrm>
            <a:off x="885825" y="1264555"/>
            <a:ext cx="11228387" cy="5676899"/>
          </a:xfrm>
        </p:spPr>
        <p:txBody>
          <a:bodyPr>
            <a:normAutofit fontScale="92500" lnSpcReduction="20000"/>
          </a:bodyPr>
          <a:lstStyle/>
          <a:p>
            <a:pPr marL="0" indent="0">
              <a:buNone/>
            </a:pPr>
            <a:r>
              <a:rPr lang="en-US" b="1" dirty="0"/>
              <a:t>Provisionary topic</a:t>
            </a:r>
            <a:r>
              <a:rPr lang="en-US" dirty="0"/>
              <a:t>: </a:t>
            </a:r>
            <a:r>
              <a:rPr lang="en-US" u="sng" dirty="0"/>
              <a:t>Regulating work: A study of the road transport sectors in Yaoundé, Cameroon.</a:t>
            </a:r>
          </a:p>
          <a:p>
            <a:pPr marL="0" indent="0">
              <a:buNone/>
            </a:pPr>
            <a:endParaRPr lang="en-US" i="1" dirty="0">
              <a:latin typeface="Times New Roman" panose="02020603050405020304" pitchFamily="18" charset="0"/>
              <a:cs typeface="Times New Roman" panose="02020603050405020304" pitchFamily="18" charset="0"/>
            </a:endParaRPr>
          </a:p>
          <a:p>
            <a:pPr marL="0" indent="0">
              <a:buNone/>
            </a:pPr>
            <a:r>
              <a:rPr lang="en-US" i="1"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My focus is on the role played in this process by state officials, on the one hand, and the actors involved in this Taxi sectors, on the other. To do this I will discussed the state and actors regulations in the following chapters:</a:t>
            </a:r>
          </a:p>
          <a:p>
            <a:pPr marL="0" indent="0">
              <a:buNone/>
            </a:pPr>
            <a:endParaRPr lang="en-US" dirty="0"/>
          </a:p>
          <a:p>
            <a:r>
              <a:rPr lang="en-US" dirty="0"/>
              <a:t>Chapter I- The state regulation of economic activities and the forms of work in the road transport sector In Cameroon.</a:t>
            </a:r>
          </a:p>
          <a:p>
            <a:r>
              <a:rPr lang="en-US" dirty="0"/>
              <a:t>Chapter 2- Drivers' life trajectory and the contracting process within the taxi sector in Cameroon.</a:t>
            </a:r>
          </a:p>
          <a:p>
            <a:r>
              <a:rPr lang="en-US" dirty="0"/>
              <a:t>Chapter 3 – Transport trade union, a twilight institution that regulates the transport sector.</a:t>
            </a:r>
          </a:p>
          <a:p>
            <a:r>
              <a:rPr lang="en-US" dirty="0"/>
              <a:t>Chapter 4, Trade Union Leaders, and Union Politics</a:t>
            </a:r>
          </a:p>
          <a:p>
            <a:r>
              <a:rPr lang="en-US" dirty="0"/>
              <a:t>Chapter 4- Understanding gender dynamics within the taxi business in Cameroon</a:t>
            </a:r>
          </a:p>
          <a:p>
            <a:r>
              <a:rPr lang="en-US" dirty="0"/>
              <a:t>Chapter 6- the "</a:t>
            </a:r>
            <a:r>
              <a:rPr lang="en-US" dirty="0" err="1"/>
              <a:t>platformization</a:t>
            </a:r>
            <a:r>
              <a:rPr lang="en-US" dirty="0"/>
              <a:t>" of the taxi industry: A new dynamic of Work Relationship in Yaoundé, Cameroon</a:t>
            </a:r>
          </a:p>
          <a:p>
            <a:r>
              <a:rPr lang="en-US" dirty="0"/>
              <a:t>Chapter 7: Negotiating the Responsibility of Road Accidents. A Case Study on the Regulation of Public Transport in Yaoundé, Cameroon</a:t>
            </a:r>
          </a:p>
          <a:p>
            <a:pPr marL="0" indent="0">
              <a:buNone/>
            </a:pPr>
            <a:endParaRPr lang="en-US" dirty="0"/>
          </a:p>
        </p:txBody>
      </p:sp>
    </p:spTree>
    <p:extLst>
      <p:ext uri="{BB962C8B-B14F-4D97-AF65-F5344CB8AC3E}">
        <p14:creationId xmlns:p14="http://schemas.microsoft.com/office/powerpoint/2010/main" val="16257027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71475" y="438411"/>
            <a:ext cx="10277476" cy="1056560"/>
          </a:xfrm>
        </p:spPr>
        <p:txBody>
          <a:bodyPr>
            <a:normAutofit/>
          </a:bodyPr>
          <a:lstStyle/>
          <a:p>
            <a:r>
              <a:rPr lang="en-US" sz="4000" dirty="0"/>
              <a:t>Conceptual Background </a:t>
            </a:r>
          </a:p>
        </p:txBody>
      </p:sp>
      <p:sp>
        <p:nvSpPr>
          <p:cNvPr id="3" name="Subtitle 2"/>
          <p:cNvSpPr>
            <a:spLocks noGrp="1"/>
          </p:cNvSpPr>
          <p:nvPr>
            <p:ph type="subTitle" idx="1"/>
          </p:nvPr>
        </p:nvSpPr>
        <p:spPr>
          <a:xfrm>
            <a:off x="371474" y="1494971"/>
            <a:ext cx="11096625" cy="5188857"/>
          </a:xfrm>
        </p:spPr>
        <p:txBody>
          <a:bodyPr>
            <a:normAutofit lnSpcReduction="10000"/>
          </a:bodyPr>
          <a:lstStyle/>
          <a:p>
            <a:pPr algn="just"/>
            <a:r>
              <a:rPr lang="en-US" sz="2800" b="1" cap="none" dirty="0">
                <a:solidFill>
                  <a:schemeClr val="tx1"/>
                </a:solidFill>
                <a:effectLst>
                  <a:outerShdw blurRad="38100" dist="38100" dir="2700000" algn="tl">
                    <a:srgbClr val="000000">
                      <a:alpha val="43137"/>
                    </a:srgbClr>
                  </a:outerShdw>
                </a:effectLst>
                <a:latin typeface="Times New Roman" panose="02020603050405020304" pitchFamily="18" charset="0"/>
              </a:rPr>
              <a:t>	Informal economy </a:t>
            </a:r>
          </a:p>
          <a:p>
            <a:pPr algn="just"/>
            <a:r>
              <a:rPr lang="en-US" sz="2400" cap="none" dirty="0">
                <a:solidFill>
                  <a:schemeClr val="tx1"/>
                </a:solidFill>
                <a:effectLst>
                  <a:outerShdw blurRad="38100" dist="38100" dir="2700000" algn="tl">
                    <a:srgbClr val="000000">
                      <a:alpha val="43137"/>
                    </a:srgbClr>
                  </a:outerShdw>
                </a:effectLst>
              </a:rPr>
              <a:t> </a:t>
            </a:r>
            <a:r>
              <a:rPr lang="en-US" sz="2400" b="1" cap="none" dirty="0">
                <a:solidFill>
                  <a:schemeClr val="tx1"/>
                </a:solidFill>
                <a:effectLst>
                  <a:outerShdw blurRad="38100" dist="38100" dir="2700000" algn="tl">
                    <a:srgbClr val="000000">
                      <a:alpha val="43137"/>
                    </a:srgbClr>
                  </a:outerShdw>
                </a:effectLst>
              </a:rPr>
              <a:t>shifts in public transportation and emergence of the informal transport sector</a:t>
            </a:r>
          </a:p>
          <a:p>
            <a:pPr marL="285750" indent="-285750" algn="just">
              <a:buFont typeface="Wingdings" panose="05000000000000000000" pitchFamily="2" charset="2"/>
              <a:buChar char="ü"/>
            </a:pPr>
            <a:r>
              <a:rPr lang="en-US" sz="2400" cap="none" dirty="0">
                <a:solidFill>
                  <a:schemeClr val="tx1"/>
                </a:solidFill>
                <a:effectLst>
                  <a:outerShdw blurRad="38100" dist="38100" dir="2700000" algn="tl">
                    <a:srgbClr val="000000">
                      <a:alpha val="43137"/>
                    </a:srgbClr>
                  </a:outerShdw>
                </a:effectLst>
              </a:rPr>
              <a:t>Significant shifts in public transportation provision, including the closure of state-run companies due to mismanagement and </a:t>
            </a:r>
            <a:r>
              <a:rPr lang="en-US" sz="2400" cap="none" dirty="0" err="1">
                <a:solidFill>
                  <a:schemeClr val="tx1"/>
                </a:solidFill>
                <a:effectLst>
                  <a:outerShdw blurRad="38100" dist="38100" dir="2700000" algn="tl">
                    <a:srgbClr val="000000">
                      <a:alpha val="43137"/>
                    </a:srgbClr>
                  </a:outerShdw>
                </a:effectLst>
              </a:rPr>
              <a:t>imf</a:t>
            </a:r>
            <a:r>
              <a:rPr lang="en-US" sz="2400" cap="none" dirty="0">
                <a:solidFill>
                  <a:schemeClr val="tx1"/>
                </a:solidFill>
                <a:effectLst>
                  <a:outerShdw blurRad="38100" dist="38100" dir="2700000" algn="tl">
                    <a:srgbClr val="000000">
                      <a:alpha val="43137"/>
                    </a:srgbClr>
                  </a:outerShdw>
                </a:effectLst>
              </a:rPr>
              <a:t>-imposed structural adjustments, led to the emergence of an informal transport sector in Yaoundé, Cameroon (</a:t>
            </a:r>
            <a:r>
              <a:rPr lang="en-US" sz="2400" cap="none" dirty="0" err="1">
                <a:solidFill>
                  <a:schemeClr val="tx1"/>
                </a:solidFill>
                <a:effectLst>
                  <a:outerShdw blurRad="38100" dist="38100" dir="2700000" algn="tl">
                    <a:srgbClr val="000000">
                      <a:alpha val="43137"/>
                    </a:srgbClr>
                  </a:outerShdw>
                </a:effectLst>
              </a:rPr>
              <a:t>Sclar</a:t>
            </a:r>
            <a:r>
              <a:rPr lang="en-US" sz="2400" cap="none" dirty="0">
                <a:solidFill>
                  <a:schemeClr val="tx1"/>
                </a:solidFill>
                <a:effectLst>
                  <a:outerShdw blurRad="38100" dist="38100" dir="2700000" algn="tl">
                    <a:srgbClr val="000000">
                      <a:alpha val="43137"/>
                    </a:srgbClr>
                  </a:outerShdw>
                </a:effectLst>
              </a:rPr>
              <a:t> and </a:t>
            </a:r>
            <a:r>
              <a:rPr lang="en-US" sz="2400" cap="none" dirty="0" err="1">
                <a:solidFill>
                  <a:schemeClr val="tx1"/>
                </a:solidFill>
                <a:effectLst>
                  <a:outerShdw blurRad="38100" dist="38100" dir="2700000" algn="tl">
                    <a:srgbClr val="000000">
                      <a:alpha val="43137"/>
                    </a:srgbClr>
                  </a:outerShdw>
                </a:effectLst>
              </a:rPr>
              <a:t>Touber</a:t>
            </a:r>
            <a:r>
              <a:rPr lang="en-US" sz="2400" cap="none" dirty="0">
                <a:solidFill>
                  <a:schemeClr val="tx1"/>
                </a:solidFill>
                <a:effectLst>
                  <a:outerShdw blurRad="38100" dist="38100" dir="2700000" algn="tl">
                    <a:srgbClr val="000000">
                      <a:alpha val="43137"/>
                    </a:srgbClr>
                  </a:outerShdw>
                </a:effectLst>
              </a:rPr>
              <a:t>, 2011; </a:t>
            </a:r>
            <a:r>
              <a:rPr lang="en-US" sz="2400" cap="none" dirty="0" err="1">
                <a:solidFill>
                  <a:schemeClr val="tx1"/>
                </a:solidFill>
                <a:effectLst>
                  <a:outerShdw blurRad="38100" dist="38100" dir="2700000" algn="tl">
                    <a:srgbClr val="000000">
                      <a:alpha val="43137"/>
                    </a:srgbClr>
                  </a:outerShdw>
                </a:effectLst>
              </a:rPr>
              <a:t>Olivera</a:t>
            </a:r>
            <a:r>
              <a:rPr lang="en-US" sz="2400" cap="none" dirty="0">
                <a:solidFill>
                  <a:schemeClr val="tx1"/>
                </a:solidFill>
                <a:effectLst>
                  <a:outerShdw blurRad="38100" dist="38100" dir="2700000" algn="tl">
                    <a:srgbClr val="000000">
                      <a:alpha val="43137"/>
                    </a:srgbClr>
                  </a:outerShdw>
                </a:effectLst>
              </a:rPr>
              <a:t>, 2016).</a:t>
            </a:r>
          </a:p>
          <a:p>
            <a:pPr marL="285750" indent="-285750" algn="just">
              <a:buFont typeface="Wingdings" panose="05000000000000000000" pitchFamily="2" charset="2"/>
              <a:buChar char="ü"/>
            </a:pPr>
            <a:r>
              <a:rPr lang="en-US" sz="2400" cap="none" dirty="0">
                <a:solidFill>
                  <a:schemeClr val="tx1"/>
                </a:solidFill>
                <a:effectLst>
                  <a:outerShdw blurRad="38100" dist="38100" dir="2700000" algn="tl">
                    <a:srgbClr val="000000">
                      <a:alpha val="43137"/>
                    </a:srgbClr>
                  </a:outerShdw>
                </a:effectLst>
              </a:rPr>
              <a:t>The informal transport sector, predominantly populated by young individuals seeking economic opportunities amidst challenging job markets, has experienced growth driven by liberalization and perceived lawlessness (</a:t>
            </a:r>
            <a:r>
              <a:rPr lang="en-US" sz="2400" cap="none" dirty="0" err="1">
                <a:solidFill>
                  <a:schemeClr val="tx1"/>
                </a:solidFill>
                <a:effectLst>
                  <a:outerShdw blurRad="38100" dist="38100" dir="2700000" algn="tl">
                    <a:srgbClr val="000000">
                      <a:alpha val="43137"/>
                    </a:srgbClr>
                  </a:outerShdw>
                </a:effectLst>
              </a:rPr>
              <a:t>Trani</a:t>
            </a:r>
            <a:r>
              <a:rPr lang="en-US" sz="2400" cap="none" dirty="0">
                <a:solidFill>
                  <a:schemeClr val="tx1"/>
                </a:solidFill>
                <a:effectLst>
                  <a:outerShdw blurRad="38100" dist="38100" dir="2700000" algn="tl">
                    <a:srgbClr val="000000">
                      <a:alpha val="43137"/>
                    </a:srgbClr>
                  </a:outerShdw>
                </a:effectLst>
              </a:rPr>
              <a:t>, 2000; </a:t>
            </a:r>
            <a:r>
              <a:rPr lang="en-US" sz="2400" cap="none" dirty="0" err="1">
                <a:solidFill>
                  <a:schemeClr val="tx1"/>
                </a:solidFill>
                <a:effectLst>
                  <a:outerShdw blurRad="38100" dist="38100" dir="2700000" algn="tl">
                    <a:srgbClr val="000000">
                      <a:alpha val="43137"/>
                    </a:srgbClr>
                  </a:outerShdw>
                </a:effectLst>
              </a:rPr>
              <a:t>Konings</a:t>
            </a:r>
            <a:r>
              <a:rPr lang="en-US" sz="2400" cap="none" dirty="0">
                <a:solidFill>
                  <a:schemeClr val="tx1"/>
                </a:solidFill>
                <a:effectLst>
                  <a:outerShdw blurRad="38100" dist="38100" dir="2700000" algn="tl">
                    <a:srgbClr val="000000">
                      <a:alpha val="43137"/>
                    </a:srgbClr>
                  </a:outerShdw>
                </a:effectLst>
              </a:rPr>
              <a:t>, 2002; Rizzo, 2002; </a:t>
            </a:r>
            <a:r>
              <a:rPr lang="en-US" sz="2400" cap="none" dirty="0" err="1">
                <a:solidFill>
                  <a:schemeClr val="tx1"/>
                </a:solidFill>
                <a:effectLst>
                  <a:outerShdw blurRad="38100" dist="38100" dir="2700000" algn="tl">
                    <a:srgbClr val="000000">
                      <a:alpha val="43137"/>
                    </a:srgbClr>
                  </a:outerShdw>
                </a:effectLst>
              </a:rPr>
              <a:t>Kassi</a:t>
            </a:r>
            <a:r>
              <a:rPr lang="en-US" sz="2400" cap="none" dirty="0">
                <a:solidFill>
                  <a:schemeClr val="tx1"/>
                </a:solidFill>
                <a:effectLst>
                  <a:outerShdw blurRad="38100" dist="38100" dir="2700000" algn="tl">
                    <a:srgbClr val="000000">
                      <a:alpha val="43137"/>
                    </a:srgbClr>
                  </a:outerShdw>
                </a:effectLst>
              </a:rPr>
              <a:t>, 2007; </a:t>
            </a:r>
            <a:r>
              <a:rPr lang="en-US" sz="2400" cap="none" dirty="0" err="1">
                <a:solidFill>
                  <a:schemeClr val="tx1"/>
                </a:solidFill>
                <a:effectLst>
                  <a:outerShdw blurRad="38100" dist="38100" dir="2700000" algn="tl">
                    <a:srgbClr val="000000">
                      <a:alpha val="43137"/>
                    </a:srgbClr>
                  </a:outerShdw>
                </a:effectLst>
              </a:rPr>
              <a:t>Amougou</a:t>
            </a:r>
            <a:r>
              <a:rPr lang="en-US" sz="2400" cap="none" dirty="0">
                <a:solidFill>
                  <a:schemeClr val="tx1"/>
                </a:solidFill>
                <a:effectLst>
                  <a:outerShdw blurRad="38100" dist="38100" dir="2700000" algn="tl">
                    <a:srgbClr val="000000">
                      <a:alpha val="43137"/>
                    </a:srgbClr>
                  </a:outerShdw>
                </a:effectLst>
              </a:rPr>
              <a:t> </a:t>
            </a:r>
            <a:r>
              <a:rPr lang="en-US" sz="2400" cap="none" dirty="0" err="1">
                <a:solidFill>
                  <a:schemeClr val="tx1"/>
                </a:solidFill>
                <a:effectLst>
                  <a:outerShdw blurRad="38100" dist="38100" dir="2700000" algn="tl">
                    <a:srgbClr val="000000">
                      <a:alpha val="43137"/>
                    </a:srgbClr>
                  </a:outerShdw>
                </a:effectLst>
              </a:rPr>
              <a:t>Mbarga</a:t>
            </a:r>
            <a:r>
              <a:rPr lang="en-US" sz="2400" cap="none" dirty="0">
                <a:solidFill>
                  <a:schemeClr val="tx1"/>
                </a:solidFill>
                <a:effectLst>
                  <a:outerShdw blurRad="38100" dist="38100" dir="2700000" algn="tl">
                    <a:srgbClr val="000000">
                      <a:alpha val="43137"/>
                    </a:srgbClr>
                  </a:outerShdw>
                </a:effectLst>
              </a:rPr>
              <a:t>, 2010)</a:t>
            </a:r>
          </a:p>
          <a:p>
            <a:r>
              <a:rPr lang="en-US" sz="2400" cap="none" dirty="0">
                <a:solidFill>
                  <a:schemeClr val="tx1"/>
                </a:solidFill>
                <a:latin typeface="Times New Roman" panose="02020603050405020304" pitchFamily="18" charset="0"/>
              </a:rPr>
              <a:t> </a:t>
            </a:r>
          </a:p>
        </p:txBody>
      </p:sp>
    </p:spTree>
    <p:extLst>
      <p:ext uri="{BB962C8B-B14F-4D97-AF65-F5344CB8AC3E}">
        <p14:creationId xmlns:p14="http://schemas.microsoft.com/office/powerpoint/2010/main" val="10246184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48BF91E-5327-41A9-AFCB-3C9BCB37865D}"/>
              </a:ext>
            </a:extLst>
          </p:cNvPr>
          <p:cNvSpPr>
            <a:spLocks noGrp="1"/>
          </p:cNvSpPr>
          <p:nvPr>
            <p:ph type="title"/>
          </p:nvPr>
        </p:nvSpPr>
        <p:spPr>
          <a:xfrm>
            <a:off x="838200" y="138883"/>
            <a:ext cx="10515600" cy="652970"/>
          </a:xfrm>
        </p:spPr>
        <p:txBody>
          <a:bodyPr>
            <a:normAutofit fontScale="90000"/>
          </a:bodyPr>
          <a:lstStyle/>
          <a:p>
            <a:pPr algn="ctr"/>
            <a:r>
              <a:rPr lang="fr-FR" dirty="0">
                <a:solidFill>
                  <a:srgbClr val="FF0000"/>
                </a:solidFill>
                <a:latin typeface="Aharoni" panose="02010803020104030203" pitchFamily="2" charset="-79"/>
                <a:cs typeface="Aharoni" panose="02010803020104030203" pitchFamily="2" charset="-79"/>
              </a:rPr>
              <a:t>Problématique </a:t>
            </a:r>
            <a:endParaRPr lang="en-US" dirty="0">
              <a:solidFill>
                <a:srgbClr val="FF0000"/>
              </a:solidFill>
              <a:latin typeface="Aharoni" panose="02010803020104030203" pitchFamily="2" charset="-79"/>
              <a:cs typeface="Aharoni" panose="02010803020104030203" pitchFamily="2" charset="-79"/>
            </a:endParaRPr>
          </a:p>
        </p:txBody>
      </p:sp>
      <p:sp>
        <p:nvSpPr>
          <p:cNvPr id="3" name="Espace réservé du contenu 2">
            <a:extLst>
              <a:ext uri="{FF2B5EF4-FFF2-40B4-BE49-F238E27FC236}">
                <a16:creationId xmlns:a16="http://schemas.microsoft.com/office/drawing/2014/main" id="{33D80619-7D6C-4C6D-95C3-B5A9C4DB85FC}"/>
              </a:ext>
            </a:extLst>
          </p:cNvPr>
          <p:cNvSpPr>
            <a:spLocks noGrp="1"/>
          </p:cNvSpPr>
          <p:nvPr>
            <p:ph idx="1"/>
          </p:nvPr>
        </p:nvSpPr>
        <p:spPr>
          <a:xfrm>
            <a:off x="160256" y="989814"/>
            <a:ext cx="11934334" cy="5729303"/>
          </a:xfrm>
        </p:spPr>
        <p:txBody>
          <a:bodyPr/>
          <a:lstStyle/>
          <a:p>
            <a:r>
              <a:rPr lang="fr-FR" dirty="0"/>
              <a:t>(in)adéquation entre les offres de formation des universités et les besoins du monde professionnel</a:t>
            </a:r>
          </a:p>
          <a:p>
            <a:pPr marL="0" indent="0">
              <a:buNone/>
            </a:pPr>
            <a:r>
              <a:rPr lang="fr-FR" b="1" dirty="0"/>
              <a:t>Question: Quelles sont les stratégies mises en place pour l’insertion professionnelle des diplômés des universités de Rennes 2 et de AFI-L’UE?</a:t>
            </a:r>
          </a:p>
          <a:p>
            <a:pPr marL="0" indent="0">
              <a:buNone/>
            </a:pPr>
            <a:r>
              <a:rPr lang="fr-FR" b="1"/>
              <a:t>Questions subsidiaires : </a:t>
            </a:r>
            <a:endParaRPr lang="fr-FR" dirty="0"/>
          </a:p>
          <a:p>
            <a:pPr marL="514350" indent="-514350" algn="just">
              <a:buAutoNum type="arabicPeriod"/>
            </a:pPr>
            <a:r>
              <a:rPr lang="fr-FR" dirty="0"/>
              <a:t>Quels sont les mécanismes spécifiques mis en place à l’Université de Rennes 2 et à AFI-L’UE concernant l’insertion professionnelle des étudiants ?</a:t>
            </a:r>
          </a:p>
          <a:p>
            <a:pPr marL="514350" indent="-514350" algn="just">
              <a:buAutoNum type="arabicPeriod"/>
            </a:pPr>
            <a:r>
              <a:rPr lang="fr-FR" dirty="0"/>
              <a:t>Quelles sont les initiatives mises en œuvre par chaque université pour faciliter l’insertion professionnelle de leurs diplômés ?</a:t>
            </a:r>
          </a:p>
          <a:p>
            <a:pPr marL="514350" indent="-514350" algn="just">
              <a:buAutoNum type="arabicPeriod"/>
            </a:pPr>
            <a:r>
              <a:rPr lang="fr-FR" dirty="0"/>
              <a:t>Dans quelle mesure les politiques d’insertion professionnelle de chaque université prennent-elles en compte les besoins des entreprises ?</a:t>
            </a:r>
          </a:p>
          <a:p>
            <a:pPr marL="514350" indent="-514350">
              <a:buAutoNum type="arabicPeriod"/>
            </a:pPr>
            <a:endParaRPr lang="en-US" dirty="0"/>
          </a:p>
        </p:txBody>
      </p:sp>
      <p:sp>
        <p:nvSpPr>
          <p:cNvPr id="4" name="Espace réservé du numéro de diapositive 3">
            <a:extLst>
              <a:ext uri="{FF2B5EF4-FFF2-40B4-BE49-F238E27FC236}">
                <a16:creationId xmlns:a16="http://schemas.microsoft.com/office/drawing/2014/main" id="{EA1F5AC9-5F20-4BE4-A7FD-2AE55A94C0F7}"/>
              </a:ext>
            </a:extLst>
          </p:cNvPr>
          <p:cNvSpPr>
            <a:spLocks noGrp="1"/>
          </p:cNvSpPr>
          <p:nvPr>
            <p:ph type="sldNum" sz="quarter" idx="12"/>
          </p:nvPr>
        </p:nvSpPr>
        <p:spPr>
          <a:xfrm>
            <a:off x="9351390" y="6353992"/>
            <a:ext cx="2743200" cy="365125"/>
          </a:xfrm>
        </p:spPr>
        <p:txBody>
          <a:bodyPr/>
          <a:lstStyle/>
          <a:p>
            <a:fld id="{239FE673-3419-4C4B-AF85-EFFEC2474D82}" type="slidenum">
              <a:rPr lang="en-US" sz="2000">
                <a:solidFill>
                  <a:srgbClr val="00B0F0"/>
                </a:solidFill>
                <a:latin typeface="Arial" panose="020B0604020202020204" pitchFamily="34" charset="0"/>
                <a:cs typeface="Arial" panose="020B0604020202020204" pitchFamily="34" charset="0"/>
              </a:rPr>
              <a:t>5</a:t>
            </a:fld>
            <a:endParaRPr lang="en-US" sz="200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33355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90625" y="381000"/>
            <a:ext cx="9458325" cy="458585"/>
          </a:xfrm>
        </p:spPr>
        <p:txBody>
          <a:bodyPr>
            <a:normAutofit fontScale="90000"/>
          </a:bodyPr>
          <a:lstStyle/>
          <a:p>
            <a:r>
              <a:rPr lang="en-US" sz="3600" dirty="0"/>
              <a:t>Conceptual Background  </a:t>
            </a:r>
          </a:p>
        </p:txBody>
      </p:sp>
      <p:sp>
        <p:nvSpPr>
          <p:cNvPr id="3" name="Subtitle 2"/>
          <p:cNvSpPr>
            <a:spLocks noGrp="1"/>
          </p:cNvSpPr>
          <p:nvPr>
            <p:ph type="subTitle" idx="1"/>
          </p:nvPr>
        </p:nvSpPr>
        <p:spPr>
          <a:xfrm>
            <a:off x="207819" y="1180407"/>
            <a:ext cx="11343822" cy="5277543"/>
          </a:xfrm>
        </p:spPr>
        <p:txBody>
          <a:bodyPr>
            <a:normAutofit fontScale="92500" lnSpcReduction="20000"/>
          </a:bodyPr>
          <a:lstStyle/>
          <a:p>
            <a:pPr algn="just"/>
            <a:r>
              <a:rPr lang="en-US" sz="2200" b="1" cap="none" dirty="0">
                <a:solidFill>
                  <a:schemeClr val="tx1"/>
                </a:solidFill>
                <a:effectLst>
                  <a:outerShdw blurRad="38100" dist="38100" dir="2700000" algn="tl">
                    <a:srgbClr val="000000">
                      <a:alpha val="43137"/>
                    </a:srgbClr>
                  </a:outerShdw>
                </a:effectLst>
              </a:rPr>
              <a:t>Social and economic dynamics of the taxi industry</a:t>
            </a:r>
          </a:p>
          <a:p>
            <a:pPr marL="285750" indent="-285750" algn="just">
              <a:buFont typeface="Wingdings" panose="05000000000000000000" pitchFamily="2" charset="2"/>
              <a:buChar char="ü"/>
            </a:pPr>
            <a:r>
              <a:rPr lang="en-US" sz="2200" cap="none" dirty="0">
                <a:solidFill>
                  <a:schemeClr val="tx1"/>
                </a:solidFill>
                <a:effectLst>
                  <a:outerShdw blurRad="38100" dist="38100" dir="2700000" algn="tl">
                    <a:srgbClr val="000000">
                      <a:alpha val="43137"/>
                    </a:srgbClr>
                  </a:outerShdw>
                </a:effectLst>
              </a:rPr>
              <a:t>Their chances of finding a job in the state bureaucracy or the formal are minimal. Authors like (</a:t>
            </a:r>
            <a:r>
              <a:rPr lang="en-US" sz="2200" cap="none" dirty="0" err="1">
                <a:solidFill>
                  <a:schemeClr val="tx1"/>
                </a:solidFill>
                <a:effectLst>
                  <a:outerShdw blurRad="38100" dist="38100" dir="2700000" algn="tl">
                    <a:srgbClr val="000000">
                      <a:alpha val="43137"/>
                    </a:srgbClr>
                  </a:outerShdw>
                </a:effectLst>
              </a:rPr>
              <a:t>Kamé</a:t>
            </a:r>
            <a:r>
              <a:rPr lang="en-US" sz="2200" cap="none" dirty="0">
                <a:solidFill>
                  <a:schemeClr val="tx1"/>
                </a:solidFill>
                <a:effectLst>
                  <a:outerShdw blurRad="38100" dist="38100" dir="2700000" algn="tl">
                    <a:srgbClr val="000000">
                      <a:alpha val="43137"/>
                    </a:srgbClr>
                  </a:outerShdw>
                </a:effectLst>
              </a:rPr>
              <a:t>, 2009) refer to these youths, (Cruise </a:t>
            </a:r>
            <a:r>
              <a:rPr lang="en-US" sz="2200" cap="none" dirty="0" err="1">
                <a:solidFill>
                  <a:schemeClr val="tx1"/>
                </a:solidFill>
                <a:effectLst>
                  <a:outerShdw blurRad="38100" dist="38100" dir="2700000" algn="tl">
                    <a:srgbClr val="000000">
                      <a:alpha val="43137"/>
                    </a:srgbClr>
                  </a:outerShdw>
                </a:effectLst>
              </a:rPr>
              <a:t>O’brien</a:t>
            </a:r>
            <a:r>
              <a:rPr lang="en-US" sz="2200" cap="none" dirty="0">
                <a:solidFill>
                  <a:schemeClr val="tx1"/>
                </a:solidFill>
                <a:effectLst>
                  <a:outerShdw blurRad="38100" dist="38100" dir="2700000" algn="tl">
                    <a:srgbClr val="000000">
                      <a:alpha val="43137"/>
                    </a:srgbClr>
                  </a:outerShdw>
                </a:effectLst>
              </a:rPr>
              <a:t> 1996), (</a:t>
            </a:r>
            <a:r>
              <a:rPr lang="en-US" sz="2200" cap="none" dirty="0" err="1">
                <a:solidFill>
                  <a:schemeClr val="tx1"/>
                </a:solidFill>
                <a:effectLst>
                  <a:outerShdw blurRad="38100" dist="38100" dir="2700000" algn="tl">
                    <a:srgbClr val="000000">
                      <a:alpha val="43137"/>
                    </a:srgbClr>
                  </a:outerShdw>
                </a:effectLst>
              </a:rPr>
              <a:t>Konings</a:t>
            </a:r>
            <a:r>
              <a:rPr lang="en-US" sz="2200" cap="none" dirty="0">
                <a:solidFill>
                  <a:schemeClr val="tx1"/>
                </a:solidFill>
                <a:effectLst>
                  <a:outerShdw blurRad="38100" dist="38100" dir="2700000" algn="tl">
                    <a:srgbClr val="000000">
                      <a:alpha val="43137"/>
                    </a:srgbClr>
                  </a:outerShdw>
                </a:effectLst>
              </a:rPr>
              <a:t>, 2006). "Lost" or "abandoned" generation as A "lost" or "abandoned“.</a:t>
            </a:r>
          </a:p>
          <a:p>
            <a:pPr marL="285750" indent="-285750" algn="just">
              <a:buFont typeface="Wingdings" panose="05000000000000000000" pitchFamily="2" charset="2"/>
              <a:buChar char="ü"/>
            </a:pPr>
            <a:r>
              <a:rPr lang="en-US" sz="2200" cap="none" dirty="0">
                <a:solidFill>
                  <a:schemeClr val="tx1"/>
                </a:solidFill>
                <a:effectLst>
                  <a:outerShdw blurRad="38100" dist="38100" dir="2700000" algn="tl">
                    <a:srgbClr val="000000">
                      <a:alpha val="43137"/>
                    </a:srgbClr>
                  </a:outerShdw>
                </a:effectLst>
              </a:rPr>
              <a:t>The influx of young people into taxi operations highlights the sector's role in providing livelihoods for marginalized groups, contributing to discussions on youth employment and economic resilience (</a:t>
            </a:r>
            <a:r>
              <a:rPr lang="en-US" sz="2200" cap="none" dirty="0" err="1">
                <a:solidFill>
                  <a:schemeClr val="tx1"/>
                </a:solidFill>
                <a:effectLst>
                  <a:outerShdw blurRad="38100" dist="38100" dir="2700000" algn="tl">
                    <a:srgbClr val="000000">
                      <a:alpha val="43137"/>
                    </a:srgbClr>
                  </a:outerShdw>
                </a:effectLst>
              </a:rPr>
              <a:t>Kamé</a:t>
            </a:r>
            <a:r>
              <a:rPr lang="en-US" sz="2200" cap="none" dirty="0">
                <a:solidFill>
                  <a:schemeClr val="tx1"/>
                </a:solidFill>
                <a:effectLst>
                  <a:outerShdw blurRad="38100" dist="38100" dir="2700000" algn="tl">
                    <a:srgbClr val="000000">
                      <a:alpha val="43137"/>
                    </a:srgbClr>
                  </a:outerShdw>
                </a:effectLst>
              </a:rPr>
              <a:t>, 2009; cruise </a:t>
            </a:r>
            <a:r>
              <a:rPr lang="en-US" sz="2200" cap="none" dirty="0" err="1">
                <a:solidFill>
                  <a:schemeClr val="tx1"/>
                </a:solidFill>
                <a:effectLst>
                  <a:outerShdw blurRad="38100" dist="38100" dir="2700000" algn="tl">
                    <a:srgbClr val="000000">
                      <a:alpha val="43137"/>
                    </a:srgbClr>
                  </a:outerShdw>
                </a:effectLst>
              </a:rPr>
              <a:t>O’brien</a:t>
            </a:r>
            <a:r>
              <a:rPr lang="en-US" sz="2200" cap="none" dirty="0">
                <a:solidFill>
                  <a:schemeClr val="tx1"/>
                </a:solidFill>
                <a:effectLst>
                  <a:outerShdw blurRad="38100" dist="38100" dir="2700000" algn="tl">
                    <a:srgbClr val="000000">
                      <a:alpha val="43137"/>
                    </a:srgbClr>
                  </a:outerShdw>
                </a:effectLst>
              </a:rPr>
              <a:t>, 1996; </a:t>
            </a:r>
            <a:r>
              <a:rPr lang="en-US" sz="2200" cap="none" dirty="0" err="1">
                <a:solidFill>
                  <a:schemeClr val="tx1"/>
                </a:solidFill>
                <a:effectLst>
                  <a:outerShdw blurRad="38100" dist="38100" dir="2700000" algn="tl">
                    <a:srgbClr val="000000">
                      <a:alpha val="43137"/>
                    </a:srgbClr>
                  </a:outerShdw>
                </a:effectLst>
              </a:rPr>
              <a:t>Konings</a:t>
            </a:r>
            <a:r>
              <a:rPr lang="en-US" sz="2200" cap="none" dirty="0">
                <a:solidFill>
                  <a:schemeClr val="tx1"/>
                </a:solidFill>
                <a:effectLst>
                  <a:outerShdw blurRad="38100" dist="38100" dir="2700000" algn="tl">
                    <a:srgbClr val="000000">
                      <a:alpha val="43137"/>
                    </a:srgbClr>
                  </a:outerShdw>
                </a:effectLst>
              </a:rPr>
              <a:t>, 2006)</a:t>
            </a:r>
          </a:p>
          <a:p>
            <a:pPr marL="285750" indent="-285750" algn="just">
              <a:buFont typeface="Wingdings" panose="05000000000000000000" pitchFamily="2" charset="2"/>
              <a:buChar char="ü"/>
            </a:pPr>
            <a:r>
              <a:rPr lang="en-US" sz="2200" cap="none" dirty="0">
                <a:solidFill>
                  <a:schemeClr val="tx1"/>
                </a:solidFill>
                <a:effectLst>
                  <a:outerShdw blurRad="38100" dist="38100" dir="2700000" algn="tl">
                    <a:srgbClr val="000000">
                      <a:alpha val="43137"/>
                    </a:srgbClr>
                  </a:outerShdw>
                </a:effectLst>
              </a:rPr>
              <a:t>This complex dichotomy between formal and informal transport sectors raises questions about social inequality within the industry (Godard, 2002)</a:t>
            </a:r>
          </a:p>
          <a:p>
            <a:pPr marL="285750" indent="-285750" algn="just">
              <a:buFont typeface="Wingdings" panose="05000000000000000000" pitchFamily="2" charset="2"/>
              <a:buChar char="ü"/>
            </a:pPr>
            <a:r>
              <a:rPr lang="en-US" sz="2200" cap="none" dirty="0">
                <a:solidFill>
                  <a:schemeClr val="tx1"/>
                </a:solidFill>
                <a:effectLst>
                  <a:outerShdw blurRad="38100" dist="38100" dir="2700000" algn="tl">
                    <a:srgbClr val="000000">
                      <a:alpha val="43137"/>
                    </a:srgbClr>
                  </a:outerShdw>
                </a:effectLst>
              </a:rPr>
              <a:t>Regulatory reforms have struggled to fully address sectoral challenges, with many informal services operating within formal structures  (</a:t>
            </a:r>
            <a:r>
              <a:rPr lang="en-US" sz="2200" cap="none" dirty="0" err="1">
                <a:solidFill>
                  <a:schemeClr val="tx1"/>
                </a:solidFill>
                <a:effectLst>
                  <a:outerShdw blurRad="38100" dist="38100" dir="2700000" algn="tl">
                    <a:srgbClr val="000000">
                      <a:alpha val="43137"/>
                    </a:srgbClr>
                  </a:outerShdw>
                </a:effectLst>
              </a:rPr>
              <a:t>Ehebrecht</a:t>
            </a:r>
            <a:r>
              <a:rPr lang="en-US" sz="2200" cap="none" dirty="0">
                <a:solidFill>
                  <a:schemeClr val="tx1"/>
                </a:solidFill>
                <a:effectLst>
                  <a:outerShdw blurRad="38100" dist="38100" dir="2700000" algn="tl">
                    <a:srgbClr val="000000">
                      <a:alpha val="43137"/>
                    </a:srgbClr>
                  </a:outerShdw>
                </a:effectLst>
              </a:rPr>
              <a:t> et al., 2018; Diaz Olvera, 2012; Rizzo, 2017)</a:t>
            </a:r>
          </a:p>
          <a:p>
            <a:pPr marL="285750" indent="-285750" algn="just">
              <a:buFont typeface="Wingdings" panose="05000000000000000000" pitchFamily="2" charset="2"/>
              <a:buChar char="ü"/>
            </a:pPr>
            <a:r>
              <a:rPr lang="en-US" sz="2200" cap="none" dirty="0">
                <a:solidFill>
                  <a:schemeClr val="tx1"/>
                </a:solidFill>
                <a:effectLst>
                  <a:outerShdw blurRad="38100" dist="38100" dir="2700000" algn="tl">
                    <a:srgbClr val="000000">
                      <a:alpha val="43137"/>
                    </a:srgbClr>
                  </a:outerShdw>
                </a:effectLst>
              </a:rPr>
              <a:t>Scholars like </a:t>
            </a:r>
            <a:r>
              <a:rPr lang="en-US" sz="2200" cap="none" dirty="0" err="1">
                <a:solidFill>
                  <a:schemeClr val="tx1"/>
                </a:solidFill>
                <a:effectLst>
                  <a:outerShdw blurRad="38100" dist="38100" dir="2700000" algn="tl">
                    <a:srgbClr val="000000">
                      <a:alpha val="43137"/>
                    </a:srgbClr>
                  </a:outerShdw>
                </a:effectLst>
              </a:rPr>
              <a:t>Cervero</a:t>
            </a:r>
            <a:r>
              <a:rPr lang="en-US" sz="2200" cap="none" dirty="0">
                <a:solidFill>
                  <a:schemeClr val="tx1"/>
                </a:solidFill>
                <a:effectLst>
                  <a:outerShdw blurRad="38100" dist="38100" dir="2700000" algn="tl">
                    <a:srgbClr val="000000">
                      <a:alpha val="43137"/>
                    </a:srgbClr>
                  </a:outerShdw>
                </a:effectLst>
              </a:rPr>
              <a:t> (2000), rubbers (2009, 2017), Meagher (2010), and Rizzo (2016) delve into entrepreneurial trajectories and factors shaping individuals' motivation and experiences within the taxi sector</a:t>
            </a:r>
          </a:p>
          <a:p>
            <a:pPr marL="285750" indent="-285750" algn="just">
              <a:buFont typeface="Wingdings" panose="05000000000000000000" pitchFamily="2" charset="2"/>
              <a:buChar char="ü"/>
            </a:pPr>
            <a:r>
              <a:rPr lang="en-US" sz="2200" cap="none" dirty="0">
                <a:solidFill>
                  <a:schemeClr val="tx1"/>
                </a:solidFill>
                <a:effectLst>
                  <a:outerShdw blurRad="38100" dist="38100" dir="2700000" algn="tl">
                    <a:srgbClr val="000000">
                      <a:alpha val="43137"/>
                    </a:srgbClr>
                  </a:outerShdw>
                </a:effectLst>
              </a:rPr>
              <a:t>The above summarizes the career of taxi drivers in Yaoundé, Cameroon, highlighting the impact of public transportation shifts, the growth of the informal </a:t>
            </a:r>
            <a:r>
              <a:rPr lang="en-US" sz="2200" cap="none" dirty="0">
                <a:effectLst>
                  <a:outerShdw blurRad="38100" dist="38100" dir="2700000" algn="tl">
                    <a:srgbClr val="000000">
                      <a:alpha val="43137"/>
                    </a:srgbClr>
                  </a:outerShdw>
                </a:effectLst>
              </a:rPr>
              <a:t>transport sector, and the complexities of regulatory frameworks and social dynamics within the industry.</a:t>
            </a:r>
            <a:endParaRPr lang="en-US" sz="2200" cap="none" dirty="0">
              <a:solidFill>
                <a:srgbClr val="000000"/>
              </a:solidFill>
              <a:effectLst>
                <a:outerShdw blurRad="38100" dist="38100" dir="2700000" algn="tl">
                  <a:srgbClr val="000000">
                    <a:alpha val="43137"/>
                  </a:srgbClr>
                </a:outerShdw>
              </a:effectLst>
              <a:latin typeface="Times New Roman" panose="02020603050405020304" pitchFamily="18" charset="0"/>
            </a:endParaRPr>
          </a:p>
          <a:p>
            <a:pPr marL="342900" indent="-342900" algn="just">
              <a:buFont typeface="Wingdings" panose="05000000000000000000" pitchFamily="2" charset="2"/>
              <a:buChar char="q"/>
            </a:pPr>
            <a:endParaRPr lang="en-US" sz="2400" dirty="0">
              <a:solidFill>
                <a:srgbClr val="000000"/>
              </a:solidFill>
              <a:latin typeface="Times New Roman" panose="02020603050405020304" pitchFamily="18" charset="0"/>
            </a:endParaRPr>
          </a:p>
          <a:p>
            <a:endParaRPr lang="en-US" dirty="0"/>
          </a:p>
        </p:txBody>
      </p:sp>
    </p:spTree>
    <p:extLst>
      <p:ext uri="{BB962C8B-B14F-4D97-AF65-F5344CB8AC3E}">
        <p14:creationId xmlns:p14="http://schemas.microsoft.com/office/powerpoint/2010/main" val="369901219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chemeClr val="tx1"/>
                </a:solidFill>
                <a:latin typeface="var(--font-fk-grotesk)"/>
              </a:rPr>
              <a:t>Research Objectives</a:t>
            </a:r>
            <a:br>
              <a:rPr lang="en-US" altLang="en-US" dirty="0">
                <a:solidFill>
                  <a:srgbClr val="13343B"/>
                </a:solidFill>
                <a:latin typeface="var(--font-fk-grotesk)"/>
              </a:rPr>
            </a:br>
            <a:endParaRPr lang="en-GB" dirty="0"/>
          </a:p>
        </p:txBody>
      </p:sp>
      <p:sp>
        <p:nvSpPr>
          <p:cNvPr id="6" name="Rectangle 5"/>
          <p:cNvSpPr/>
          <p:nvPr/>
        </p:nvSpPr>
        <p:spPr>
          <a:xfrm>
            <a:off x="100208" y="1691014"/>
            <a:ext cx="12091792" cy="2246769"/>
          </a:xfrm>
          <a:prstGeom prst="rect">
            <a:avLst/>
          </a:prstGeom>
        </p:spPr>
        <p:txBody>
          <a:bodyPr wrap="square">
            <a:spAutoFit/>
          </a:bodyPr>
          <a:lstStyle/>
          <a:p>
            <a:pPr marL="285750" lvl="0" indent="-285750" defTabSz="914400" eaLnBrk="0" fontAlgn="base" hangingPunct="0">
              <a:spcBef>
                <a:spcPct val="0"/>
              </a:spcBef>
              <a:spcAft>
                <a:spcPct val="0"/>
              </a:spcAft>
              <a:buFont typeface="Wingdings" panose="05000000000000000000" pitchFamily="2" charset="2"/>
              <a:buChar char="ü"/>
            </a:pPr>
            <a:r>
              <a:rPr lang="en-US" altLang="en-US" sz="2800" dirty="0">
                <a:latin typeface="__fkGroteskNeue_a82850"/>
              </a:rPr>
              <a:t>Examine the career paths of taxi drivers in Yaoundé</a:t>
            </a:r>
          </a:p>
          <a:p>
            <a:pPr marL="285750" lvl="0" indent="-285750" defTabSz="914400" eaLnBrk="0" fontAlgn="base" hangingPunct="0">
              <a:spcBef>
                <a:spcPct val="0"/>
              </a:spcBef>
              <a:spcAft>
                <a:spcPct val="0"/>
              </a:spcAft>
              <a:buFont typeface="Wingdings" panose="05000000000000000000" pitchFamily="2" charset="2"/>
              <a:buChar char="ü"/>
            </a:pPr>
            <a:r>
              <a:rPr lang="en-US" altLang="en-US" sz="2800" dirty="0">
                <a:latin typeface="__fkGroteskNeue_a82850"/>
              </a:rPr>
              <a:t>Explore the strategies employed by drivers to mitigate risk and cope in the sector</a:t>
            </a:r>
          </a:p>
          <a:p>
            <a:pPr marL="285750" lvl="0" indent="-285750" defTabSz="914400" eaLnBrk="0" fontAlgn="base" hangingPunct="0">
              <a:spcBef>
                <a:spcPct val="0"/>
              </a:spcBef>
              <a:spcAft>
                <a:spcPct val="0"/>
              </a:spcAft>
              <a:buFont typeface="Wingdings" panose="05000000000000000000" pitchFamily="2" charset="2"/>
              <a:buChar char="ü"/>
            </a:pPr>
            <a:r>
              <a:rPr lang="en-US" altLang="en-US" sz="2800" dirty="0">
                <a:latin typeface="__fkGroteskNeue_a82850"/>
              </a:rPr>
              <a:t>Understand how taxi drivers become entrepreneurs through their individual experience</a:t>
            </a:r>
          </a:p>
        </p:txBody>
      </p:sp>
    </p:spTree>
    <p:extLst>
      <p:ext uri="{BB962C8B-B14F-4D97-AF65-F5344CB8AC3E}">
        <p14:creationId xmlns:p14="http://schemas.microsoft.com/office/powerpoint/2010/main" val="4565621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METHODOLOGY</a:t>
            </a:r>
            <a:r>
              <a:rPr lang="en-US" dirty="0"/>
              <a:t> </a:t>
            </a:r>
          </a:p>
        </p:txBody>
      </p:sp>
      <p:sp>
        <p:nvSpPr>
          <p:cNvPr id="3" name="Content Placeholder 2"/>
          <p:cNvSpPr>
            <a:spLocks noGrp="1"/>
          </p:cNvSpPr>
          <p:nvPr>
            <p:ph idx="1"/>
          </p:nvPr>
        </p:nvSpPr>
        <p:spPr>
          <a:xfrm>
            <a:off x="1533525" y="2133600"/>
            <a:ext cx="10467975" cy="3777622"/>
          </a:xfrm>
        </p:spPr>
        <p:txBody>
          <a:bodyPr>
            <a:normAutofit/>
          </a:bodyPr>
          <a:lstStyle/>
          <a:p>
            <a:pPr marL="0" indent="0" algn="just">
              <a:buNone/>
            </a:pPr>
            <a:r>
              <a:rPr lang="en-US" sz="2400" b="1" dirty="0">
                <a:latin typeface="Times New Roman" panose="02020603050405020304" pitchFamily="18" charset="0"/>
                <a:cs typeface="Times New Roman" panose="02020603050405020304" pitchFamily="18" charset="0"/>
              </a:rPr>
              <a:t>Methodology </a:t>
            </a:r>
          </a:p>
          <a:p>
            <a:pPr marL="0" indent="0" algn="just">
              <a:buNone/>
            </a:pPr>
            <a:r>
              <a:rPr lang="en-US" sz="2400" b="1" dirty="0">
                <a:latin typeface="Times New Roman" panose="02020603050405020304" pitchFamily="18" charset="0"/>
                <a:cs typeface="Times New Roman" panose="02020603050405020304" pitchFamily="18" charset="0"/>
              </a:rPr>
              <a:t>Observations: </a:t>
            </a:r>
            <a:r>
              <a:rPr lang="en-US" sz="2400" dirty="0">
                <a:latin typeface="Times New Roman" panose="02020603050405020304" pitchFamily="18" charset="0"/>
                <a:cs typeface="Times New Roman" panose="02020603050405020304" pitchFamily="18" charset="0"/>
              </a:rPr>
              <a:t>Attend union meetings, and follow various categories of 	actors in the everyday routine on the road and in the community.</a:t>
            </a:r>
          </a:p>
          <a:p>
            <a:pPr marL="0" indent="0" algn="just">
              <a:buNone/>
            </a:pPr>
            <a:r>
              <a:rPr lang="en-US" sz="2400" b="1" dirty="0">
                <a:latin typeface="Times New Roman" panose="02020603050405020304" pitchFamily="18" charset="0"/>
                <a:cs typeface="Times New Roman" panose="02020603050405020304" pitchFamily="18" charset="0"/>
              </a:rPr>
              <a:t>Interviews: </a:t>
            </a:r>
            <a:r>
              <a:rPr lang="en-US" sz="2400" dirty="0">
                <a:latin typeface="Times New Roman" panose="02020603050405020304" pitchFamily="18" charset="0"/>
                <a:cs typeface="Times New Roman" panose="02020603050405020304" pitchFamily="18" charset="0"/>
              </a:rPr>
              <a:t>I have equally conducted interviews with taxi driver, taxi owners, personnel of some insurance companies, driving school owners, union representatives, and state agents using snowball sampling techniques. </a:t>
            </a:r>
          </a:p>
          <a:p>
            <a:pPr marL="0" indent="0" algn="just">
              <a:buNone/>
            </a:pPr>
            <a:r>
              <a:rPr lang="en-US" sz="2400" dirty="0">
                <a:latin typeface="Times New Roman" panose="02020603050405020304" pitchFamily="18" charset="0"/>
                <a:ea typeface="Times New Roman" panose="02020603050405020304" pitchFamily="18" charset="0"/>
                <a:cs typeface="Times New Roman" panose="02020603050405020304" pitchFamily="18" charset="0"/>
              </a:rPr>
              <a:t>This paper draws upon my PhD ethnographic fieldwork conducted in Yaoundé, Cameroon in 2020 and 2022.</a:t>
            </a:r>
            <a:endParaRPr lang="en-US" sz="2400" dirty="0">
              <a:latin typeface="Times New Roman" panose="02020603050405020304" pitchFamily="18" charset="0"/>
              <a:cs typeface="Times New Roman" panose="02020603050405020304" pitchFamily="18" charset="0"/>
            </a:endParaRPr>
          </a:p>
        </p:txBody>
      </p:sp>
      <p:sp>
        <p:nvSpPr>
          <p:cNvPr id="4" name="Rectangle 3"/>
          <p:cNvSpPr/>
          <p:nvPr/>
        </p:nvSpPr>
        <p:spPr>
          <a:xfrm>
            <a:off x="3276600" y="4925110"/>
            <a:ext cx="6096000" cy="369332"/>
          </a:xfrm>
          <a:prstGeom prst="rect">
            <a:avLst/>
          </a:prstGeom>
        </p:spPr>
        <p:txBody>
          <a:bodyPr>
            <a:spAutoFit/>
          </a:bodyPr>
          <a:lstStyle/>
          <a:p>
            <a:r>
              <a:rPr lang="en-US" dirty="0">
                <a:solidFill>
                  <a:srgbClr val="444444"/>
                </a:solidFill>
                <a:latin typeface="Times New Roman" panose="02020603050405020304" pitchFamily="18" charset="0"/>
                <a:ea typeface="Times New Roman" panose="02020603050405020304" pitchFamily="18" charset="0"/>
              </a:rPr>
              <a:t>. </a:t>
            </a:r>
            <a:endParaRPr lang="en-US" dirty="0"/>
          </a:p>
        </p:txBody>
      </p:sp>
    </p:spTree>
    <p:extLst>
      <p:ext uri="{BB962C8B-B14F-4D97-AF65-F5344CB8AC3E}">
        <p14:creationId xmlns:p14="http://schemas.microsoft.com/office/powerpoint/2010/main" val="264777452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02250" y="890810"/>
            <a:ext cx="8911687" cy="1280890"/>
          </a:xfrm>
        </p:spPr>
        <p:txBody>
          <a:bodyPr/>
          <a:lstStyle/>
          <a:p>
            <a:r>
              <a:rPr lang="en-US" dirty="0"/>
              <a:t>Actors of the taxi Sector </a:t>
            </a:r>
          </a:p>
        </p:txBody>
      </p:sp>
      <p:sp>
        <p:nvSpPr>
          <p:cNvPr id="3" name="Content Placeholder 2"/>
          <p:cNvSpPr>
            <a:spLocks noGrp="1"/>
          </p:cNvSpPr>
          <p:nvPr>
            <p:ph idx="1"/>
          </p:nvPr>
        </p:nvSpPr>
        <p:spPr>
          <a:xfrm>
            <a:off x="914400" y="2419350"/>
            <a:ext cx="10590212" cy="3491872"/>
          </a:xfrm>
        </p:spPr>
        <p:txBody>
          <a:bodyPr>
            <a:normAutofit/>
          </a:bodyPr>
          <a:lstStyle/>
          <a:p>
            <a:pPr>
              <a:buFont typeface="Wingdings" panose="05000000000000000000" pitchFamily="2" charset="2"/>
              <a:buChar char="Ø"/>
            </a:pPr>
            <a:r>
              <a:rPr lang="en-US" dirty="0"/>
              <a:t>The taxi sector has incorporated different actors including drivers, car owners, owners by proxy, unionists just to name a few. Ironically, in most circumstances, the profession of driver is not a profession of first choice to many.</a:t>
            </a:r>
          </a:p>
          <a:p>
            <a:pPr>
              <a:buFont typeface="Wingdings" panose="05000000000000000000" pitchFamily="2" charset="2"/>
              <a:buChar char="Ø"/>
            </a:pPr>
            <a:r>
              <a:rPr lang="en-US" dirty="0"/>
              <a:t> For some, Life’s circumstances, new environment, family circumstances, a transitional job and for some as one activity among others (multi-activities- with the determination to switch when things get better for them.</a:t>
            </a:r>
          </a:p>
          <a:p>
            <a:pPr>
              <a:buFont typeface="Wingdings" panose="05000000000000000000" pitchFamily="2" charset="2"/>
              <a:buChar char="Ø"/>
            </a:pPr>
            <a:r>
              <a:rPr lang="en-US" dirty="0"/>
              <a:t>People end up as full entrepreneurs in the sector.</a:t>
            </a:r>
          </a:p>
          <a:p>
            <a:pPr marL="0" indent="0">
              <a:buNone/>
            </a:pPr>
            <a:endParaRPr lang="en-US" dirty="0"/>
          </a:p>
        </p:txBody>
      </p:sp>
    </p:spTree>
    <p:extLst>
      <p:ext uri="{BB962C8B-B14F-4D97-AF65-F5344CB8AC3E}">
        <p14:creationId xmlns:p14="http://schemas.microsoft.com/office/powerpoint/2010/main" val="10494274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7906" y="387392"/>
            <a:ext cx="8911687" cy="1280890"/>
          </a:xfrm>
        </p:spPr>
        <p:txBody>
          <a:bodyPr>
            <a:normAutofit fontScale="90000"/>
          </a:bodyPr>
          <a:lstStyle/>
          <a:p>
            <a:r>
              <a:rPr lang="en-US" altLang="en-US" dirty="0">
                <a:solidFill>
                  <a:schemeClr val="tx1"/>
                </a:solidFill>
                <a:latin typeface="var(--font-fk-grotesk)"/>
              </a:rPr>
              <a:t>Entering the Taxi Sector</a:t>
            </a:r>
            <a:br>
              <a:rPr lang="en-US" altLang="en-US" dirty="0">
                <a:solidFill>
                  <a:srgbClr val="13343B"/>
                </a:solidFill>
                <a:latin typeface="var(--font-fk-grotesk)"/>
              </a:rPr>
            </a:br>
            <a:endParaRPr lang="en-GB" dirty="0"/>
          </a:p>
        </p:txBody>
      </p:sp>
      <p:sp>
        <p:nvSpPr>
          <p:cNvPr id="7" name="Rectangle 1"/>
          <p:cNvSpPr>
            <a:spLocks noGrp="1" noChangeArrowheads="1"/>
          </p:cNvSpPr>
          <p:nvPr>
            <p:ph sz="half" idx="2"/>
          </p:nvPr>
        </p:nvSpPr>
        <p:spPr bwMode="auto">
          <a:xfrm>
            <a:off x="1047403" y="1027837"/>
            <a:ext cx="9476109" cy="4857023"/>
          </a:xfrm>
          <a:prstGeom prst="rect">
            <a:avLst/>
          </a:prstGeom>
          <a:solidFill>
            <a:srgbClr val="FCFCF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119025" rIns="0" bIns="119025"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None/>
              <a:tabLst/>
            </a:pPr>
            <a:endParaRPr kumimoji="0" lang="en-US" altLang="en-US" sz="1200" b="0" i="0" u="none" strike="noStrike" cap="none" normalizeH="0" baseline="0" dirty="0">
              <a:ln>
                <a:noFill/>
              </a:ln>
              <a:solidFill>
                <a:srgbClr val="13343B"/>
              </a:solidFill>
              <a:effectLst/>
              <a:latin typeface="__fkGroteskNeue_a82850"/>
            </a:endParaRPr>
          </a:p>
          <a:p>
            <a:pPr lvl="0" defTabSz="914400" eaLnBrk="0" fontAlgn="base" hangingPunct="0">
              <a:spcBef>
                <a:spcPct val="0"/>
              </a:spcBef>
              <a:spcAft>
                <a:spcPct val="0"/>
              </a:spcAft>
              <a:buClrTx/>
              <a:buFont typeface="Wingdings" panose="05000000000000000000" pitchFamily="2" charset="2"/>
              <a:buChar char="ü"/>
            </a:pPr>
            <a:r>
              <a:rPr lang="en-US" altLang="en-US" dirty="0">
                <a:solidFill>
                  <a:srgbClr val="13343B"/>
                </a:solidFill>
                <a:latin typeface="__fkGroteskNeue_a82850"/>
              </a:rPr>
              <a:t>The taxi industry has become a means of social and economic inclusion for those otherwise excluded from the job market in Yaoundé, Cameroon.</a:t>
            </a:r>
          </a:p>
          <a:p>
            <a:pPr lvl="0" defTabSz="914400" eaLnBrk="0" fontAlgn="base" hangingPunct="0">
              <a:spcBef>
                <a:spcPct val="0"/>
              </a:spcBef>
              <a:spcAft>
                <a:spcPct val="0"/>
              </a:spcAft>
              <a:buClrTx/>
              <a:buFont typeface="Wingdings" panose="05000000000000000000" pitchFamily="2" charset="2"/>
              <a:buChar char="ü"/>
            </a:pPr>
            <a:r>
              <a:rPr lang="en-US" altLang="en-US" dirty="0">
                <a:solidFill>
                  <a:srgbClr val="13343B"/>
                </a:solidFill>
                <a:latin typeface="__fkGroteskNeue_a82850"/>
              </a:rPr>
              <a:t>People enter the taxi sector for diverse reasons, often viewing it as temporary while seeking better opportunities.</a:t>
            </a:r>
          </a:p>
          <a:p>
            <a:pPr marL="457200" lvl="1" indent="0" defTabSz="914400" eaLnBrk="0" fontAlgn="base" hangingPunct="0">
              <a:spcBef>
                <a:spcPct val="0"/>
              </a:spcBef>
              <a:spcAft>
                <a:spcPct val="0"/>
              </a:spcAft>
              <a:buClrTx/>
              <a:buFontTx/>
              <a:buChar char="•"/>
            </a:pPr>
            <a:r>
              <a:rPr lang="en-US" altLang="en-US" sz="1800" dirty="0">
                <a:solidFill>
                  <a:srgbClr val="13343B"/>
                </a:solidFill>
                <a:latin typeface="__fkGroteskNeue_a82850"/>
              </a:rPr>
              <a:t>Temporary employment while seeking better opportunities</a:t>
            </a:r>
          </a:p>
          <a:p>
            <a:pPr marL="457200" lvl="1" indent="0" defTabSz="914400" eaLnBrk="0" fontAlgn="base" hangingPunct="0">
              <a:spcBef>
                <a:spcPct val="0"/>
              </a:spcBef>
              <a:spcAft>
                <a:spcPct val="0"/>
              </a:spcAft>
              <a:buClrTx/>
              <a:buFontTx/>
              <a:buChar char="•"/>
            </a:pPr>
            <a:r>
              <a:rPr lang="en-US" altLang="en-US" sz="1800" dirty="0">
                <a:solidFill>
                  <a:srgbClr val="13343B"/>
                </a:solidFill>
                <a:latin typeface="__fkGroteskNeue_a82850"/>
              </a:rPr>
              <a:t>Lack of formal education</a:t>
            </a:r>
          </a:p>
          <a:p>
            <a:pPr marL="457200" lvl="1" indent="0" defTabSz="914400" eaLnBrk="0" fontAlgn="base" hangingPunct="0">
              <a:spcBef>
                <a:spcPct val="0"/>
              </a:spcBef>
              <a:spcAft>
                <a:spcPct val="0"/>
              </a:spcAft>
              <a:buClrTx/>
              <a:buFontTx/>
              <a:buChar char="•"/>
            </a:pPr>
            <a:r>
              <a:rPr lang="en-US" altLang="en-US" sz="1800" dirty="0">
                <a:solidFill>
                  <a:srgbClr val="13343B"/>
                </a:solidFill>
                <a:latin typeface="__fkGroteskNeue_a82850"/>
              </a:rPr>
              <a:t>Immigration to a new city</a:t>
            </a:r>
          </a:p>
          <a:p>
            <a:pPr marL="457200" lvl="1" indent="0" defTabSz="914400" eaLnBrk="0" fontAlgn="base" hangingPunct="0">
              <a:spcBef>
                <a:spcPct val="0"/>
              </a:spcBef>
              <a:spcAft>
                <a:spcPct val="0"/>
              </a:spcAft>
              <a:buClrTx/>
              <a:buFontTx/>
              <a:buChar char="•"/>
            </a:pPr>
            <a:r>
              <a:rPr lang="en-US" altLang="en-US" sz="1800" dirty="0">
                <a:solidFill>
                  <a:srgbClr val="13343B"/>
                </a:solidFill>
                <a:latin typeface="__fkGroteskNeue_a82850"/>
              </a:rPr>
              <a:t>Finishing school with uncertain employment</a:t>
            </a:r>
          </a:p>
          <a:p>
            <a:pPr marL="457200" lvl="1" indent="0" defTabSz="914400" eaLnBrk="0" fontAlgn="base" hangingPunct="0">
              <a:spcBef>
                <a:spcPct val="0"/>
              </a:spcBef>
              <a:spcAft>
                <a:spcPct val="0"/>
              </a:spcAft>
              <a:buClrTx/>
              <a:buFontTx/>
              <a:buChar char="•"/>
            </a:pPr>
            <a:r>
              <a:rPr lang="en-US" altLang="en-US" sz="1800" dirty="0">
                <a:solidFill>
                  <a:srgbClr val="13343B"/>
                </a:solidFill>
                <a:latin typeface="__fkGroteskNeue_a82850"/>
              </a:rPr>
              <a:t>Early family responsibilities</a:t>
            </a:r>
          </a:p>
          <a:p>
            <a:pPr marL="457200" lvl="1" indent="0" defTabSz="914400" eaLnBrk="0" fontAlgn="base" hangingPunct="0">
              <a:spcBef>
                <a:spcPct val="0"/>
              </a:spcBef>
              <a:spcAft>
                <a:spcPct val="0"/>
              </a:spcAft>
              <a:buClrTx/>
              <a:buFontTx/>
              <a:buChar char="•"/>
            </a:pPr>
            <a:r>
              <a:rPr lang="en-US" altLang="en-US" sz="1800" dirty="0">
                <a:solidFill>
                  <a:srgbClr val="13343B"/>
                </a:solidFill>
                <a:latin typeface="__fkGroteskNeue_a82850"/>
              </a:rPr>
              <a:t>Job loss and uncertain future</a:t>
            </a:r>
          </a:p>
          <a:p>
            <a:pPr marL="457200" lvl="1" indent="0" defTabSz="914400" eaLnBrk="0" fontAlgn="base" hangingPunct="0">
              <a:spcBef>
                <a:spcPct val="0"/>
              </a:spcBef>
              <a:spcAft>
                <a:spcPct val="0"/>
              </a:spcAft>
              <a:buClrTx/>
              <a:buFontTx/>
              <a:buChar char="•"/>
            </a:pPr>
            <a:r>
              <a:rPr lang="en-US" altLang="en-US" sz="1800" dirty="0">
                <a:solidFill>
                  <a:srgbClr val="13343B"/>
                </a:solidFill>
                <a:latin typeface="__fkGroteskNeue_a82850"/>
              </a:rPr>
              <a:t>wealth accumulation for many in Cameroon</a:t>
            </a:r>
          </a:p>
          <a:p>
            <a:pPr marL="457200" lvl="1" indent="0" defTabSz="914400" eaLnBrk="0" fontAlgn="base" hangingPunct="0">
              <a:spcBef>
                <a:spcPct val="0"/>
              </a:spcBef>
              <a:spcAft>
                <a:spcPct val="0"/>
              </a:spcAft>
              <a:buClrTx/>
              <a:buFontTx/>
              <a:buChar char="•"/>
            </a:pPr>
            <a:r>
              <a:rPr lang="en-GB" sz="1800" dirty="0">
                <a:solidFill>
                  <a:srgbClr val="13343B"/>
                </a:solidFill>
                <a:latin typeface="__fkGroteskNeue_a82850"/>
              </a:rPr>
              <a:t>Possibilities to operate without legal documents.</a:t>
            </a:r>
            <a:endParaRPr lang="en-US" altLang="en-US" sz="1800" dirty="0">
              <a:solidFill>
                <a:srgbClr val="13343B"/>
              </a:solidFill>
              <a:latin typeface="__fkGroteskNeue_a82850"/>
            </a:endParaRPr>
          </a:p>
          <a:p>
            <a:pPr marL="0" lvl="0" indent="0" defTabSz="914400" eaLnBrk="0" fontAlgn="base" hangingPunct="0">
              <a:spcBef>
                <a:spcPct val="0"/>
              </a:spcBef>
              <a:spcAft>
                <a:spcPct val="0"/>
              </a:spcAft>
              <a:buClrTx/>
              <a:buNone/>
            </a:pPr>
            <a:endParaRPr lang="en-US" altLang="en-US" dirty="0">
              <a:solidFill>
                <a:srgbClr val="13343B"/>
              </a:solidFill>
              <a:latin typeface="__fkGroteskNeue_a82850"/>
            </a:endParaRPr>
          </a:p>
          <a:p>
            <a:pPr lvl="0" defTabSz="914400" eaLnBrk="0" fontAlgn="base" hangingPunct="0">
              <a:spcBef>
                <a:spcPct val="0"/>
              </a:spcBef>
              <a:spcAft>
                <a:spcPct val="0"/>
              </a:spcAft>
              <a:buClrTx/>
              <a:buFont typeface="Wingdings" panose="05000000000000000000" pitchFamily="2" charset="2"/>
              <a:buChar char="ü"/>
            </a:pPr>
            <a:r>
              <a:rPr kumimoji="0" lang="en-US" altLang="en-US" b="0" i="0" u="none" strike="noStrike" cap="none" normalizeH="0" baseline="0" dirty="0">
                <a:ln>
                  <a:noFill/>
                </a:ln>
                <a:solidFill>
                  <a:srgbClr val="13343B"/>
                </a:solidFill>
                <a:effectLst/>
                <a:latin typeface="__fkGroteskNeue_a82850"/>
              </a:rPr>
              <a:t>Many initially view taxi driving as a temporary job, but end up becoming entrepreneurs in the sector.</a:t>
            </a:r>
          </a:p>
          <a:p>
            <a:pPr lvl="0" defTabSz="914400" eaLnBrk="0" fontAlgn="base" hangingPunct="0">
              <a:spcBef>
                <a:spcPct val="0"/>
              </a:spcBef>
              <a:spcAft>
                <a:spcPct val="0"/>
              </a:spcAft>
              <a:buClrTx/>
              <a:buFont typeface="Wingdings" panose="05000000000000000000" pitchFamily="2" charset="2"/>
              <a:buChar char="ü"/>
            </a:pPr>
            <a:endParaRPr kumimoji="0" lang="en-US" altLang="en-US"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85161937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7675026" cy="776065"/>
          </a:xfrm>
        </p:spPr>
        <p:txBody>
          <a:bodyPr>
            <a:normAutofit/>
          </a:bodyPr>
          <a:lstStyle/>
          <a:p>
            <a:r>
              <a:rPr lang="en-US" dirty="0">
                <a:latin typeface="Arial Black" panose="020B0A04020102020204" pitchFamily="34" charset="0"/>
              </a:rPr>
              <a:t>Case studies </a:t>
            </a:r>
          </a:p>
        </p:txBody>
      </p:sp>
      <p:sp>
        <p:nvSpPr>
          <p:cNvPr id="3" name="Subtitle 2"/>
          <p:cNvSpPr>
            <a:spLocks noGrp="1"/>
          </p:cNvSpPr>
          <p:nvPr>
            <p:ph type="body" idx="1"/>
          </p:nvPr>
        </p:nvSpPr>
        <p:spPr>
          <a:xfrm>
            <a:off x="1200150" y="1328738"/>
            <a:ext cx="4179380" cy="576262"/>
          </a:xfrm>
        </p:spPr>
        <p:txBody>
          <a:bodyPr>
            <a:normAutofit/>
          </a:bodyPr>
          <a:lstStyle/>
          <a:p>
            <a:r>
              <a:rPr lang="en-US" dirty="0"/>
              <a:t>Serge </a:t>
            </a:r>
          </a:p>
        </p:txBody>
      </p:sp>
      <p:sp>
        <p:nvSpPr>
          <p:cNvPr id="4" name="Content Placeholder 3"/>
          <p:cNvSpPr>
            <a:spLocks noGrp="1"/>
          </p:cNvSpPr>
          <p:nvPr>
            <p:ph sz="half" idx="2"/>
          </p:nvPr>
        </p:nvSpPr>
        <p:spPr>
          <a:xfrm>
            <a:off x="609601" y="1905001"/>
            <a:ext cx="5457824" cy="4438650"/>
          </a:xfrm>
        </p:spPr>
        <p:txBody>
          <a:bodyPr>
            <a:normAutofit lnSpcReduction="10000"/>
          </a:bodyPr>
          <a:lstStyle/>
          <a:p>
            <a:pPr marL="0" indent="0" algn="just">
              <a:buNone/>
            </a:pPr>
            <a:r>
              <a:rPr lang="en-US" sz="1600" dirty="0">
                <a:latin typeface="Times New Roman" panose="02020603050405020304" pitchFamily="18" charset="0"/>
                <a:cs typeface="Times New Roman" panose="02020603050405020304" pitchFamily="18" charset="0"/>
              </a:rPr>
              <a:t>Serge hails from the </a:t>
            </a:r>
            <a:r>
              <a:rPr lang="en-US" sz="1600" dirty="0" err="1">
                <a:latin typeface="Times New Roman" panose="02020603050405020304" pitchFamily="18" charset="0"/>
                <a:cs typeface="Times New Roman" panose="02020603050405020304" pitchFamily="18" charset="0"/>
              </a:rPr>
              <a:t>Bamum</a:t>
            </a:r>
            <a:r>
              <a:rPr lang="en-US" sz="1600" dirty="0">
                <a:latin typeface="Times New Roman" panose="02020603050405020304" pitchFamily="18" charset="0"/>
                <a:cs typeface="Times New Roman" panose="02020603050405020304" pitchFamily="18" charset="0"/>
              </a:rPr>
              <a:t> tribe in the West Region of Cameroon. He is 46 years old and married with three kids. I met him in 2021 after a seminar at the University of </a:t>
            </a:r>
            <a:r>
              <a:rPr lang="en-US" sz="1600" dirty="0" err="1">
                <a:latin typeface="Times New Roman" panose="02020603050405020304" pitchFamily="18" charset="0"/>
                <a:cs typeface="Times New Roman" panose="02020603050405020304" pitchFamily="18" charset="0"/>
              </a:rPr>
              <a:t>Yaounde</a:t>
            </a:r>
            <a:r>
              <a:rPr lang="en-US" sz="1600" dirty="0">
                <a:latin typeface="Times New Roman" panose="02020603050405020304" pitchFamily="18" charset="0"/>
                <a:cs typeface="Times New Roman" panose="02020603050405020304" pitchFamily="18" charset="0"/>
              </a:rPr>
              <a:t> I where he is a PhD. He did this from 2005 to 2011 and a taxi driver since 2011 with his friends taxi as an assistant driver. he has all the required documents for taxi . He later became a </a:t>
            </a:r>
            <a:r>
              <a:rPr lang="en-US" sz="1600" i="1" dirty="0" err="1">
                <a:latin typeface="Times New Roman" panose="02020603050405020304" pitchFamily="18" charset="0"/>
                <a:cs typeface="Times New Roman" panose="02020603050405020304" pitchFamily="18" charset="0"/>
              </a:rPr>
              <a:t>mercenaire</a:t>
            </a:r>
            <a:r>
              <a:rPr lang="en-US" sz="1600" dirty="0">
                <a:latin typeface="Times New Roman" panose="02020603050405020304" pitchFamily="18" charset="0"/>
                <a:cs typeface="Times New Roman" panose="02020603050405020304" pitchFamily="18" charset="0"/>
              </a:rPr>
              <a:t> in an </a:t>
            </a:r>
            <a:r>
              <a:rPr lang="en-US" sz="1600" i="1" dirty="0" err="1">
                <a:latin typeface="Times New Roman" panose="02020603050405020304" pitchFamily="18" charset="0"/>
                <a:cs typeface="Times New Roman" panose="02020603050405020304" pitchFamily="18" charset="0"/>
              </a:rPr>
              <a:t>equipe</a:t>
            </a:r>
            <a:r>
              <a:rPr lang="en-US" sz="1600" i="1" dirty="0">
                <a:latin typeface="Times New Roman" panose="02020603050405020304" pitchFamily="18" charset="0"/>
                <a:cs typeface="Times New Roman" panose="02020603050405020304" pitchFamily="18" charset="0"/>
              </a:rPr>
              <a:t> </a:t>
            </a:r>
            <a:r>
              <a:rPr lang="en-US" sz="1600" dirty="0">
                <a:latin typeface="Times New Roman" panose="02020603050405020304" pitchFamily="18" charset="0"/>
                <a:cs typeface="Times New Roman" panose="02020603050405020304" pitchFamily="18" charset="0"/>
              </a:rPr>
              <a:t>shock. Today serge works with a taxi given by his nephew on </a:t>
            </a:r>
            <a:r>
              <a:rPr lang="en-US" sz="1600" i="1" dirty="0">
                <a:latin typeface="Times New Roman" panose="02020603050405020304" pitchFamily="18" charset="0"/>
                <a:cs typeface="Times New Roman" panose="02020603050405020304" pitchFamily="18" charset="0"/>
              </a:rPr>
              <a:t>balance and take </a:t>
            </a:r>
            <a:r>
              <a:rPr lang="en-US" sz="1600" dirty="0">
                <a:latin typeface="Times New Roman" panose="02020603050405020304" pitchFamily="18" charset="0"/>
                <a:cs typeface="Times New Roman" panose="02020603050405020304" pitchFamily="18" charset="0"/>
              </a:rPr>
              <a:t>which he is to pay 50 000 FRS every week. Serge says he has not finished paying for the taxi, even though the deadline has passed. He thinks it is because of his PhD program, it is his only source of income, and he is dealing with a family member.; if not, he would have paid for it.  He is registered with a driver's trade union to get a badge but he is not an active member. Serge has been involved in two accidents but paid the victims' hospital bills and  damage cars rather than waste time waiting on insurance companies. Serge says, “</a:t>
            </a:r>
            <a:r>
              <a:rPr lang="en-US" sz="1600" i="1" dirty="0">
                <a:latin typeface="Times New Roman" panose="02020603050405020304" pitchFamily="18" charset="0"/>
                <a:cs typeface="Times New Roman" panose="02020603050405020304" pitchFamily="18" charset="0"/>
              </a:rPr>
              <a:t>Since I am at the university, I still wish to get my PhD and change to a different job... Life will be better”</a:t>
            </a:r>
            <a:r>
              <a:rPr lang="en-US" sz="1600" dirty="0">
                <a:latin typeface="Times New Roman" panose="02020603050405020304" pitchFamily="18" charset="0"/>
                <a:cs typeface="Times New Roman" panose="02020603050405020304" pitchFamily="18" charset="0"/>
              </a:rPr>
              <a:t>.</a:t>
            </a:r>
          </a:p>
          <a:p>
            <a:pPr marL="0" indent="0">
              <a:buNone/>
            </a:pPr>
            <a:endParaRPr lang="en-US" dirty="0"/>
          </a:p>
        </p:txBody>
      </p:sp>
      <p:sp>
        <p:nvSpPr>
          <p:cNvPr id="5" name="Text Placeholder 4"/>
          <p:cNvSpPr>
            <a:spLocks noGrp="1"/>
          </p:cNvSpPr>
          <p:nvPr>
            <p:ph type="body" sz="quarter" idx="3"/>
          </p:nvPr>
        </p:nvSpPr>
        <p:spPr>
          <a:xfrm>
            <a:off x="6869603" y="1106696"/>
            <a:ext cx="4338673" cy="576262"/>
          </a:xfrm>
        </p:spPr>
        <p:txBody>
          <a:bodyPr/>
          <a:lstStyle/>
          <a:p>
            <a:r>
              <a:rPr lang="en-US" dirty="0"/>
              <a:t>Papa Jean </a:t>
            </a:r>
          </a:p>
        </p:txBody>
      </p:sp>
      <p:sp>
        <p:nvSpPr>
          <p:cNvPr id="6" name="Content Placeholder 5"/>
          <p:cNvSpPr>
            <a:spLocks noGrp="1"/>
          </p:cNvSpPr>
          <p:nvPr>
            <p:ph sz="quarter" idx="4"/>
          </p:nvPr>
        </p:nvSpPr>
        <p:spPr>
          <a:xfrm>
            <a:off x="6191250" y="1747433"/>
            <a:ext cx="5524500" cy="4148542"/>
          </a:xfrm>
        </p:spPr>
        <p:txBody>
          <a:bodyPr>
            <a:noAutofit/>
          </a:bodyPr>
          <a:lstStyle/>
          <a:p>
            <a:pPr marL="0" indent="0" algn="just">
              <a:buNone/>
            </a:pPr>
            <a:r>
              <a:rPr lang="en-GB" sz="1400" dirty="0">
                <a:latin typeface="Times New Roman" panose="02020603050405020304" pitchFamily="18" charset="0"/>
                <a:cs typeface="Times New Roman" panose="02020603050405020304" pitchFamily="18" charset="0"/>
              </a:rPr>
              <a:t>Papa Jean </a:t>
            </a:r>
            <a:r>
              <a:rPr lang="en-US" sz="1400" dirty="0">
                <a:latin typeface="Times New Roman" panose="02020603050405020304" pitchFamily="18" charset="0"/>
                <a:cs typeface="Times New Roman" panose="02020603050405020304" pitchFamily="18" charset="0"/>
              </a:rPr>
              <a:t>established at the head of a large cab network called "</a:t>
            </a:r>
            <a:r>
              <a:rPr lang="en-US" sz="1400" dirty="0" err="1">
                <a:latin typeface="Times New Roman" panose="02020603050405020304" pitchFamily="18" charset="0"/>
                <a:cs typeface="Times New Roman" panose="02020603050405020304" pitchFamily="18" charset="0"/>
              </a:rPr>
              <a:t>équipe</a:t>
            </a:r>
            <a:r>
              <a:rPr lang="en-US" sz="1400" dirty="0">
                <a:latin typeface="Times New Roman" panose="02020603050405020304" pitchFamily="18" charset="0"/>
                <a:cs typeface="Times New Roman" panose="02020603050405020304" pitchFamily="18" charset="0"/>
              </a:rPr>
              <a:t> choc“ holds the</a:t>
            </a:r>
            <a:r>
              <a:rPr lang="en-GB" sz="1400" dirty="0">
                <a:latin typeface="Times New Roman" panose="02020603050405020304" pitchFamily="18" charset="0"/>
                <a:cs typeface="Times New Roman" panose="02020603050405020304" pitchFamily="18" charset="0"/>
              </a:rPr>
              <a:t> GCE Advanced level certificate in mechanics and has worked with RENAULT Cameroon company for 20 years as  head of panel beating and painting team. He would do mechanic jobs on weekends for his personal customers. </a:t>
            </a:r>
            <a:r>
              <a:rPr lang="en-US" sz="1400" dirty="0">
                <a:latin typeface="Times New Roman" panose="02020603050405020304" pitchFamily="18" charset="0"/>
                <a:cs typeface="Times New Roman" panose="02020603050405020304" pitchFamily="18" charset="0"/>
              </a:rPr>
              <a:t>He then had the opportunity to buy his first cab when Renault started </a:t>
            </a:r>
            <a:r>
              <a:rPr lang="en-GB" sz="1400" dirty="0">
                <a:latin typeface="Times New Roman" panose="02020603050405020304" pitchFamily="18" charset="0"/>
                <a:cs typeface="Times New Roman" panose="02020603050405020304" pitchFamily="18" charset="0"/>
              </a:rPr>
              <a:t>a policy</a:t>
            </a:r>
            <a:r>
              <a:rPr lang="en-US" sz="1400" dirty="0">
                <a:latin typeface="Times New Roman" panose="02020603050405020304" pitchFamily="18" charset="0"/>
                <a:cs typeface="Times New Roman" panose="02020603050405020304" pitchFamily="18" charset="0"/>
              </a:rPr>
              <a:t> to replace the old vehicles in circulation… </a:t>
            </a:r>
            <a:r>
              <a:rPr lang="en-GB" sz="1400" dirty="0">
                <a:latin typeface="Times New Roman" panose="02020603050405020304" pitchFamily="18" charset="0"/>
                <a:cs typeface="Times New Roman" panose="02020603050405020304" pitchFamily="18" charset="0"/>
              </a:rPr>
              <a:t>Unfortunately, RENAULT was later closed down and Pa was forced by the circumstances to go for a loan with the bank to do taxi business this was is was in the 1980s and coincided with the fall of SUTUC. </a:t>
            </a:r>
            <a:r>
              <a:rPr lang="en-US" sz="1400" dirty="0">
                <a:latin typeface="Times New Roman" panose="02020603050405020304" pitchFamily="18" charset="0"/>
                <a:cs typeface="Times New Roman" panose="02020603050405020304" pitchFamily="18" charset="0"/>
              </a:rPr>
              <a:t>At some point, Pa Jean had about 88 taxis with about more than 150 workers, including his mechanics and auxiliary staff drivers. T</a:t>
            </a:r>
            <a:r>
              <a:rPr lang="en-GB" sz="1400" dirty="0" err="1">
                <a:latin typeface="Times New Roman" panose="02020603050405020304" pitchFamily="18" charset="0"/>
                <a:cs typeface="Times New Roman" panose="02020603050405020304" pitchFamily="18" charset="0"/>
              </a:rPr>
              <a:t>oday</a:t>
            </a:r>
            <a:r>
              <a:rPr lang="en-GB" sz="1400" dirty="0">
                <a:latin typeface="Times New Roman" panose="02020603050405020304" pitchFamily="18" charset="0"/>
                <a:cs typeface="Times New Roman" panose="02020603050405020304" pitchFamily="18" charset="0"/>
              </a:rPr>
              <a:t>, Pa Jean can boast of forty taxis and amongst them are the new model Toyota YARIS model (seven) which in his words, “are highly preferred by drivers”. Pa Jean has installed a GPS system in all of his taxis, has a systematic check of car documents, he owns a mechanic garage, a room in his home full of moto spare parts and as a political strategy, he created a transport trade Union known as SYNTRACAM  and they all have the updated documents that are required.</a:t>
            </a:r>
            <a:endParaRPr lang="en-US" sz="1400" dirty="0">
              <a:latin typeface="Times New Roman" panose="02020603050405020304" pitchFamily="18" charset="0"/>
              <a:cs typeface="Times New Roman" panose="02020603050405020304" pitchFamily="18" charset="0"/>
            </a:endParaRPr>
          </a:p>
          <a:p>
            <a:r>
              <a:rPr lang="en-US" sz="1200" dirty="0"/>
              <a:t> </a:t>
            </a:r>
          </a:p>
        </p:txBody>
      </p:sp>
    </p:spTree>
    <p:extLst>
      <p:ext uri="{BB962C8B-B14F-4D97-AF65-F5344CB8AC3E}">
        <p14:creationId xmlns:p14="http://schemas.microsoft.com/office/powerpoint/2010/main" val="12636830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Arial Black" panose="020B0A04020102020204" pitchFamily="34" charset="0"/>
              </a:rPr>
              <a:t>Life trajectory Drivers</a:t>
            </a:r>
          </a:p>
        </p:txBody>
      </p:sp>
      <p:sp>
        <p:nvSpPr>
          <p:cNvPr id="3" name="Subtitle 2"/>
          <p:cNvSpPr>
            <a:spLocks noGrp="1"/>
          </p:cNvSpPr>
          <p:nvPr>
            <p:ph type="body" idx="1"/>
          </p:nvPr>
        </p:nvSpPr>
        <p:spPr>
          <a:xfrm>
            <a:off x="1200150" y="1328738"/>
            <a:ext cx="4179380" cy="576262"/>
          </a:xfrm>
        </p:spPr>
        <p:txBody>
          <a:bodyPr>
            <a:normAutofit/>
          </a:bodyPr>
          <a:lstStyle/>
          <a:p>
            <a:r>
              <a:rPr lang="en-US" dirty="0"/>
              <a:t>Patrice </a:t>
            </a:r>
            <a:r>
              <a:rPr lang="en-US" dirty="0" err="1"/>
              <a:t>Samen</a:t>
            </a:r>
            <a:endParaRPr lang="en-US" dirty="0"/>
          </a:p>
        </p:txBody>
      </p:sp>
      <p:sp>
        <p:nvSpPr>
          <p:cNvPr id="4" name="Content Placeholder 3"/>
          <p:cNvSpPr>
            <a:spLocks noGrp="1"/>
          </p:cNvSpPr>
          <p:nvPr>
            <p:ph sz="half" idx="2"/>
          </p:nvPr>
        </p:nvSpPr>
        <p:spPr>
          <a:xfrm>
            <a:off x="609601" y="1905001"/>
            <a:ext cx="5791200" cy="4438650"/>
          </a:xfrm>
        </p:spPr>
        <p:txBody>
          <a:bodyPr>
            <a:normAutofit/>
          </a:bodyPr>
          <a:lstStyle/>
          <a:p>
            <a:pPr marL="0" indent="0" algn="just">
              <a:buNone/>
            </a:pPr>
            <a:r>
              <a:rPr lang="en-US" sz="1600" dirty="0">
                <a:latin typeface="Times New Roman" panose="02020603050405020304" pitchFamily="18" charset="0"/>
                <a:cs typeface="Times New Roman" panose="02020603050405020304" pitchFamily="18" charset="0"/>
              </a:rPr>
              <a:t>Patrice the resident of “</a:t>
            </a:r>
            <a:r>
              <a:rPr lang="en-US" sz="1600" dirty="0" err="1">
                <a:latin typeface="Times New Roman" panose="02020603050405020304" pitchFamily="18" charset="0"/>
                <a:cs typeface="Times New Roman" panose="02020603050405020304" pitchFamily="18" charset="0"/>
              </a:rPr>
              <a:t>Fédération</a:t>
            </a:r>
            <a:r>
              <a:rPr lang="en-US" sz="1600" dirty="0">
                <a:latin typeface="Times New Roman" panose="02020603050405020304" pitchFamily="18" charset="0"/>
                <a:cs typeface="Times New Roman" panose="02020603050405020304" pitchFamily="18" charset="0"/>
              </a:rPr>
              <a:t> des sectors des Chauffeurs </a:t>
            </a:r>
            <a:r>
              <a:rPr lang="en-US" sz="1600" dirty="0" err="1">
                <a:latin typeface="Times New Roman" panose="02020603050405020304" pitchFamily="18" charset="0"/>
                <a:cs typeface="Times New Roman" panose="02020603050405020304" pitchFamily="18" charset="0"/>
              </a:rPr>
              <a:t>Professionnels</a:t>
            </a:r>
            <a:r>
              <a:rPr lang="en-US" sz="1600" dirty="0">
                <a:latin typeface="Times New Roman" panose="02020603050405020304" pitchFamily="18" charset="0"/>
                <a:cs typeface="Times New Roman" panose="02020603050405020304" pitchFamily="18" charset="0"/>
              </a:rPr>
              <a:t> du Cameroun”. He was 12 years old when his father divorced his mother due to witchcraft from a polygamous marriage. At 14, he had inherited challenges and responsibilities that were far above his age, and he had to start jostling to make ends meet. He did virtually everything to survive, including working in people's homes as a 'house boy' and painting. He enrolled at the </a:t>
            </a:r>
            <a:r>
              <a:rPr lang="en-US" sz="1600" dirty="0" err="1">
                <a:latin typeface="Times New Roman" panose="02020603050405020304" pitchFamily="18" charset="0"/>
                <a:cs typeface="Times New Roman" panose="02020603050405020304" pitchFamily="18" charset="0"/>
              </a:rPr>
              <a:t>Matamfem</a:t>
            </a:r>
            <a:r>
              <a:rPr lang="en-US" sz="1600" dirty="0">
                <a:latin typeface="Times New Roman" panose="02020603050405020304" pitchFamily="18" charset="0"/>
                <a:cs typeface="Times New Roman" panose="02020603050405020304" pitchFamily="18" charset="0"/>
              </a:rPr>
              <a:t> Institute in </a:t>
            </a:r>
            <a:r>
              <a:rPr lang="en-US" sz="1600" dirty="0" err="1">
                <a:latin typeface="Times New Roman" panose="02020603050405020304" pitchFamily="18" charset="0"/>
                <a:cs typeface="Times New Roman" panose="02020603050405020304" pitchFamily="18" charset="0"/>
              </a:rPr>
              <a:t>Yaounde</a:t>
            </a:r>
            <a:r>
              <a:rPr lang="en-US" sz="1600" dirty="0">
                <a:latin typeface="Times New Roman" panose="02020603050405020304" pitchFamily="18" charset="0"/>
                <a:cs typeface="Times New Roman" panose="02020603050405020304" pitchFamily="18" charset="0"/>
              </a:rPr>
              <a:t>, majoring in accounting, but drop out in his second year due to financial constraints. He joined the taxi business in the early eighties after obtaining his driver's </a:t>
            </a:r>
            <a:r>
              <a:rPr lang="en-US" sz="1600" dirty="0" err="1">
                <a:latin typeface="Times New Roman" panose="02020603050405020304" pitchFamily="18" charset="0"/>
                <a:cs typeface="Times New Roman" panose="02020603050405020304" pitchFamily="18" charset="0"/>
              </a:rPr>
              <a:t>licence</a:t>
            </a:r>
            <a:r>
              <a:rPr lang="en-US" sz="1600" dirty="0">
                <a:latin typeface="Times New Roman" panose="02020603050405020304" pitchFamily="18" charset="0"/>
                <a:cs typeface="Times New Roman" panose="02020603050405020304" pitchFamily="18" charset="0"/>
              </a:rPr>
              <a:t> in 1982, and by 1985, he was a professional taxi driver in the streets of Yaoundé. Today He is the President of </a:t>
            </a:r>
            <a:r>
              <a:rPr lang="en-US" dirty="0"/>
              <a:t>National President of SYNACTUIRCAM.</a:t>
            </a:r>
            <a:endParaRPr lang="en-US" sz="1600" dirty="0">
              <a:latin typeface="Times New Roman" panose="02020603050405020304" pitchFamily="18" charset="0"/>
              <a:cs typeface="Times New Roman" panose="02020603050405020304" pitchFamily="18" charset="0"/>
            </a:endParaRPr>
          </a:p>
        </p:txBody>
      </p:sp>
      <p:sp>
        <p:nvSpPr>
          <p:cNvPr id="5" name="Text Placeholder 4"/>
          <p:cNvSpPr>
            <a:spLocks noGrp="1"/>
          </p:cNvSpPr>
          <p:nvPr>
            <p:ph type="body" sz="quarter" idx="3"/>
          </p:nvPr>
        </p:nvSpPr>
        <p:spPr>
          <a:xfrm>
            <a:off x="6638925" y="1106696"/>
            <a:ext cx="4569351" cy="576262"/>
          </a:xfrm>
        </p:spPr>
        <p:txBody>
          <a:bodyPr/>
          <a:lstStyle/>
          <a:p>
            <a:r>
              <a:rPr lang="en-US" dirty="0"/>
              <a:t>Companies </a:t>
            </a:r>
          </a:p>
        </p:txBody>
      </p:sp>
      <p:sp>
        <p:nvSpPr>
          <p:cNvPr id="6" name="Content Placeholder 5"/>
          <p:cNvSpPr>
            <a:spLocks noGrp="1"/>
          </p:cNvSpPr>
          <p:nvPr>
            <p:ph sz="quarter" idx="4"/>
          </p:nvPr>
        </p:nvSpPr>
        <p:spPr>
          <a:xfrm>
            <a:off x="6400801" y="1785533"/>
            <a:ext cx="5104321" cy="4110441"/>
          </a:xfrm>
        </p:spPr>
        <p:txBody>
          <a:bodyPr>
            <a:noAutofit/>
          </a:bodyPr>
          <a:lstStyle/>
          <a:p>
            <a:pPr marL="0" indent="0" algn="just">
              <a:buNone/>
            </a:pPr>
            <a:r>
              <a:rPr lang="en-US" sz="1400" b="1" dirty="0"/>
              <a:t>Versa and sons </a:t>
            </a:r>
          </a:p>
          <a:p>
            <a:pPr marL="0" indent="0" algn="just">
              <a:buNone/>
            </a:pPr>
            <a:r>
              <a:rPr lang="en-US" dirty="0"/>
              <a:t>Versa and sons, the founder saved some money and started buying taxis and renting them to people. At one point he got tired and had to retire, that is when he invited all his kids and asked them to take over the leadership. </a:t>
            </a:r>
            <a:r>
              <a:rPr lang="en-US" dirty="0" err="1"/>
              <a:t>Mamadou</a:t>
            </a:r>
            <a:r>
              <a:rPr lang="en-US" dirty="0"/>
              <a:t> took over and overtime started buying his own taxis and adding to those of the family business. When the father retired, there were 4 taxis. 10 years later, they can boast of 80 taxis plying the roads of Yaoundé</a:t>
            </a:r>
            <a:r>
              <a:rPr lang="en-US" b="1" dirty="0"/>
              <a:t> (</a:t>
            </a:r>
            <a:r>
              <a:rPr lang="en-US" b="1" dirty="0" err="1"/>
              <a:t>Mamadou</a:t>
            </a:r>
            <a:r>
              <a:rPr lang="en-US" b="1" dirty="0"/>
              <a:t>, business manager, 2021).  </a:t>
            </a:r>
          </a:p>
          <a:p>
            <a:pPr marL="0" indent="0" algn="just">
              <a:buNone/>
            </a:pPr>
            <a:r>
              <a:rPr lang="en-US" b="1" dirty="0"/>
              <a:t>New Generation –</a:t>
            </a:r>
            <a:r>
              <a:rPr lang="en-US" b="1" dirty="0" err="1"/>
              <a:t>Busfaller</a:t>
            </a:r>
            <a:r>
              <a:rPr lang="en-US" b="1" dirty="0"/>
              <a:t> </a:t>
            </a:r>
          </a:p>
          <a:p>
            <a:pPr marL="0" indent="0" algn="just">
              <a:buNone/>
            </a:pPr>
            <a:endParaRPr lang="en-US" dirty="0"/>
          </a:p>
          <a:p>
            <a:pPr marL="0" indent="0">
              <a:buNone/>
            </a:pPr>
            <a:endParaRPr lang="en-US" sz="1400" dirty="0"/>
          </a:p>
          <a:p>
            <a:pPr marL="0" indent="0">
              <a:buNone/>
            </a:pPr>
            <a:r>
              <a:rPr lang="en-US" sz="1400" dirty="0"/>
              <a:t>New </a:t>
            </a:r>
            <a:r>
              <a:rPr lang="en-US" sz="1400" dirty="0" err="1"/>
              <a:t>Generatio</a:t>
            </a:r>
            <a:endParaRPr lang="en-US" sz="1400" dirty="0"/>
          </a:p>
        </p:txBody>
      </p:sp>
    </p:spTree>
    <p:extLst>
      <p:ext uri="{BB962C8B-B14F-4D97-AF65-F5344CB8AC3E}">
        <p14:creationId xmlns:p14="http://schemas.microsoft.com/office/powerpoint/2010/main" val="26687668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644" y="164850"/>
            <a:ext cx="9404723" cy="1073746"/>
          </a:xfrm>
        </p:spPr>
        <p:txBody>
          <a:bodyPr/>
          <a:lstStyle/>
          <a:p>
            <a:r>
              <a:rPr lang="en-US" dirty="0"/>
              <a:t>Trajectory and mobility</a:t>
            </a:r>
            <a:endParaRPr lang="en-GB" dirty="0"/>
          </a:p>
        </p:txBody>
      </p:sp>
      <p:graphicFrame>
        <p:nvGraphicFramePr>
          <p:cNvPr id="7" name="Content Placeholder 6"/>
          <p:cNvGraphicFramePr>
            <a:graphicFrameLocks noGrp="1"/>
          </p:cNvGraphicFramePr>
          <p:nvPr>
            <p:ph sz="half" idx="2"/>
            <p:extLst>
              <p:ext uri="{D42A27DB-BD31-4B8C-83A1-F6EECF244321}">
                <p14:modId xmlns:p14="http://schemas.microsoft.com/office/powerpoint/2010/main" val="2124903191"/>
              </p:ext>
            </p:extLst>
          </p:nvPr>
        </p:nvGraphicFramePr>
        <p:xfrm>
          <a:off x="191192" y="1928553"/>
          <a:ext cx="2485505" cy="4114800"/>
        </p:xfrm>
        <a:graphic>
          <a:graphicData uri="http://schemas.openxmlformats.org/drawingml/2006/table">
            <a:tbl>
              <a:tblPr firstRow="1" firstCol="1" bandRow="1">
                <a:tableStyleId>{5C22544A-7EE6-4342-B048-85BDC9FD1C3A}</a:tableStyleId>
              </a:tblPr>
              <a:tblGrid>
                <a:gridCol w="2485505">
                  <a:extLst>
                    <a:ext uri="{9D8B030D-6E8A-4147-A177-3AD203B41FA5}">
                      <a16:colId xmlns:a16="http://schemas.microsoft.com/office/drawing/2014/main" val="935153567"/>
                    </a:ext>
                  </a:extLst>
                </a:gridCol>
              </a:tblGrid>
              <a:tr h="685800">
                <a:tc>
                  <a:txBody>
                    <a:bodyPr/>
                    <a:lstStyle/>
                    <a:p>
                      <a:pPr algn="l">
                        <a:spcAft>
                          <a:spcPts val="0"/>
                        </a:spcAft>
                      </a:pPr>
                      <a:r>
                        <a:rPr lang="fr-BE" sz="1800" b="1" u="sng" kern="1200" dirty="0">
                          <a:solidFill>
                            <a:schemeClr val="lt1"/>
                          </a:solidFill>
                          <a:effectLst/>
                          <a:latin typeface="+mn-lt"/>
                          <a:ea typeface="+mn-ea"/>
                          <a:cs typeface="+mn-cs"/>
                        </a:rPr>
                        <a:t>Mobilités</a:t>
                      </a:r>
                      <a:endParaRPr lang="en-GB" sz="1200" dirty="0">
                        <a:solidFill>
                          <a:srgbClr val="1C1E29"/>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1814839070"/>
                  </a:ext>
                </a:extLst>
              </a:tr>
              <a:tr h="685800">
                <a:tc>
                  <a:txBody>
                    <a:bodyPr/>
                    <a:lstStyle/>
                    <a:p>
                      <a:pPr algn="l">
                        <a:spcAft>
                          <a:spcPts val="0"/>
                        </a:spcAft>
                      </a:pPr>
                      <a:r>
                        <a:rPr lang="fr-BE" sz="1200" dirty="0">
                          <a:effectLst/>
                        </a:rPr>
                        <a:t>Entreprise de taxis</a:t>
                      </a:r>
                      <a:endParaRPr lang="en-GB" sz="1200" dirty="0">
                        <a:solidFill>
                          <a:srgbClr val="1C1E29"/>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470600860"/>
                  </a:ext>
                </a:extLst>
              </a:tr>
              <a:tr h="685800">
                <a:tc>
                  <a:txBody>
                    <a:bodyPr/>
                    <a:lstStyle/>
                    <a:p>
                      <a:pPr algn="l">
                        <a:spcAft>
                          <a:spcPts val="0"/>
                        </a:spcAft>
                      </a:pPr>
                      <a:r>
                        <a:rPr lang="fr-BE" sz="1200">
                          <a:effectLst/>
                        </a:rPr>
                        <a:t>Propriétaire de taxis</a:t>
                      </a:r>
                      <a:endParaRPr lang="en-GB" sz="1200">
                        <a:solidFill>
                          <a:srgbClr val="1C1E29"/>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363333657"/>
                  </a:ext>
                </a:extLst>
              </a:tr>
              <a:tr h="685800">
                <a:tc>
                  <a:txBody>
                    <a:bodyPr/>
                    <a:lstStyle/>
                    <a:p>
                      <a:pPr algn="l">
                        <a:spcAft>
                          <a:spcPts val="0"/>
                        </a:spcAft>
                      </a:pPr>
                      <a:r>
                        <a:rPr lang="fr-BE" sz="1200">
                          <a:effectLst/>
                        </a:rPr>
                        <a:t>Chauffeur propriétaire</a:t>
                      </a:r>
                      <a:endParaRPr lang="en-GB" sz="1200">
                        <a:solidFill>
                          <a:srgbClr val="1C1E29"/>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794546596"/>
                  </a:ext>
                </a:extLst>
              </a:tr>
              <a:tr h="685800">
                <a:tc>
                  <a:txBody>
                    <a:bodyPr/>
                    <a:lstStyle/>
                    <a:p>
                      <a:pPr algn="l">
                        <a:spcAft>
                          <a:spcPts val="0"/>
                        </a:spcAft>
                      </a:pPr>
                      <a:r>
                        <a:rPr lang="fr-BE" sz="1200" dirty="0">
                          <a:effectLst/>
                        </a:rPr>
                        <a:t>Chauffeur titulaire</a:t>
                      </a:r>
                      <a:endParaRPr lang="en-GB" sz="1200" dirty="0">
                        <a:solidFill>
                          <a:srgbClr val="1C1E29"/>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4219754394"/>
                  </a:ext>
                </a:extLst>
              </a:tr>
              <a:tr h="685800">
                <a:tc>
                  <a:txBody>
                    <a:bodyPr/>
                    <a:lstStyle/>
                    <a:p>
                      <a:pPr algn="l">
                        <a:spcAft>
                          <a:spcPts val="0"/>
                        </a:spcAft>
                      </a:pPr>
                      <a:r>
                        <a:rPr lang="fr-BE" sz="1200" dirty="0">
                          <a:effectLst/>
                        </a:rPr>
                        <a:t>Chauffeur auxiliaire</a:t>
                      </a:r>
                      <a:endParaRPr lang="en-GB" sz="1200" dirty="0">
                        <a:solidFill>
                          <a:srgbClr val="1C1E29"/>
                        </a:solidFill>
                        <a:effectLst/>
                        <a:latin typeface="Times New Roman" panose="02020603050405020304" pitchFamily="18" charset="0"/>
                        <a:ea typeface="Calibri" panose="020F0502020204030204" pitchFamily="34" charset="0"/>
                      </a:endParaRPr>
                    </a:p>
                  </a:txBody>
                  <a:tcPr marL="68580" marR="68580" marT="0" marB="0"/>
                </a:tc>
                <a:extLst>
                  <a:ext uri="{0D108BD9-81ED-4DB2-BD59-A6C34878D82A}">
                    <a16:rowId xmlns:a16="http://schemas.microsoft.com/office/drawing/2014/main" val="2391059105"/>
                  </a:ext>
                </a:extLst>
              </a:tr>
            </a:tbl>
          </a:graphicData>
        </a:graphic>
      </p:graphicFrame>
      <p:sp>
        <p:nvSpPr>
          <p:cNvPr id="9" name="Rectangle 8"/>
          <p:cNvSpPr/>
          <p:nvPr/>
        </p:nvSpPr>
        <p:spPr>
          <a:xfrm>
            <a:off x="3200400" y="1989664"/>
            <a:ext cx="7772400" cy="3293209"/>
          </a:xfrm>
          <a:prstGeom prst="rect">
            <a:avLst/>
          </a:prstGeom>
        </p:spPr>
        <p:txBody>
          <a:bodyPr wrap="square">
            <a:spAutoFit/>
          </a:bodyPr>
          <a:lstStyle/>
          <a:p>
            <a:pPr marL="285750" indent="-285750" algn="just">
              <a:buFont typeface="Wingdings" panose="05000000000000000000" pitchFamily="2" charset="2"/>
              <a:buChar char="ü"/>
            </a:pPr>
            <a:r>
              <a:rPr lang="en-GB" sz="1600" dirty="0"/>
              <a:t>These hierarchies, which have a relatively stable character over time, are based on the possession of different resources: technical skills and their recognition; ownership of work tools; and social capital that allows individuals to establish a business and dedicate themselves to managing/supervising workers.</a:t>
            </a:r>
          </a:p>
          <a:p>
            <a:pPr marL="285750" indent="-285750" algn="just">
              <a:buFont typeface="Wingdings" panose="05000000000000000000" pitchFamily="2" charset="2"/>
              <a:buChar char="ü"/>
            </a:pPr>
            <a:r>
              <a:rPr lang="en-GB" sz="1600" dirty="0"/>
              <a:t>With the exception of individuals at the bottom of the hierarchy, the activities of actors are not limited to subsistence or survival. licensed drivers can support a family by working all week from morning to night. Taxi owners hope save money to acquire a plot of land. As for entrepreneurs and taxi owners, they can aspire to a lifestyle that is either "bourgeois" or "middle class," in any case relatively comfortable.</a:t>
            </a:r>
          </a:p>
          <a:p>
            <a:endParaRPr lang="en-US" sz="1600" dirty="0">
              <a:latin typeface="__fkGroteskNeue_a82850"/>
            </a:endParaRPr>
          </a:p>
          <a:p>
            <a:r>
              <a:rPr lang="en-US" sz="1600" dirty="0">
                <a:latin typeface="__fkGroteskNeue_a82850"/>
              </a:rPr>
              <a:t>.</a:t>
            </a:r>
            <a:endParaRPr lang="en-GB" sz="1600" dirty="0"/>
          </a:p>
        </p:txBody>
      </p:sp>
    </p:spTree>
    <p:extLst>
      <p:ext uri="{BB962C8B-B14F-4D97-AF65-F5344CB8AC3E}">
        <p14:creationId xmlns:p14="http://schemas.microsoft.com/office/powerpoint/2010/main" val="31106362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3913" y="160339"/>
            <a:ext cx="9844087" cy="811212"/>
          </a:xfrm>
        </p:spPr>
        <p:txBody>
          <a:bodyPr>
            <a:normAutofit fontScale="90000"/>
          </a:bodyPr>
          <a:lstStyle/>
          <a:p>
            <a:r>
              <a:rPr lang="en-US" sz="4000" dirty="0">
                <a:latin typeface="Times New Roman" panose="02020603050405020304" pitchFamily="18" charset="0"/>
                <a:cs typeface="Times New Roman" panose="02020603050405020304" pitchFamily="18" charset="0"/>
              </a:rPr>
              <a:t>Copying strategies By the drivers and owners.</a:t>
            </a:r>
            <a:r>
              <a:rPr lang="en-US" dirty="0"/>
              <a:t>.</a:t>
            </a:r>
          </a:p>
        </p:txBody>
      </p:sp>
      <p:sp>
        <p:nvSpPr>
          <p:cNvPr id="3" name="Subtitle 2"/>
          <p:cNvSpPr>
            <a:spLocks noGrp="1"/>
          </p:cNvSpPr>
          <p:nvPr>
            <p:ph type="subTitle" idx="1"/>
          </p:nvPr>
        </p:nvSpPr>
        <p:spPr>
          <a:xfrm>
            <a:off x="285750" y="1066799"/>
            <a:ext cx="11982449" cy="5808891"/>
          </a:xfrm>
        </p:spPr>
        <p:txBody>
          <a:bodyPr>
            <a:normAutofit/>
          </a:bodyPr>
          <a:lstStyle/>
          <a:p>
            <a:r>
              <a:rPr lang="en-US" dirty="0">
                <a:solidFill>
                  <a:schemeClr val="tx1"/>
                </a:solidFill>
              </a:rPr>
              <a:t>Depending on a supernatural power </a:t>
            </a:r>
          </a:p>
          <a:p>
            <a:r>
              <a:rPr lang="en-US" dirty="0">
                <a:solidFill>
                  <a:schemeClr val="tx1"/>
                </a:solidFill>
              </a:rPr>
              <a:t>- Cleansing the business in the village </a:t>
            </a:r>
          </a:p>
          <a:p>
            <a:r>
              <a:rPr lang="en-US" dirty="0">
                <a:solidFill>
                  <a:schemeClr val="tx1"/>
                </a:solidFill>
              </a:rPr>
              <a:t>- Calling on God inscription “God’s time is the best.</a:t>
            </a:r>
          </a:p>
          <a:p>
            <a:r>
              <a:rPr lang="en-US" dirty="0">
                <a:solidFill>
                  <a:schemeClr val="tx1"/>
                </a:solidFill>
              </a:rPr>
              <a:t>-God will see me through.</a:t>
            </a:r>
          </a:p>
        </p:txBody>
      </p:sp>
      <p:pic>
        <p:nvPicPr>
          <p:cNvPr id="5" name="Picture 4"/>
          <p:cNvPicPr>
            <a:picLocks noChangeAspect="1"/>
          </p:cNvPicPr>
          <p:nvPr/>
        </p:nvPicPr>
        <p:blipFill>
          <a:blip r:embed="Ra2d2b06e0a0f422d"/>
          <a:stretch>
            <a:fillRect/>
          </a:stretch>
        </p:blipFill>
        <p:spPr>
          <a:xfrm>
            <a:off x="6353175" y="2409824"/>
            <a:ext cx="5729288" cy="3984173"/>
          </a:xfrm>
          <a:prstGeom prst="rect">
            <a:avLst/>
          </a:prstGeom>
        </p:spPr>
      </p:pic>
      <p:sp>
        <p:nvSpPr>
          <p:cNvPr id="6" name="AutoShape 4" descr="blob:https://web.whatsapp.com/b7b06ddc-7aaf-4fb2-9bad-62316b4ece0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22295c04cad0452c"/>
          <a:stretch>
            <a:fillRect/>
          </a:stretch>
        </p:blipFill>
        <p:spPr>
          <a:xfrm>
            <a:off x="823913" y="3534796"/>
            <a:ext cx="5381625" cy="3340895"/>
          </a:xfrm>
          <a:prstGeom prst="rect">
            <a:avLst/>
          </a:prstGeom>
        </p:spPr>
      </p:pic>
    </p:spTree>
    <p:extLst>
      <p:ext uri="{BB962C8B-B14F-4D97-AF65-F5344CB8AC3E}">
        <p14:creationId xmlns:p14="http://schemas.microsoft.com/office/powerpoint/2010/main" val="384872168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95375" y="200025"/>
            <a:ext cx="9144000" cy="685346"/>
          </a:xfrm>
        </p:spPr>
        <p:txBody>
          <a:bodyPr>
            <a:normAutofit/>
          </a:bodyPr>
          <a:lstStyle/>
          <a:p>
            <a:r>
              <a:rPr lang="en-US" sz="2400" b="1" dirty="0"/>
              <a:t>Copying strategies by Taxi driver </a:t>
            </a:r>
          </a:p>
        </p:txBody>
      </p:sp>
      <p:sp>
        <p:nvSpPr>
          <p:cNvPr id="3" name="Subtitle 2"/>
          <p:cNvSpPr>
            <a:spLocks noGrp="1"/>
          </p:cNvSpPr>
          <p:nvPr>
            <p:ph type="subTitle" idx="1"/>
          </p:nvPr>
        </p:nvSpPr>
        <p:spPr>
          <a:xfrm>
            <a:off x="866775" y="1057275"/>
            <a:ext cx="10225087" cy="5276850"/>
          </a:xfrm>
        </p:spPr>
        <p:txBody>
          <a:bodyPr>
            <a:normAutofit/>
          </a:bodyPr>
          <a:lstStyle/>
          <a:p>
            <a:pPr marL="171450" indent="-171450">
              <a:buFont typeface="Arial" panose="020B0604020202020204" pitchFamily="34" charset="0"/>
              <a:buChar char="•"/>
            </a:pPr>
            <a:r>
              <a:rPr lang="en-US" sz="1400" cap="none" dirty="0">
                <a:solidFill>
                  <a:schemeClr val="tx1"/>
                </a:solidFill>
                <a:latin typeface="Times New Roman" panose="02020603050405020304" pitchFamily="18" charset="0"/>
                <a:cs typeface="Times New Roman" panose="02020603050405020304" pitchFamily="18" charset="0"/>
              </a:rPr>
              <a:t>Subcontracting  </a:t>
            </a:r>
          </a:p>
          <a:p>
            <a:pPr marL="171450" indent="-171450">
              <a:buFont typeface="Arial" panose="020B0604020202020204" pitchFamily="34" charset="0"/>
              <a:buChar char="•"/>
            </a:pPr>
            <a:r>
              <a:rPr lang="en-US" sz="1400" cap="none" dirty="0">
                <a:solidFill>
                  <a:schemeClr val="tx1"/>
                </a:solidFill>
                <a:latin typeface="Times New Roman" panose="02020603050405020304" pitchFamily="18" charset="0"/>
                <a:cs typeface="Times New Roman" panose="02020603050405020304" pitchFamily="18" charset="0"/>
              </a:rPr>
              <a:t>Joining the trade union or  creating one as  a political and social copying stratify</a:t>
            </a:r>
          </a:p>
          <a:p>
            <a:pPr marL="171450" indent="-171450">
              <a:buFont typeface="Arial" panose="020B0604020202020204" pitchFamily="34" charset="0"/>
              <a:buChar char="•"/>
            </a:pPr>
            <a:r>
              <a:rPr lang="en-US" sz="1400" cap="none" dirty="0">
                <a:solidFill>
                  <a:schemeClr val="tx1"/>
                </a:solidFill>
                <a:latin typeface="Times New Roman" panose="02020603050405020304" pitchFamily="18" charset="0"/>
                <a:cs typeface="Times New Roman" panose="02020603050405020304" pitchFamily="18" charset="0"/>
              </a:rPr>
              <a:t>Informal Social Insurance</a:t>
            </a:r>
          </a:p>
          <a:p>
            <a:pPr marL="171450" indent="-171450">
              <a:buFont typeface="Arial" panose="020B0604020202020204" pitchFamily="34" charset="0"/>
              <a:buChar char="•"/>
            </a:pPr>
            <a:r>
              <a:rPr lang="en-US" sz="1400" cap="none" dirty="0">
                <a:solidFill>
                  <a:schemeClr val="tx1"/>
                </a:solidFill>
                <a:latin typeface="Times New Roman" panose="02020603050405020304" pitchFamily="18" charset="0"/>
                <a:cs typeface="Times New Roman" panose="02020603050405020304" pitchFamily="18" charset="0"/>
              </a:rPr>
              <a:t>Using roads that police might not be present.</a:t>
            </a:r>
          </a:p>
          <a:p>
            <a:pPr marL="171450" indent="-171450">
              <a:buFont typeface="Arial" panose="020B0604020202020204" pitchFamily="34" charset="0"/>
              <a:buChar char="•"/>
            </a:pPr>
            <a:r>
              <a:rPr lang="en-US" sz="1400" cap="none" dirty="0">
                <a:solidFill>
                  <a:schemeClr val="tx1"/>
                </a:solidFill>
                <a:latin typeface="Times New Roman" panose="02020603050405020304" pitchFamily="18" charset="0"/>
                <a:cs typeface="Times New Roman" panose="02020603050405020304" pitchFamily="18" charset="0"/>
              </a:rPr>
              <a:t>Working in quarters or roads that are away from the taxi owner.</a:t>
            </a:r>
          </a:p>
          <a:p>
            <a:pPr marL="171450" indent="-171450">
              <a:buFont typeface="Arial" panose="020B0604020202020204" pitchFamily="34" charset="0"/>
              <a:buChar char="•"/>
            </a:pPr>
            <a:r>
              <a:rPr lang="en-US" sz="1400" cap="none" dirty="0">
                <a:solidFill>
                  <a:schemeClr val="tx1"/>
                </a:solidFill>
                <a:latin typeface="Times New Roman" panose="02020603050405020304" pitchFamily="18" charset="0"/>
                <a:cs typeface="Times New Roman" panose="02020603050405020304" pitchFamily="18" charset="0"/>
              </a:rPr>
              <a:t>Overloading-getting (</a:t>
            </a:r>
            <a:r>
              <a:rPr lang="en-GB" sz="1400" cap="none" dirty="0">
                <a:solidFill>
                  <a:schemeClr val="tx1"/>
                </a:solidFill>
                <a:latin typeface="Times New Roman" panose="02020603050405020304" pitchFamily="18" charset="0"/>
                <a:cs typeface="Times New Roman" panose="02020603050405020304" pitchFamily="18" charset="0"/>
              </a:rPr>
              <a:t>cargo van) </a:t>
            </a:r>
            <a:r>
              <a:rPr lang="en-US" sz="1400" cap="none" dirty="0">
                <a:solidFill>
                  <a:schemeClr val="tx1"/>
                </a:solidFill>
                <a:latin typeface="Times New Roman" panose="02020603050405020304" pitchFamily="18" charset="0"/>
                <a:cs typeface="Times New Roman" panose="02020603050405020304" pitchFamily="18" charset="0"/>
              </a:rPr>
              <a:t>much money than carrying passengers</a:t>
            </a:r>
            <a:r>
              <a:rPr lang="en-US" sz="1400" dirty="0">
                <a:solidFill>
                  <a:schemeClr val="tx1"/>
                </a:solidFill>
                <a:latin typeface="Times New Roman" panose="02020603050405020304" pitchFamily="18" charset="0"/>
                <a:cs typeface="Times New Roman" panose="02020603050405020304" pitchFamily="18" charset="0"/>
              </a:rPr>
              <a:t>.</a:t>
            </a:r>
          </a:p>
          <a:p>
            <a:endParaRPr lang="en-US" dirty="0"/>
          </a:p>
        </p:txBody>
      </p:sp>
      <p:pic>
        <p:nvPicPr>
          <p:cNvPr id="4" name="Picture 3"/>
          <p:cNvPicPr>
            <a:picLocks noChangeAspect="1"/>
          </p:cNvPicPr>
          <p:nvPr/>
        </p:nvPicPr>
        <p:blipFill>
          <a:blip r:embed="R19b12e98ba2b45a2"/>
          <a:stretch>
            <a:fillRect/>
          </a:stretch>
        </p:blipFill>
        <p:spPr>
          <a:xfrm>
            <a:off x="7248525" y="2857501"/>
            <a:ext cx="4848225" cy="3362324"/>
          </a:xfrm>
          <a:prstGeom prst="rect">
            <a:avLst/>
          </a:prstGeom>
        </p:spPr>
      </p:pic>
      <p:pic>
        <p:nvPicPr>
          <p:cNvPr id="5" name="Picture 4"/>
          <p:cNvPicPr>
            <a:picLocks noChangeAspect="1"/>
          </p:cNvPicPr>
          <p:nvPr/>
        </p:nvPicPr>
        <p:blipFill>
          <a:blip r:embed="Rffe7ed8fc94b48c4"/>
          <a:stretch>
            <a:fillRect/>
          </a:stretch>
        </p:blipFill>
        <p:spPr>
          <a:xfrm>
            <a:off x="1019176" y="2857500"/>
            <a:ext cx="6057900" cy="3476625"/>
          </a:xfrm>
          <a:prstGeom prst="rect">
            <a:avLst/>
          </a:prstGeom>
        </p:spPr>
      </p:pic>
    </p:spTree>
    <p:extLst>
      <p:ext uri="{BB962C8B-B14F-4D97-AF65-F5344CB8AC3E}">
        <p14:creationId xmlns:p14="http://schemas.microsoft.com/office/powerpoint/2010/main" val="34305398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D8CC6D9-7668-4BCC-9596-C2A0EB0FE79F}"/>
              </a:ext>
            </a:extLst>
          </p:cNvPr>
          <p:cNvSpPr>
            <a:spLocks noGrp="1"/>
          </p:cNvSpPr>
          <p:nvPr>
            <p:ph type="title"/>
          </p:nvPr>
        </p:nvSpPr>
        <p:spPr>
          <a:xfrm>
            <a:off x="838200" y="129455"/>
            <a:ext cx="10515600" cy="662397"/>
          </a:xfrm>
        </p:spPr>
        <p:txBody>
          <a:bodyPr>
            <a:normAutofit fontScale="90000"/>
          </a:bodyPr>
          <a:lstStyle/>
          <a:p>
            <a:pPr algn="ctr"/>
            <a:r>
              <a:rPr lang="fr-FR" dirty="0">
                <a:solidFill>
                  <a:srgbClr val="FF0000"/>
                </a:solidFill>
                <a:latin typeface="Aharoni" panose="02010803020104030203" pitchFamily="2" charset="-79"/>
                <a:cs typeface="Aharoni" panose="02010803020104030203" pitchFamily="2" charset="-79"/>
              </a:rPr>
              <a:t>Objectifs de la recherche</a:t>
            </a:r>
            <a:endParaRPr lang="en-US" dirty="0">
              <a:solidFill>
                <a:srgbClr val="FF0000"/>
              </a:solidFill>
              <a:latin typeface="Aharoni" panose="02010803020104030203" pitchFamily="2" charset="-79"/>
              <a:cs typeface="Aharoni" panose="02010803020104030203" pitchFamily="2" charset="-79"/>
            </a:endParaRPr>
          </a:p>
        </p:txBody>
      </p:sp>
      <p:sp>
        <p:nvSpPr>
          <p:cNvPr id="3" name="Espace réservé du contenu 2">
            <a:extLst>
              <a:ext uri="{FF2B5EF4-FFF2-40B4-BE49-F238E27FC236}">
                <a16:creationId xmlns:a16="http://schemas.microsoft.com/office/drawing/2014/main" id="{7F1365C3-4C58-4F90-BBB0-6AEF6D136F5F}"/>
              </a:ext>
            </a:extLst>
          </p:cNvPr>
          <p:cNvSpPr>
            <a:spLocks noGrp="1"/>
          </p:cNvSpPr>
          <p:nvPr>
            <p:ph idx="1"/>
          </p:nvPr>
        </p:nvSpPr>
        <p:spPr>
          <a:xfrm>
            <a:off x="122547" y="1018095"/>
            <a:ext cx="11896627" cy="5158868"/>
          </a:xfrm>
        </p:spPr>
        <p:txBody>
          <a:bodyPr>
            <a:normAutofit lnSpcReduction="10000"/>
          </a:bodyPr>
          <a:lstStyle/>
          <a:p>
            <a:pPr marL="719138" lvl="0" indent="-628650">
              <a:lnSpc>
                <a:spcPct val="150000"/>
              </a:lnSpc>
              <a:spcAft>
                <a:spcPts val="1200"/>
              </a:spcAft>
              <a:buFont typeface="Wingdings" panose="05000000000000000000" pitchFamily="2" charset="2"/>
              <a:buChar char="v"/>
            </a:pPr>
            <a:r>
              <a:rPr lang="fr-FR" dirty="0">
                <a:latin typeface="Arial" panose="020B0604020202020204" pitchFamily="34" charset="0"/>
                <a:cs typeface="Arial" panose="020B0604020202020204" pitchFamily="34" charset="0"/>
              </a:rPr>
              <a:t>Faire une analyse comparative des stratégies d’insertion professionnelle des diplômés universitaires issus de deux contextes géographiques distincts.</a:t>
            </a:r>
          </a:p>
          <a:p>
            <a:pPr marL="719138" indent="-628650">
              <a:lnSpc>
                <a:spcPct val="150000"/>
              </a:lnSpc>
              <a:spcAft>
                <a:spcPts val="1200"/>
              </a:spcAft>
              <a:buFont typeface="Wingdings" panose="05000000000000000000" pitchFamily="2" charset="2"/>
              <a:buChar char="v"/>
            </a:pPr>
            <a:r>
              <a:rPr lang="fr-FR" dirty="0">
                <a:latin typeface="Arial" panose="020B0604020202020204" pitchFamily="34" charset="0"/>
                <a:cs typeface="Arial" panose="020B0604020202020204" pitchFamily="34" charset="0"/>
              </a:rPr>
              <a:t>En se concentrant spécifiquement sur les pratiques d’insertion professionnelle mises en œuvre par l’Université Rennes 2 et par </a:t>
            </a:r>
            <a:r>
              <a:rPr lang="fr-FR" dirty="0" err="1">
                <a:latin typeface="Arial" panose="020B0604020202020204" pitchFamily="34" charset="0"/>
                <a:cs typeface="Arial" panose="020B0604020202020204" pitchFamily="34" charset="0"/>
              </a:rPr>
              <a:t>AFI-L’Université</a:t>
            </a:r>
            <a:r>
              <a:rPr lang="fr-FR" dirty="0">
                <a:latin typeface="Arial" panose="020B0604020202020204" pitchFamily="34" charset="0"/>
                <a:cs typeface="Arial" panose="020B0604020202020204" pitchFamily="34" charset="0"/>
              </a:rPr>
              <a:t> de l’Entreprise, cette recherche vise à examiner les similitudes, les singularités et les défis rencontrés dans ces deux contextes.</a:t>
            </a:r>
          </a:p>
        </p:txBody>
      </p:sp>
      <p:sp>
        <p:nvSpPr>
          <p:cNvPr id="4" name="Espace réservé du numéro de diapositive 3">
            <a:extLst>
              <a:ext uri="{FF2B5EF4-FFF2-40B4-BE49-F238E27FC236}">
                <a16:creationId xmlns:a16="http://schemas.microsoft.com/office/drawing/2014/main" id="{AD8F9E98-1E75-4509-A073-652BD9D41A32}"/>
              </a:ext>
            </a:extLst>
          </p:cNvPr>
          <p:cNvSpPr>
            <a:spLocks noGrp="1"/>
          </p:cNvSpPr>
          <p:nvPr>
            <p:ph type="sldNum" sz="quarter" idx="12"/>
          </p:nvPr>
        </p:nvSpPr>
        <p:spPr>
          <a:xfrm>
            <a:off x="9275974" y="6363420"/>
            <a:ext cx="2743200" cy="365125"/>
          </a:xfrm>
        </p:spPr>
        <p:txBody>
          <a:bodyPr/>
          <a:lstStyle/>
          <a:p>
            <a:fld id="{239FE673-3419-4C4B-AF85-EFFEC2474D82}" type="slidenum">
              <a:rPr lang="en-US" sz="2000">
                <a:solidFill>
                  <a:srgbClr val="00B0F0"/>
                </a:solidFill>
                <a:latin typeface="Arial" panose="020B0604020202020204" pitchFamily="34" charset="0"/>
                <a:cs typeface="Arial" panose="020B0604020202020204" pitchFamily="34" charset="0"/>
              </a:rPr>
              <a:t>6</a:t>
            </a:fld>
            <a:endParaRPr lang="en-US" sz="2000"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5955381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48924" y="90710"/>
            <a:ext cx="8911687" cy="1280890"/>
          </a:xfrm>
        </p:spPr>
        <p:txBody>
          <a:bodyPr/>
          <a:lstStyle/>
          <a:p>
            <a:r>
              <a:rPr lang="en-US" dirty="0"/>
              <a:t>Copying strategies </a:t>
            </a:r>
          </a:p>
        </p:txBody>
      </p:sp>
      <p:sp>
        <p:nvSpPr>
          <p:cNvPr id="3" name="Content Placeholder 2"/>
          <p:cNvSpPr>
            <a:spLocks noGrp="1"/>
          </p:cNvSpPr>
          <p:nvPr>
            <p:ph idx="1"/>
          </p:nvPr>
        </p:nvSpPr>
        <p:spPr>
          <a:xfrm>
            <a:off x="981075" y="657225"/>
            <a:ext cx="11134725" cy="6181725"/>
          </a:xfrm>
        </p:spPr>
        <p:txBody>
          <a:bodyPr/>
          <a:lstStyle/>
          <a:p>
            <a:r>
              <a:rPr lang="en-US" b="1" dirty="0"/>
              <a:t>Dealing with state agents </a:t>
            </a:r>
          </a:p>
          <a:p>
            <a:pPr>
              <a:buFont typeface="Wingdings" panose="05000000000000000000" pitchFamily="2" charset="2"/>
              <a:buChar char="ü"/>
            </a:pPr>
            <a:r>
              <a:rPr lang="en-US" dirty="0"/>
              <a:t>Police harassments  (fighting or calling on trade union)</a:t>
            </a:r>
          </a:p>
          <a:p>
            <a:pPr>
              <a:buFont typeface="Wingdings" panose="05000000000000000000" pitchFamily="2" charset="2"/>
              <a:buChar char="ü"/>
            </a:pPr>
            <a:r>
              <a:rPr lang="en-US" dirty="0"/>
              <a:t>Bribery and corruption (moral corruption, financial greetings, adding weight to documents and </a:t>
            </a:r>
            <a:r>
              <a:rPr lang="en-US" dirty="0" err="1"/>
              <a:t>tchoko</a:t>
            </a:r>
            <a:r>
              <a:rPr lang="en-US" dirty="0"/>
              <a:t>) When accused of caring passengers without masks, overloading, or lack of necessary documents. </a:t>
            </a:r>
          </a:p>
        </p:txBody>
      </p:sp>
      <p:pic>
        <p:nvPicPr>
          <p:cNvPr id="4" name="Picture 3"/>
          <p:cNvPicPr>
            <a:picLocks noChangeAspect="1"/>
          </p:cNvPicPr>
          <p:nvPr/>
        </p:nvPicPr>
        <p:blipFill>
          <a:blip r:embed="R5e1be9fca17b4ecd"/>
          <a:stretch>
            <a:fillRect/>
          </a:stretch>
        </p:blipFill>
        <p:spPr>
          <a:xfrm>
            <a:off x="6827047" y="2693324"/>
            <a:ext cx="5010277" cy="3618466"/>
          </a:xfrm>
          <a:prstGeom prst="rect">
            <a:avLst/>
          </a:prstGeom>
        </p:spPr>
      </p:pic>
      <p:pic>
        <p:nvPicPr>
          <p:cNvPr id="6" name="Picture 5"/>
          <p:cNvPicPr>
            <a:picLocks noChangeAspect="1"/>
          </p:cNvPicPr>
          <p:nvPr/>
        </p:nvPicPr>
        <p:blipFill>
          <a:blip r:embed="Rfee906a1b44f4905"/>
          <a:stretch>
            <a:fillRect/>
          </a:stretch>
        </p:blipFill>
        <p:spPr>
          <a:xfrm>
            <a:off x="1056087" y="2834813"/>
            <a:ext cx="5695949" cy="3476977"/>
          </a:xfrm>
          <a:prstGeom prst="rect">
            <a:avLst/>
          </a:prstGeom>
        </p:spPr>
      </p:pic>
      <p:sp>
        <p:nvSpPr>
          <p:cNvPr id="7" name="AutoShape 2" descr="blob:https://web.whatsapp.com/e5919499-70c3-49e6-b4c7-eda7bffde98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402463012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Conclusions </a:t>
            </a:r>
          </a:p>
        </p:txBody>
      </p:sp>
      <p:sp>
        <p:nvSpPr>
          <p:cNvPr id="3" name="Content Placeholder 2"/>
          <p:cNvSpPr>
            <a:spLocks noGrp="1"/>
          </p:cNvSpPr>
          <p:nvPr>
            <p:ph idx="1"/>
          </p:nvPr>
        </p:nvSpPr>
        <p:spPr>
          <a:xfrm>
            <a:off x="676275" y="1485900"/>
            <a:ext cx="10925175" cy="5257800"/>
          </a:xfrm>
        </p:spPr>
        <p:txBody>
          <a:bodyPr>
            <a:normAutofit lnSpcReduction="10000"/>
          </a:bodyPr>
          <a:lstStyle/>
          <a:p>
            <a:r>
              <a:rPr lang="en-US" dirty="0">
                <a:latin typeface="Times New Roman" panose="02020603050405020304" pitchFamily="18" charset="0"/>
                <a:cs typeface="Times New Roman" panose="02020603050405020304" pitchFamily="18" charset="0"/>
              </a:rPr>
              <a:t>The informal economy tends to employ lower-skilled and less productive worker</a:t>
            </a:r>
          </a:p>
          <a:p>
            <a:r>
              <a:rPr lang="en-US" dirty="0">
                <a:latin typeface="Times New Roman" panose="02020603050405020304" pitchFamily="18" charset="0"/>
                <a:cs typeface="Times New Roman" panose="02020603050405020304" pitchFamily="18" charset="0"/>
              </a:rPr>
              <a:t>Challenge the popular </a:t>
            </a:r>
            <a:r>
              <a:rPr lang="en-US" dirty="0" err="1">
                <a:latin typeface="Times New Roman" panose="02020603050405020304" pitchFamily="18" charset="0"/>
                <a:cs typeface="Times New Roman" panose="02020603050405020304" pitchFamily="18" charset="0"/>
              </a:rPr>
              <a:t>precarity</a:t>
            </a:r>
            <a:r>
              <a:rPr lang="en-US" dirty="0">
                <a:latin typeface="Times New Roman" panose="02020603050405020304" pitchFamily="18" charset="0"/>
                <a:cs typeface="Times New Roman" panose="02020603050405020304" pitchFamily="18" charset="0"/>
              </a:rPr>
              <a:t> opinion of  the informal Economy. Insecurity, unpredictability and  ones life being in the hands of another of the is not true for the taxi sector.</a:t>
            </a:r>
          </a:p>
          <a:p>
            <a:r>
              <a:rPr lang="en-US" dirty="0">
                <a:latin typeface="Times New Roman" panose="02020603050405020304" pitchFamily="18" charset="0"/>
                <a:cs typeface="Times New Roman" panose="02020603050405020304" pitchFamily="18" charset="0"/>
              </a:rPr>
              <a:t>These trajectories, however, in many cases reveal particular forms of success (Rubbers, 2017).</a:t>
            </a:r>
          </a:p>
          <a:p>
            <a:r>
              <a:rPr lang="en-US" dirty="0">
                <a:latin typeface="Times New Roman" panose="02020603050405020304" pitchFamily="18" charset="0"/>
                <a:cs typeface="Times New Roman" panose="02020603050405020304" pitchFamily="18" charset="0"/>
              </a:rPr>
              <a:t>Regulation :</a:t>
            </a:r>
            <a:r>
              <a:rPr lang="en-US" dirty="0">
                <a:solidFill>
                  <a:srgbClr val="00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 complexity of the regulatory framework which is applied very loosely by the authorities. Verifying compliance with regulations usually results in administrative red tape, negotiation and corrupt practices involving the police (</a:t>
            </a:r>
            <a:r>
              <a:rPr lang="en-US" dirty="0" err="1">
                <a:latin typeface="Times New Roman" panose="02020603050405020304" pitchFamily="18" charset="0"/>
                <a:cs typeface="Times New Roman" panose="02020603050405020304" pitchFamily="18" charset="0"/>
              </a:rPr>
              <a:t>Bako-Arifari</a:t>
            </a:r>
            <a:r>
              <a:rPr lang="en-US" dirty="0">
                <a:latin typeface="Times New Roman" panose="02020603050405020304" pitchFamily="18" charset="0"/>
                <a:cs typeface="Times New Roman" panose="02020603050405020304" pitchFamily="18" charset="0"/>
              </a:rPr>
              <a:t>, 2007; Porter, 2007).-Critic of the state</a:t>
            </a:r>
          </a:p>
          <a:p>
            <a:r>
              <a:rPr lang="en-US" dirty="0">
                <a:latin typeface="Times New Roman" panose="02020603050405020304" pitchFamily="18" charset="0"/>
                <a:cs typeface="Times New Roman" panose="02020603050405020304" pitchFamily="18" charset="0"/>
              </a:rPr>
              <a:t>Responsibility </a:t>
            </a:r>
          </a:p>
          <a:p>
            <a:r>
              <a:rPr lang="en-US" dirty="0">
                <a:latin typeface="Times New Roman" panose="02020603050405020304" pitchFamily="18" charset="0"/>
                <a:cs typeface="Times New Roman" panose="02020603050405020304" pitchFamily="18" charset="0"/>
              </a:rPr>
              <a:t>Social mobility and labor relations-</a:t>
            </a:r>
            <a:r>
              <a:rPr lang="en-US" dirty="0">
                <a:solidFill>
                  <a:srgbClr val="000000"/>
                </a:solidFill>
                <a:latin typeface="Times New Roman" panose="02020603050405020304" pitchFamily="18" charset="0"/>
                <a:cs typeface="Times New Roman" panose="02020603050405020304" pitchFamily="18" charset="0"/>
              </a:rPr>
              <a:t>hire purchase “balance and take”. </a:t>
            </a:r>
            <a:endParaRPr lang="en-US" dirty="0">
              <a:latin typeface="Times New Roman" panose="02020603050405020304" pitchFamily="18" charset="0"/>
              <a:cs typeface="Times New Roman" panose="02020603050405020304" pitchFamily="18" charset="0"/>
            </a:endParaRPr>
          </a:p>
          <a:p>
            <a:r>
              <a:rPr lang="en-US" dirty="0">
                <a:latin typeface="__fkGroteskNeue_a82850"/>
              </a:rPr>
              <a:t>The concepts such as social class or the informal economy limit the way we can imagine, and therefore study, urban economies in Africa, which go far beyond mere survival and resourcefulness. The two observations we have just made, on the contrary, invite us to grasp in a more nuanced way the differences that can manifest between sectors, and the hierarchies of position that constitute them.</a:t>
            </a:r>
            <a:endParaRPr lang="en-US" dirty="0">
              <a:solidFill>
                <a:srgbClr val="000000"/>
              </a:solidFill>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28272711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pattFill prst="ltUpDiag">
          <a:fgClr>
            <a:schemeClr val="accent4">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1354180" y="1881052"/>
            <a:ext cx="9144000" cy="1628912"/>
          </a:xfrm>
        </p:spPr>
        <p:txBody>
          <a:bodyPr>
            <a:normAutofit/>
          </a:bodyPr>
          <a:lstStyle/>
          <a:p>
            <a:r>
              <a:rPr lang="en-US" sz="3200" b="1" dirty="0"/>
              <a:t>The perception of the entrepreneurial ecosystem by freelancers: an evidence from the Cameroonian and Belgian gig economies</a:t>
            </a:r>
          </a:p>
        </p:txBody>
      </p:sp>
      <p:sp>
        <p:nvSpPr>
          <p:cNvPr id="3" name="Sous-titre 2"/>
          <p:cNvSpPr>
            <a:spLocks noGrp="1"/>
          </p:cNvSpPr>
          <p:nvPr>
            <p:ph type="subTitle" idx="1"/>
          </p:nvPr>
        </p:nvSpPr>
        <p:spPr>
          <a:xfrm>
            <a:off x="1071157" y="4242122"/>
            <a:ext cx="10006148" cy="1100591"/>
          </a:xfrm>
        </p:spPr>
        <p:txBody>
          <a:bodyPr>
            <a:normAutofit/>
          </a:bodyPr>
          <a:lstStyle/>
          <a:p>
            <a:pPr algn="just"/>
            <a:r>
              <a:rPr lang="fr-FR" sz="2800" b="1" dirty="0"/>
              <a:t>TIONA WAMBA Joseph Herman,</a:t>
            </a:r>
            <a:r>
              <a:rPr lang="fr-FR" sz="2800" dirty="0"/>
              <a:t> </a:t>
            </a:r>
            <a:r>
              <a:rPr lang="fr-FR" sz="2800" dirty="0" err="1"/>
              <a:t>University</a:t>
            </a:r>
            <a:r>
              <a:rPr lang="fr-FR" sz="2800" dirty="0"/>
              <a:t> of Douala – </a:t>
            </a:r>
            <a:r>
              <a:rPr lang="fr-FR" sz="2800" dirty="0" err="1"/>
              <a:t>Cameroon</a:t>
            </a:r>
            <a:r>
              <a:rPr lang="fr-FR" sz="2800" dirty="0"/>
              <a:t>.</a:t>
            </a:r>
          </a:p>
          <a:p>
            <a:pPr algn="just"/>
            <a:r>
              <a:rPr lang="fr-FR" sz="2800" b="1" dirty="0"/>
              <a:t>LIEN Marie Mado Fernande,</a:t>
            </a:r>
            <a:r>
              <a:rPr lang="fr-FR" sz="2800" dirty="0"/>
              <a:t> </a:t>
            </a:r>
            <a:r>
              <a:rPr lang="fr-FR" sz="2800" dirty="0" err="1"/>
              <a:t>ULiege</a:t>
            </a:r>
            <a:r>
              <a:rPr lang="fr-FR" sz="2800" dirty="0"/>
              <a:t> – </a:t>
            </a:r>
            <a:r>
              <a:rPr lang="fr-FR" sz="2800" dirty="0" err="1"/>
              <a:t>Belgium</a:t>
            </a:r>
            <a:r>
              <a:rPr lang="fr-FR" sz="2800" dirty="0"/>
              <a:t>.</a:t>
            </a:r>
            <a:endParaRPr lang="en-US" sz="2800" dirty="0"/>
          </a:p>
        </p:txBody>
      </p:sp>
      <p:pic>
        <p:nvPicPr>
          <p:cNvPr id="4" name="Image 3"/>
          <p:cNvPicPr/>
          <p:nvPr/>
        </p:nvPicPr>
        <p:blipFill>
          <a:blip r:embed="R83996bd13ed54399" cstate="email">
            <a:extLst>
              <a:ext uri="{28A0092B-C50C-407E-A947-70E740481C1C}">
                <a14:useLocalDpi xmlns:a14="http://schemas.microsoft.com/office/drawing/2010/main"/>
              </a:ext>
            </a:extLst>
          </a:blip>
          <a:stretch>
            <a:fillRect/>
          </a:stretch>
        </p:blipFill>
        <p:spPr>
          <a:xfrm>
            <a:off x="761997" y="378822"/>
            <a:ext cx="1184366" cy="1233942"/>
          </a:xfrm>
          <a:prstGeom prst="rect">
            <a:avLst/>
          </a:prstGeom>
        </p:spPr>
      </p:pic>
      <p:pic>
        <p:nvPicPr>
          <p:cNvPr id="5" name="Image 4"/>
          <p:cNvPicPr/>
          <p:nvPr/>
        </p:nvPicPr>
        <p:blipFill>
          <a:blip r:embed="R9a2c9dc46ab54786"/>
          <a:srcRect/>
          <a:stretch>
            <a:fillRect/>
          </a:stretch>
        </p:blipFill>
        <p:spPr bwMode="auto">
          <a:xfrm>
            <a:off x="5347017" y="135277"/>
            <a:ext cx="1328103" cy="1288573"/>
          </a:xfrm>
          <a:prstGeom prst="rect">
            <a:avLst/>
          </a:prstGeom>
          <a:noFill/>
        </p:spPr>
      </p:pic>
      <p:pic>
        <p:nvPicPr>
          <p:cNvPr id="1026" name="Picture 2" descr="https://tse1.mm.bing.net/th?id=OIP.M6xosfmS-Cgd-QrsKFJYfQHaHi&amp;pid=Api&amp;P=0&amp;h=220"/>
          <p:cNvPicPr>
            <a:picLocks noChangeAspect="1" noChangeArrowheads="1"/>
          </p:cNvPicPr>
          <p:nvPr/>
        </p:nvPicPr>
        <p:blipFill rotWithShape="1">
          <a:blip r:embed="Ra53bd7fcd39142bc">
            <a:extLst>
              <a:ext uri="{28A0092B-C50C-407E-A947-70E740481C1C}">
                <a14:useLocalDpi xmlns:a14="http://schemas.microsoft.com/office/drawing/2010/main" val="0"/>
              </a:ext>
            </a:extLst>
          </a:blip>
          <a:srcRect b="13598"/>
          <a:stretch/>
        </p:blipFill>
        <p:spPr bwMode="auto">
          <a:xfrm>
            <a:off x="9696996" y="378822"/>
            <a:ext cx="1380309" cy="12339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508106"/>
      </p:ext>
    </p:extLst>
  </p:cSld>
  <p:clrMapOvr>
    <a:masterClrMapping/>
  </p:clrMapOvr>
  <mc:AlternateContent xmlns:mc="http://schemas.openxmlformats.org/markup-compatibility/2006" xmlns:p14="http://schemas.microsoft.com/office/powerpoint/2010/main">
    <mc:Choice Requires="p14">
      <p:transition spd="slow" p14:dur="1750">
        <p:wipe/>
      </p:transition>
    </mc:Choice>
    <mc:Fallback xmlns="">
      <p:transition spd="slow">
        <p:wip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750" fill="hold"/>
                                        <p:tgtEl>
                                          <p:spTgt spid="2"/>
                                        </p:tgtEl>
                                        <p:attrNameLst>
                                          <p:attrName>ppt_x</p:attrName>
                                        </p:attrNameLst>
                                      </p:cBhvr>
                                      <p:tavLst>
                                        <p:tav tm="0">
                                          <p:val>
                                            <p:strVal val="#ppt_x"/>
                                          </p:val>
                                        </p:tav>
                                        <p:tav tm="100000">
                                          <p:val>
                                            <p:strVal val="#ppt_x"/>
                                          </p:val>
                                        </p:tav>
                                      </p:tavLst>
                                    </p:anim>
                                    <p:anim calcmode="lin" valueType="num">
                                      <p:cBhvr additive="base">
                                        <p:cTn id="8" dur="175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3.xml><?xml version="1.0" encoding="utf-8"?>
<p:sld xmlns:a="http://schemas.openxmlformats.org/drawingml/2006/main" xmlns:r="http://schemas.openxmlformats.org/officeDocument/2006/relationships" xmlns:p="http://schemas.openxmlformats.org/presentationml/2006/main">
  <p:cSld>
    <p:bg>
      <p:bgPr>
        <a:pattFill prst="ltUpDiag">
          <a:fgClr>
            <a:schemeClr val="accent1"/>
          </a:fgClr>
          <a:bgClr>
            <a:schemeClr val="bg1"/>
          </a:bgClr>
        </a:patt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solidFill>
            <a:schemeClr val="accent2">
              <a:lumMod val="20000"/>
              <a:lumOff val="80000"/>
            </a:schemeClr>
          </a:solidFill>
        </p:spPr>
        <p:txBody>
          <a:bodyPr/>
          <a:lstStyle/>
          <a:p>
            <a:pPr algn="ctr"/>
            <a:r>
              <a:rPr lang="fr-FR" b="1" dirty="0"/>
              <a:t>Background to the </a:t>
            </a:r>
            <a:r>
              <a:rPr lang="fr-FR" b="1" dirty="0" err="1"/>
              <a:t>study</a:t>
            </a:r>
            <a:r>
              <a:rPr lang="fr-FR" b="1" dirty="0"/>
              <a:t> areas</a:t>
            </a:r>
            <a:endParaRPr lang="en-US" b="1" dirty="0"/>
          </a:p>
        </p:txBody>
      </p:sp>
      <p:sp>
        <p:nvSpPr>
          <p:cNvPr id="3" name="Espace réservé du contenu 2"/>
          <p:cNvSpPr>
            <a:spLocks noGrp="1"/>
          </p:cNvSpPr>
          <p:nvPr>
            <p:ph idx="1"/>
          </p:nvPr>
        </p:nvSpPr>
        <p:spPr/>
        <p:txBody>
          <a:bodyPr/>
          <a:lstStyle/>
          <a:p>
            <a:pPr marL="0" indent="0" algn="just">
              <a:buNone/>
            </a:pPr>
            <a:r>
              <a:rPr lang="en-US" dirty="0"/>
              <a:t>In 2021, the World Bank estimates the Belgian GDP growth rate at 6,1 % while that of Cameroon is about 3,6 %. </a:t>
            </a:r>
          </a:p>
          <a:p>
            <a:pPr marL="0" indent="0" algn="just">
              <a:buNone/>
            </a:pPr>
            <a:endParaRPr lang="fr-FR" dirty="0"/>
          </a:p>
          <a:p>
            <a:pPr marL="0" indent="0" algn="just">
              <a:buNone/>
            </a:pPr>
            <a:r>
              <a:rPr lang="fr-FR" dirty="0"/>
              <a:t>A </a:t>
            </a:r>
            <a:r>
              <a:rPr lang="en-US" dirty="0"/>
              <a:t>rising unemployment rate in Cameroon (over 6% in 2021), while it has remained relatively stable in Belgium during the same period.</a:t>
            </a:r>
          </a:p>
          <a:p>
            <a:pPr marL="0" indent="0" algn="just">
              <a:buNone/>
            </a:pPr>
            <a:endParaRPr lang="fr-FR" dirty="0"/>
          </a:p>
          <a:p>
            <a:pPr marL="0" indent="0" algn="just">
              <a:buNone/>
            </a:pPr>
            <a:r>
              <a:rPr lang="fr-FR" dirty="0"/>
              <a:t>The role of the self-employed and the hybrid entrepreneurs in reducing the unemployment rate in both economies. </a:t>
            </a:r>
            <a:endParaRPr lang="en-US" dirty="0"/>
          </a:p>
        </p:txBody>
      </p:sp>
    </p:spTree>
    <p:extLst>
      <p:ext uri="{BB962C8B-B14F-4D97-AF65-F5344CB8AC3E}">
        <p14:creationId xmlns:p14="http://schemas.microsoft.com/office/powerpoint/2010/main" val="9677255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uiExpand="1" build="p"/>
    </p:bldLst>
  </p:timing>
</p:sld>
</file>

<file path=ppt/slides/slide64.xml><?xml version="1.0" encoding="utf-8"?>
<p:sld xmlns:a="http://schemas.openxmlformats.org/drawingml/2006/main" xmlns:r="http://schemas.openxmlformats.org/officeDocument/2006/relationships" xmlns:p="http://schemas.openxmlformats.org/presentationml/2006/main">
  <p:cSld>
    <p:bg>
      <p:bgPr>
        <a:pattFill prst="ltUpDiag">
          <a:fgClr>
            <a:schemeClr val="accent1"/>
          </a:fgClr>
          <a:bgClr>
            <a:schemeClr val="bg1"/>
          </a:bgClr>
        </a:patt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38200" y="129599"/>
            <a:ext cx="10515600" cy="632402"/>
          </a:xfrm>
        </p:spPr>
        <p:txBody>
          <a:bodyPr>
            <a:normAutofit fontScale="90000"/>
          </a:bodyPr>
          <a:lstStyle/>
          <a:p>
            <a:pPr algn="ctr"/>
            <a:r>
              <a:rPr lang="fr-FR" b="1" dirty="0"/>
              <a:t>Background to the </a:t>
            </a:r>
            <a:r>
              <a:rPr lang="fr-FR" b="1" dirty="0" err="1"/>
              <a:t>study</a:t>
            </a:r>
            <a:r>
              <a:rPr lang="fr-FR" b="1" dirty="0"/>
              <a:t> areas</a:t>
            </a:r>
            <a:endParaRPr lang="en-US" b="1" dirty="0"/>
          </a:p>
        </p:txBody>
      </p:sp>
      <p:sp>
        <p:nvSpPr>
          <p:cNvPr id="3" name="Espace réservé du contenu 2"/>
          <p:cNvSpPr>
            <a:spLocks noGrp="1"/>
          </p:cNvSpPr>
          <p:nvPr>
            <p:ph idx="1"/>
          </p:nvPr>
        </p:nvSpPr>
        <p:spPr>
          <a:xfrm>
            <a:off x="838200" y="900545"/>
            <a:ext cx="10515600" cy="5276418"/>
          </a:xfrm>
        </p:spPr>
        <p:txBody>
          <a:bodyPr>
            <a:normAutofit/>
          </a:bodyPr>
          <a:lstStyle/>
          <a:p>
            <a:pPr marL="0" indent="0" algn="just">
              <a:buNone/>
            </a:pPr>
            <a:r>
              <a:rPr lang="en-US" dirty="0"/>
              <a:t>In modern economies, there exist intermediaries who play a major role in facilitating and accompanying independent workers. In Belgium, they are many of them, namely: UCM, OURRAP, </a:t>
            </a:r>
            <a:r>
              <a:rPr lang="en-US" dirty="0" err="1"/>
              <a:t>liantis</a:t>
            </a:r>
            <a:r>
              <a:rPr lang="en-US" dirty="0"/>
              <a:t>, </a:t>
            </a:r>
            <a:r>
              <a:rPr lang="en-US" dirty="0" err="1"/>
              <a:t>jobrapido</a:t>
            </a:r>
            <a:r>
              <a:rPr lang="en-US" dirty="0"/>
              <a:t>, just to name the few.</a:t>
            </a:r>
          </a:p>
          <a:p>
            <a:pPr marL="0" indent="0" algn="just">
              <a:buNone/>
            </a:pPr>
            <a:endParaRPr lang="fr-FR" dirty="0"/>
          </a:p>
          <a:p>
            <a:pPr marL="0" indent="0" algn="just">
              <a:buNone/>
            </a:pPr>
            <a:r>
              <a:rPr lang="fr-FR" dirty="0"/>
              <a:t>The </a:t>
            </a:r>
            <a:r>
              <a:rPr lang="fr-FR" dirty="0" err="1"/>
              <a:t>Cameroonian</a:t>
            </a:r>
            <a:r>
              <a:rPr lang="fr-FR" dirty="0"/>
              <a:t> freelance ecosystem still has a long way to go. Freelancers still rely on new technologies, academic, governmental and political incubators to find their way. </a:t>
            </a:r>
            <a:r>
              <a:rPr lang="en-US" dirty="0"/>
              <a:t>The last two aspects have also been highlighted by </a:t>
            </a:r>
            <a:r>
              <a:rPr lang="en-US" dirty="0" err="1"/>
              <a:t>Fouda</a:t>
            </a:r>
            <a:r>
              <a:rPr lang="en-US" dirty="0"/>
              <a:t> </a:t>
            </a:r>
            <a:r>
              <a:rPr lang="en-US" dirty="0" err="1"/>
              <a:t>Ongodo</a:t>
            </a:r>
            <a:r>
              <a:rPr lang="en-US" dirty="0"/>
              <a:t>, </a:t>
            </a:r>
            <a:r>
              <a:rPr lang="en-US" dirty="0" err="1"/>
              <a:t>Moungou</a:t>
            </a:r>
            <a:r>
              <a:rPr lang="en-US" dirty="0"/>
              <a:t> </a:t>
            </a:r>
            <a:r>
              <a:rPr lang="en-US" dirty="0" err="1"/>
              <a:t>Nbenda</a:t>
            </a:r>
            <a:r>
              <a:rPr lang="en-US" dirty="0"/>
              <a:t> and </a:t>
            </a:r>
            <a:r>
              <a:rPr lang="en-US" dirty="0" err="1"/>
              <a:t>Etoundi</a:t>
            </a:r>
            <a:r>
              <a:rPr lang="en-US" dirty="0"/>
              <a:t> Jean Hubert (2016) when describing the Cameroonian entrepreneurial ecosystem.</a:t>
            </a:r>
            <a:endParaRPr lang="fr-FR" dirty="0"/>
          </a:p>
        </p:txBody>
      </p:sp>
    </p:spTree>
    <p:extLst>
      <p:ext uri="{BB962C8B-B14F-4D97-AF65-F5344CB8AC3E}">
        <p14:creationId xmlns:p14="http://schemas.microsoft.com/office/powerpoint/2010/main" val="22565742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5.xml><?xml version="1.0" encoding="utf-8"?>
<p:sld xmlns:a="http://schemas.openxmlformats.org/drawingml/2006/main" xmlns:r="http://schemas.openxmlformats.org/officeDocument/2006/relationships" xmlns:p="http://schemas.openxmlformats.org/presentationml/2006/main">
  <p:cSld>
    <p:bg>
      <p:bgPr>
        <a:pattFill prst="ltUpDiag">
          <a:fgClr>
            <a:schemeClr val="accent1"/>
          </a:fgClr>
          <a:bgClr>
            <a:schemeClr val="bg1"/>
          </a:bgClr>
        </a:patt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38200" y="96982"/>
            <a:ext cx="10515600" cy="886692"/>
          </a:xfrm>
        </p:spPr>
        <p:txBody>
          <a:bodyPr>
            <a:normAutofit/>
          </a:bodyPr>
          <a:lstStyle/>
          <a:p>
            <a:pPr algn="ctr"/>
            <a:r>
              <a:rPr lang="fr-FR" b="1" dirty="0"/>
              <a:t>Background</a:t>
            </a:r>
            <a:r>
              <a:rPr lang="fr-FR" dirty="0"/>
              <a:t> </a:t>
            </a:r>
            <a:r>
              <a:rPr lang="fr-FR" b="1" dirty="0"/>
              <a:t>to study areas </a:t>
            </a:r>
            <a:endParaRPr lang="en-US" b="1" dirty="0"/>
          </a:p>
        </p:txBody>
      </p:sp>
      <p:sp>
        <p:nvSpPr>
          <p:cNvPr id="3" name="Espace réservé du contenu 2"/>
          <p:cNvSpPr>
            <a:spLocks noGrp="1"/>
          </p:cNvSpPr>
          <p:nvPr>
            <p:ph idx="1"/>
          </p:nvPr>
        </p:nvSpPr>
        <p:spPr>
          <a:xfrm>
            <a:off x="838200" y="983674"/>
            <a:ext cx="10515600" cy="5193289"/>
          </a:xfrm>
        </p:spPr>
        <p:txBody>
          <a:bodyPr>
            <a:normAutofit lnSpcReduction="10000"/>
          </a:bodyPr>
          <a:lstStyle/>
          <a:p>
            <a:pPr marL="0" indent="0" algn="just">
              <a:buNone/>
            </a:pPr>
            <a:r>
              <a:rPr lang="fr-FR" dirty="0"/>
              <a:t>This partly and surely explains the type of activities on which they embark. </a:t>
            </a:r>
            <a:r>
              <a:rPr lang="en-US" dirty="0"/>
              <a:t>This clearly exemplifies what was underlined by </a:t>
            </a:r>
            <a:r>
              <a:rPr lang="en-US" dirty="0" err="1"/>
              <a:t>Stam</a:t>
            </a:r>
            <a:r>
              <a:rPr lang="en-US" dirty="0"/>
              <a:t> E. (2015) as a situation whereby, framework and systemic conditions of the ecosystem lead to particular entrepreneurial activities as output of the ecosystem.</a:t>
            </a:r>
          </a:p>
          <a:p>
            <a:pPr marL="0" indent="0" algn="just">
              <a:buNone/>
            </a:pPr>
            <a:endParaRPr lang="en-US" dirty="0"/>
          </a:p>
          <a:p>
            <a:pPr marL="0" indent="0" algn="just">
              <a:buNone/>
            </a:pPr>
            <a:r>
              <a:rPr lang="en-US" dirty="0"/>
              <a:t>This article therefore aims to describe and compare how prospective and highly specialized freelancers perceive the entrepreneurial ecosystem in Cameroon and in Belgium.</a:t>
            </a:r>
          </a:p>
          <a:p>
            <a:pPr marL="0" indent="0" algn="just">
              <a:buNone/>
            </a:pPr>
            <a:endParaRPr lang="fr-FR" dirty="0"/>
          </a:p>
          <a:p>
            <a:pPr marL="0" indent="0" algn="just">
              <a:buNone/>
            </a:pPr>
            <a:r>
              <a:rPr lang="fr-FR" dirty="0"/>
              <a:t>Hence our topic framed as follows: </a:t>
            </a:r>
            <a:r>
              <a:rPr lang="en-US" b="1" dirty="0"/>
              <a:t>The perception of the entrepreneurial ecosystem by freelancers: an evidence from the Cameroonian and Belgian gig economies.</a:t>
            </a:r>
            <a:endParaRPr lang="en-US" dirty="0"/>
          </a:p>
        </p:txBody>
      </p:sp>
    </p:spTree>
    <p:extLst>
      <p:ext uri="{BB962C8B-B14F-4D97-AF65-F5344CB8AC3E}">
        <p14:creationId xmlns:p14="http://schemas.microsoft.com/office/powerpoint/2010/main" val="3904926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6.xml><?xml version="1.0" encoding="utf-8"?>
<p:sld xmlns:a="http://schemas.openxmlformats.org/drawingml/2006/main" xmlns:r="http://schemas.openxmlformats.org/officeDocument/2006/relationships" xmlns:p="http://schemas.openxmlformats.org/presentationml/2006/main">
  <p:cSld>
    <p:bg>
      <p:bgPr>
        <a:pattFill prst="ltUpDiag">
          <a:fgClr>
            <a:schemeClr val="accent2">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719092"/>
          </a:xfrm>
        </p:spPr>
        <p:txBody>
          <a:bodyPr/>
          <a:lstStyle/>
          <a:p>
            <a:pPr algn="ctr"/>
            <a:r>
              <a:rPr lang="fr-FR" b="1" dirty="0"/>
              <a:t>Structure of the article</a:t>
            </a:r>
            <a:endParaRPr lang="en-US" b="1" dirty="0"/>
          </a:p>
        </p:txBody>
      </p:sp>
      <p:sp>
        <p:nvSpPr>
          <p:cNvPr id="3" name="Espace réservé du contenu 2"/>
          <p:cNvSpPr>
            <a:spLocks noGrp="1"/>
          </p:cNvSpPr>
          <p:nvPr>
            <p:ph idx="1"/>
          </p:nvPr>
        </p:nvSpPr>
        <p:spPr>
          <a:xfrm>
            <a:off x="838200" y="1254034"/>
            <a:ext cx="10515600" cy="4922929"/>
          </a:xfrm>
        </p:spPr>
        <p:txBody>
          <a:bodyPr>
            <a:normAutofit fontScale="92500" lnSpcReduction="20000"/>
          </a:bodyPr>
          <a:lstStyle/>
          <a:p>
            <a:pPr marL="0" indent="0">
              <a:buNone/>
            </a:pPr>
            <a:r>
              <a:rPr lang="fr-FR" dirty="0"/>
              <a:t>Introduction </a:t>
            </a:r>
          </a:p>
          <a:p>
            <a:pPr marL="0" indent="0">
              <a:buNone/>
            </a:pPr>
            <a:r>
              <a:rPr lang="fr-FR" dirty="0"/>
              <a:t>1. Literature review </a:t>
            </a:r>
          </a:p>
          <a:p>
            <a:pPr marL="0" indent="0">
              <a:buNone/>
            </a:pPr>
            <a:r>
              <a:rPr lang="fr-FR" dirty="0"/>
              <a:t>1.1. Conceptual Analysis of entrepreneurial ecosystem and the gig </a:t>
            </a:r>
            <a:r>
              <a:rPr lang="fr-FR" dirty="0" err="1"/>
              <a:t>economy</a:t>
            </a:r>
            <a:r>
              <a:rPr lang="fr-FR" dirty="0"/>
              <a:t> </a:t>
            </a:r>
          </a:p>
          <a:p>
            <a:pPr marL="0" indent="0">
              <a:buNone/>
            </a:pPr>
            <a:r>
              <a:rPr lang="fr-FR" dirty="0"/>
              <a:t>1.2. The stakes for studying entrepreneurial ecosystems </a:t>
            </a:r>
          </a:p>
          <a:p>
            <a:pPr marL="0" indent="0">
              <a:buNone/>
            </a:pPr>
            <a:r>
              <a:rPr lang="fr-FR" dirty="0"/>
              <a:t>2. </a:t>
            </a:r>
            <a:r>
              <a:rPr lang="fr-FR" dirty="0" err="1"/>
              <a:t>Methodology</a:t>
            </a:r>
            <a:r>
              <a:rPr lang="fr-FR" dirty="0"/>
              <a:t> </a:t>
            </a:r>
          </a:p>
          <a:p>
            <a:pPr marL="0" indent="0">
              <a:buNone/>
            </a:pPr>
            <a:r>
              <a:rPr lang="fr-FR" dirty="0"/>
              <a:t>2.1. </a:t>
            </a:r>
            <a:r>
              <a:rPr lang="fr-FR" dirty="0" err="1"/>
              <a:t>Sampling</a:t>
            </a:r>
            <a:r>
              <a:rPr lang="fr-FR" dirty="0"/>
              <a:t> frame: </a:t>
            </a:r>
            <a:r>
              <a:rPr lang="fr-FR" dirty="0" err="1"/>
              <a:t>Cameroonian</a:t>
            </a:r>
            <a:r>
              <a:rPr lang="fr-FR" dirty="0"/>
              <a:t> and </a:t>
            </a:r>
            <a:r>
              <a:rPr lang="fr-FR" dirty="0" err="1"/>
              <a:t>Belgian</a:t>
            </a:r>
            <a:r>
              <a:rPr lang="fr-FR" dirty="0"/>
              <a:t> gig </a:t>
            </a:r>
            <a:r>
              <a:rPr lang="fr-FR" dirty="0" err="1"/>
              <a:t>workers</a:t>
            </a:r>
            <a:endParaRPr lang="fr-FR" dirty="0"/>
          </a:p>
          <a:p>
            <a:pPr marL="0" indent="0">
              <a:buNone/>
            </a:pPr>
            <a:r>
              <a:rPr lang="fr-FR" dirty="0"/>
              <a:t>2.2. </a:t>
            </a:r>
            <a:r>
              <a:rPr lang="fr-FR" dirty="0" err="1"/>
              <a:t>Methods</a:t>
            </a:r>
            <a:r>
              <a:rPr lang="fr-FR" dirty="0"/>
              <a:t> and </a:t>
            </a:r>
            <a:r>
              <a:rPr lang="fr-FR" dirty="0" err="1"/>
              <a:t>tools</a:t>
            </a:r>
            <a:r>
              <a:rPr lang="fr-FR" dirty="0"/>
              <a:t> of data collection</a:t>
            </a:r>
          </a:p>
          <a:p>
            <a:pPr marL="0" indent="0">
              <a:buNone/>
            </a:pPr>
            <a:r>
              <a:rPr lang="fr-FR" dirty="0"/>
              <a:t>2.3. Tools and </a:t>
            </a:r>
            <a:r>
              <a:rPr lang="fr-FR" dirty="0" err="1"/>
              <a:t>methods</a:t>
            </a:r>
            <a:r>
              <a:rPr lang="fr-FR" dirty="0"/>
              <a:t> of data </a:t>
            </a:r>
            <a:r>
              <a:rPr lang="fr-FR" dirty="0" err="1"/>
              <a:t>analysis</a:t>
            </a:r>
            <a:endParaRPr lang="fr-FR" dirty="0"/>
          </a:p>
          <a:p>
            <a:pPr marL="0" indent="0">
              <a:buNone/>
            </a:pPr>
            <a:r>
              <a:rPr lang="fr-FR" dirty="0"/>
              <a:t>3. Results and discussions</a:t>
            </a:r>
          </a:p>
          <a:p>
            <a:pPr marL="0" indent="0">
              <a:buNone/>
            </a:pPr>
            <a:r>
              <a:rPr lang="fr-FR" dirty="0"/>
              <a:t>3.1. Comparative description of how gig </a:t>
            </a:r>
            <a:r>
              <a:rPr lang="fr-FR" dirty="0" err="1"/>
              <a:t>workers</a:t>
            </a:r>
            <a:r>
              <a:rPr lang="fr-FR" dirty="0"/>
              <a:t> </a:t>
            </a:r>
            <a:r>
              <a:rPr lang="fr-FR" dirty="0" err="1"/>
              <a:t>perceive</a:t>
            </a:r>
            <a:r>
              <a:rPr lang="fr-FR" dirty="0"/>
              <a:t> </a:t>
            </a:r>
            <a:r>
              <a:rPr lang="fr-FR" dirty="0" err="1"/>
              <a:t>their</a:t>
            </a:r>
            <a:r>
              <a:rPr lang="fr-FR" dirty="0"/>
              <a:t> milieu </a:t>
            </a:r>
          </a:p>
          <a:p>
            <a:pPr marL="0" indent="0">
              <a:buNone/>
            </a:pPr>
            <a:r>
              <a:rPr lang="fr-FR" dirty="0"/>
              <a:t>3.2. </a:t>
            </a:r>
            <a:r>
              <a:rPr lang="fr-FR" dirty="0" err="1"/>
              <a:t>Testing</a:t>
            </a:r>
            <a:r>
              <a:rPr lang="fr-FR" dirty="0"/>
              <a:t> and </a:t>
            </a:r>
            <a:r>
              <a:rPr lang="fr-FR" dirty="0" err="1"/>
              <a:t>discussing</a:t>
            </a:r>
            <a:r>
              <a:rPr lang="fr-FR" dirty="0"/>
              <a:t> the </a:t>
            </a:r>
            <a:r>
              <a:rPr lang="fr-FR" dirty="0" err="1"/>
              <a:t>difference</a:t>
            </a:r>
            <a:r>
              <a:rPr lang="fr-FR" dirty="0"/>
              <a:t> </a:t>
            </a:r>
            <a:r>
              <a:rPr lang="fr-FR" dirty="0" err="1"/>
              <a:t>between</a:t>
            </a:r>
            <a:r>
              <a:rPr lang="fr-FR" dirty="0"/>
              <a:t> the perception</a:t>
            </a:r>
          </a:p>
          <a:p>
            <a:pPr marL="0" indent="0">
              <a:buNone/>
            </a:pPr>
            <a:r>
              <a:rPr lang="fr-FR" dirty="0"/>
              <a:t>Conclusion</a:t>
            </a:r>
            <a:endParaRPr lang="en-US" dirty="0"/>
          </a:p>
        </p:txBody>
      </p:sp>
    </p:spTree>
    <p:extLst>
      <p:ext uri="{BB962C8B-B14F-4D97-AF65-F5344CB8AC3E}">
        <p14:creationId xmlns:p14="http://schemas.microsoft.com/office/powerpoint/2010/main" val="259673898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 calcmode="lin" valueType="num">
                                      <p:cBhvr>
                                        <p:cTn id="25"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27" dur="500"/>
                                        <p:tgtEl>
                                          <p:spTgt spid="3">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16" fill="hold" grpId="0" nodeType="clickEffect">
                                  <p:stCondLst>
                                    <p:cond delay="0"/>
                                  </p:stCondLst>
                                  <p:childTnLst>
                                    <p:set>
                                      <p:cBhvr>
                                        <p:cTn id="31" dur="1" fill="hold">
                                          <p:stCondLst>
                                            <p:cond delay="0"/>
                                          </p:stCondLst>
                                        </p:cTn>
                                        <p:tgtEl>
                                          <p:spTgt spid="3">
                                            <p:txEl>
                                              <p:pRg st="1" end="1"/>
                                            </p:txEl>
                                          </p:spTgt>
                                        </p:tgtEl>
                                        <p:attrNameLst>
                                          <p:attrName>style.visibility</p:attrName>
                                        </p:attrNameLst>
                                      </p:cBhvr>
                                      <p:to>
                                        <p:strVal val="visible"/>
                                      </p:to>
                                    </p:set>
                                    <p:anim calcmode="lin" valueType="num">
                                      <p:cBhvr>
                                        <p:cTn id="32"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3"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34" dur="500"/>
                                        <p:tgtEl>
                                          <p:spTgt spid="3">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3">
                                            <p:txEl>
                                              <p:pRg st="2" end="2"/>
                                            </p:txEl>
                                          </p:spTgt>
                                        </p:tgtEl>
                                        <p:attrNameLst>
                                          <p:attrName>style.visibility</p:attrName>
                                        </p:attrNameLst>
                                      </p:cBhvr>
                                      <p:to>
                                        <p:strVal val="visible"/>
                                      </p:to>
                                    </p:set>
                                    <p:anim calcmode="lin" valueType="num">
                                      <p:cBhvr>
                                        <p:cTn id="39"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0"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41" dur="500"/>
                                        <p:tgtEl>
                                          <p:spTgt spid="3">
                                            <p:txEl>
                                              <p:pRg st="2" end="2"/>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3">
                                            <p:txEl>
                                              <p:pRg st="3" end="3"/>
                                            </p:txEl>
                                          </p:spTgt>
                                        </p:tgtEl>
                                        <p:attrNameLst>
                                          <p:attrName>style.visibility</p:attrName>
                                        </p:attrNameLst>
                                      </p:cBhvr>
                                      <p:to>
                                        <p:strVal val="visible"/>
                                      </p:to>
                                    </p:set>
                                    <p:anim calcmode="lin" valueType="num">
                                      <p:cBhvr>
                                        <p:cTn id="46"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47"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48" dur="500"/>
                                        <p:tgtEl>
                                          <p:spTgt spid="3">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53" presetClass="entr" presetSubtype="16" fill="hold" grpId="0" nodeType="clickEffect">
                                  <p:stCondLst>
                                    <p:cond delay="0"/>
                                  </p:stCondLst>
                                  <p:childTnLst>
                                    <p:set>
                                      <p:cBhvr>
                                        <p:cTn id="52" dur="1" fill="hold">
                                          <p:stCondLst>
                                            <p:cond delay="0"/>
                                          </p:stCondLst>
                                        </p:cTn>
                                        <p:tgtEl>
                                          <p:spTgt spid="3">
                                            <p:txEl>
                                              <p:pRg st="4" end="4"/>
                                            </p:txEl>
                                          </p:spTgt>
                                        </p:tgtEl>
                                        <p:attrNameLst>
                                          <p:attrName>style.visibility</p:attrName>
                                        </p:attrNameLst>
                                      </p:cBhvr>
                                      <p:to>
                                        <p:strVal val="visible"/>
                                      </p:to>
                                    </p:set>
                                    <p:anim calcmode="lin" valueType="num">
                                      <p:cBhvr>
                                        <p:cTn id="53"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54"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55" dur="500"/>
                                        <p:tgtEl>
                                          <p:spTgt spid="3">
                                            <p:txEl>
                                              <p:pRg st="4" end="4"/>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53" presetClass="entr" presetSubtype="16" fill="hold" grpId="0" nodeType="clickEffect">
                                  <p:stCondLst>
                                    <p:cond delay="0"/>
                                  </p:stCondLst>
                                  <p:childTnLst>
                                    <p:set>
                                      <p:cBhvr>
                                        <p:cTn id="59" dur="1" fill="hold">
                                          <p:stCondLst>
                                            <p:cond delay="0"/>
                                          </p:stCondLst>
                                        </p:cTn>
                                        <p:tgtEl>
                                          <p:spTgt spid="3">
                                            <p:txEl>
                                              <p:pRg st="5" end="5"/>
                                            </p:txEl>
                                          </p:spTgt>
                                        </p:tgtEl>
                                        <p:attrNameLst>
                                          <p:attrName>style.visibility</p:attrName>
                                        </p:attrNameLst>
                                      </p:cBhvr>
                                      <p:to>
                                        <p:strVal val="visible"/>
                                      </p:to>
                                    </p:set>
                                    <p:anim calcmode="lin" valueType="num">
                                      <p:cBhvr>
                                        <p:cTn id="60"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61"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62" dur="500"/>
                                        <p:tgtEl>
                                          <p:spTgt spid="3">
                                            <p:txEl>
                                              <p:pRg st="5" end="5"/>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53" presetClass="entr" presetSubtype="16" fill="hold" grpId="0" nodeType="clickEffect">
                                  <p:stCondLst>
                                    <p:cond delay="0"/>
                                  </p:stCondLst>
                                  <p:childTnLst>
                                    <p:set>
                                      <p:cBhvr>
                                        <p:cTn id="66" dur="1" fill="hold">
                                          <p:stCondLst>
                                            <p:cond delay="0"/>
                                          </p:stCondLst>
                                        </p:cTn>
                                        <p:tgtEl>
                                          <p:spTgt spid="3">
                                            <p:txEl>
                                              <p:pRg st="6" end="6"/>
                                            </p:txEl>
                                          </p:spTgt>
                                        </p:tgtEl>
                                        <p:attrNameLst>
                                          <p:attrName>style.visibility</p:attrName>
                                        </p:attrNameLst>
                                      </p:cBhvr>
                                      <p:to>
                                        <p:strVal val="visible"/>
                                      </p:to>
                                    </p:set>
                                    <p:anim calcmode="lin" valueType="num">
                                      <p:cBhvr>
                                        <p:cTn id="67"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68"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69" dur="500"/>
                                        <p:tgtEl>
                                          <p:spTgt spid="3">
                                            <p:txEl>
                                              <p:pRg st="6" end="6"/>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53" presetClass="entr" presetSubtype="16" fill="hold" grpId="0" nodeType="clickEffect">
                                  <p:stCondLst>
                                    <p:cond delay="0"/>
                                  </p:stCondLst>
                                  <p:childTnLst>
                                    <p:set>
                                      <p:cBhvr>
                                        <p:cTn id="73" dur="1" fill="hold">
                                          <p:stCondLst>
                                            <p:cond delay="0"/>
                                          </p:stCondLst>
                                        </p:cTn>
                                        <p:tgtEl>
                                          <p:spTgt spid="3">
                                            <p:txEl>
                                              <p:pRg st="7" end="7"/>
                                            </p:txEl>
                                          </p:spTgt>
                                        </p:tgtEl>
                                        <p:attrNameLst>
                                          <p:attrName>style.visibility</p:attrName>
                                        </p:attrNameLst>
                                      </p:cBhvr>
                                      <p:to>
                                        <p:strVal val="visible"/>
                                      </p:to>
                                    </p:set>
                                    <p:anim calcmode="lin" valueType="num">
                                      <p:cBhvr>
                                        <p:cTn id="74" dur="500" fill="hold"/>
                                        <p:tgtEl>
                                          <p:spTgt spid="3">
                                            <p:txEl>
                                              <p:pRg st="7" end="7"/>
                                            </p:txEl>
                                          </p:spTgt>
                                        </p:tgtEl>
                                        <p:attrNameLst>
                                          <p:attrName>ppt_w</p:attrName>
                                        </p:attrNameLst>
                                      </p:cBhvr>
                                      <p:tavLst>
                                        <p:tav tm="0">
                                          <p:val>
                                            <p:fltVal val="0"/>
                                          </p:val>
                                        </p:tav>
                                        <p:tav tm="100000">
                                          <p:val>
                                            <p:strVal val="#ppt_w"/>
                                          </p:val>
                                        </p:tav>
                                      </p:tavLst>
                                    </p:anim>
                                    <p:anim calcmode="lin" valueType="num">
                                      <p:cBhvr>
                                        <p:cTn id="75" dur="500" fill="hold"/>
                                        <p:tgtEl>
                                          <p:spTgt spid="3">
                                            <p:txEl>
                                              <p:pRg st="7" end="7"/>
                                            </p:txEl>
                                          </p:spTgt>
                                        </p:tgtEl>
                                        <p:attrNameLst>
                                          <p:attrName>ppt_h</p:attrName>
                                        </p:attrNameLst>
                                      </p:cBhvr>
                                      <p:tavLst>
                                        <p:tav tm="0">
                                          <p:val>
                                            <p:fltVal val="0"/>
                                          </p:val>
                                        </p:tav>
                                        <p:tav tm="100000">
                                          <p:val>
                                            <p:strVal val="#ppt_h"/>
                                          </p:val>
                                        </p:tav>
                                      </p:tavLst>
                                    </p:anim>
                                    <p:animEffect transition="in" filter="fade">
                                      <p:cBhvr>
                                        <p:cTn id="76" dur="500"/>
                                        <p:tgtEl>
                                          <p:spTgt spid="3">
                                            <p:txEl>
                                              <p:pRg st="7" end="7"/>
                                            </p:txEl>
                                          </p:spTgt>
                                        </p:tgtEl>
                                      </p:cBhvr>
                                    </p:animEffect>
                                  </p:childTnLst>
                                </p:cTn>
                              </p:par>
                            </p:childTnLst>
                          </p:cTn>
                        </p:par>
                      </p:childTnLst>
                    </p:cTn>
                  </p:par>
                  <p:par>
                    <p:cTn id="77" fill="hold">
                      <p:stCondLst>
                        <p:cond delay="indefinite"/>
                      </p:stCondLst>
                      <p:childTnLst>
                        <p:par>
                          <p:cTn id="78" fill="hold">
                            <p:stCondLst>
                              <p:cond delay="0"/>
                            </p:stCondLst>
                            <p:childTnLst>
                              <p:par>
                                <p:cTn id="79" presetID="53" presetClass="entr" presetSubtype="16" fill="hold" grpId="0" nodeType="clickEffect">
                                  <p:stCondLst>
                                    <p:cond delay="0"/>
                                  </p:stCondLst>
                                  <p:childTnLst>
                                    <p:set>
                                      <p:cBhvr>
                                        <p:cTn id="80" dur="1" fill="hold">
                                          <p:stCondLst>
                                            <p:cond delay="0"/>
                                          </p:stCondLst>
                                        </p:cTn>
                                        <p:tgtEl>
                                          <p:spTgt spid="3">
                                            <p:txEl>
                                              <p:pRg st="8" end="8"/>
                                            </p:txEl>
                                          </p:spTgt>
                                        </p:tgtEl>
                                        <p:attrNameLst>
                                          <p:attrName>style.visibility</p:attrName>
                                        </p:attrNameLst>
                                      </p:cBhvr>
                                      <p:to>
                                        <p:strVal val="visible"/>
                                      </p:to>
                                    </p:set>
                                    <p:anim calcmode="lin" valueType="num">
                                      <p:cBhvr>
                                        <p:cTn id="81" dur="500" fill="hold"/>
                                        <p:tgtEl>
                                          <p:spTgt spid="3">
                                            <p:txEl>
                                              <p:pRg st="8" end="8"/>
                                            </p:txEl>
                                          </p:spTgt>
                                        </p:tgtEl>
                                        <p:attrNameLst>
                                          <p:attrName>ppt_w</p:attrName>
                                        </p:attrNameLst>
                                      </p:cBhvr>
                                      <p:tavLst>
                                        <p:tav tm="0">
                                          <p:val>
                                            <p:fltVal val="0"/>
                                          </p:val>
                                        </p:tav>
                                        <p:tav tm="100000">
                                          <p:val>
                                            <p:strVal val="#ppt_w"/>
                                          </p:val>
                                        </p:tav>
                                      </p:tavLst>
                                    </p:anim>
                                    <p:anim calcmode="lin" valueType="num">
                                      <p:cBhvr>
                                        <p:cTn id="82" dur="500" fill="hold"/>
                                        <p:tgtEl>
                                          <p:spTgt spid="3">
                                            <p:txEl>
                                              <p:pRg st="8" end="8"/>
                                            </p:txEl>
                                          </p:spTgt>
                                        </p:tgtEl>
                                        <p:attrNameLst>
                                          <p:attrName>ppt_h</p:attrName>
                                        </p:attrNameLst>
                                      </p:cBhvr>
                                      <p:tavLst>
                                        <p:tav tm="0">
                                          <p:val>
                                            <p:fltVal val="0"/>
                                          </p:val>
                                        </p:tav>
                                        <p:tav tm="100000">
                                          <p:val>
                                            <p:strVal val="#ppt_h"/>
                                          </p:val>
                                        </p:tav>
                                      </p:tavLst>
                                    </p:anim>
                                    <p:animEffect transition="in" filter="fade">
                                      <p:cBhvr>
                                        <p:cTn id="83" dur="500"/>
                                        <p:tgtEl>
                                          <p:spTgt spid="3">
                                            <p:txEl>
                                              <p:pRg st="8" end="8"/>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3">
                                            <p:txEl>
                                              <p:pRg st="9" end="9"/>
                                            </p:txEl>
                                          </p:spTgt>
                                        </p:tgtEl>
                                        <p:attrNameLst>
                                          <p:attrName>style.visibility</p:attrName>
                                        </p:attrNameLst>
                                      </p:cBhvr>
                                      <p:to>
                                        <p:strVal val="visible"/>
                                      </p:to>
                                    </p:set>
                                    <p:anim calcmode="lin" valueType="num">
                                      <p:cBhvr>
                                        <p:cTn id="88" dur="500" fill="hold"/>
                                        <p:tgtEl>
                                          <p:spTgt spid="3">
                                            <p:txEl>
                                              <p:pRg st="9" end="9"/>
                                            </p:txEl>
                                          </p:spTgt>
                                        </p:tgtEl>
                                        <p:attrNameLst>
                                          <p:attrName>ppt_w</p:attrName>
                                        </p:attrNameLst>
                                      </p:cBhvr>
                                      <p:tavLst>
                                        <p:tav tm="0">
                                          <p:val>
                                            <p:fltVal val="0"/>
                                          </p:val>
                                        </p:tav>
                                        <p:tav tm="100000">
                                          <p:val>
                                            <p:strVal val="#ppt_w"/>
                                          </p:val>
                                        </p:tav>
                                      </p:tavLst>
                                    </p:anim>
                                    <p:anim calcmode="lin" valueType="num">
                                      <p:cBhvr>
                                        <p:cTn id="89" dur="500" fill="hold"/>
                                        <p:tgtEl>
                                          <p:spTgt spid="3">
                                            <p:txEl>
                                              <p:pRg st="9" end="9"/>
                                            </p:txEl>
                                          </p:spTgt>
                                        </p:tgtEl>
                                        <p:attrNameLst>
                                          <p:attrName>ppt_h</p:attrName>
                                        </p:attrNameLst>
                                      </p:cBhvr>
                                      <p:tavLst>
                                        <p:tav tm="0">
                                          <p:val>
                                            <p:fltVal val="0"/>
                                          </p:val>
                                        </p:tav>
                                        <p:tav tm="100000">
                                          <p:val>
                                            <p:strVal val="#ppt_h"/>
                                          </p:val>
                                        </p:tav>
                                      </p:tavLst>
                                    </p:anim>
                                    <p:animEffect transition="in" filter="fade">
                                      <p:cBhvr>
                                        <p:cTn id="90" dur="500"/>
                                        <p:tgtEl>
                                          <p:spTgt spid="3">
                                            <p:txEl>
                                              <p:pRg st="9" end="9"/>
                                            </p:txEl>
                                          </p:spTgt>
                                        </p:tgtEl>
                                      </p:cBhvr>
                                    </p:animEffect>
                                  </p:childTnLst>
                                </p:cTn>
                              </p:par>
                            </p:childTnLst>
                          </p:cTn>
                        </p:par>
                      </p:childTnLst>
                    </p:cTn>
                  </p:par>
                  <p:par>
                    <p:cTn id="91" fill="hold">
                      <p:stCondLst>
                        <p:cond delay="indefinite"/>
                      </p:stCondLst>
                      <p:childTnLst>
                        <p:par>
                          <p:cTn id="92" fill="hold">
                            <p:stCondLst>
                              <p:cond delay="0"/>
                            </p:stCondLst>
                            <p:childTnLst>
                              <p:par>
                                <p:cTn id="93" presetID="53" presetClass="entr" presetSubtype="16" fill="hold" grpId="0" nodeType="clickEffect">
                                  <p:stCondLst>
                                    <p:cond delay="0"/>
                                  </p:stCondLst>
                                  <p:childTnLst>
                                    <p:set>
                                      <p:cBhvr>
                                        <p:cTn id="94" dur="1" fill="hold">
                                          <p:stCondLst>
                                            <p:cond delay="0"/>
                                          </p:stCondLst>
                                        </p:cTn>
                                        <p:tgtEl>
                                          <p:spTgt spid="3">
                                            <p:txEl>
                                              <p:pRg st="10" end="10"/>
                                            </p:txEl>
                                          </p:spTgt>
                                        </p:tgtEl>
                                        <p:attrNameLst>
                                          <p:attrName>style.visibility</p:attrName>
                                        </p:attrNameLst>
                                      </p:cBhvr>
                                      <p:to>
                                        <p:strVal val="visible"/>
                                      </p:to>
                                    </p:set>
                                    <p:anim calcmode="lin" valueType="num">
                                      <p:cBhvr>
                                        <p:cTn id="95" dur="500" fill="hold"/>
                                        <p:tgtEl>
                                          <p:spTgt spid="3">
                                            <p:txEl>
                                              <p:pRg st="10" end="10"/>
                                            </p:txEl>
                                          </p:spTgt>
                                        </p:tgtEl>
                                        <p:attrNameLst>
                                          <p:attrName>ppt_w</p:attrName>
                                        </p:attrNameLst>
                                      </p:cBhvr>
                                      <p:tavLst>
                                        <p:tav tm="0">
                                          <p:val>
                                            <p:fltVal val="0"/>
                                          </p:val>
                                        </p:tav>
                                        <p:tav tm="100000">
                                          <p:val>
                                            <p:strVal val="#ppt_w"/>
                                          </p:val>
                                        </p:tav>
                                      </p:tavLst>
                                    </p:anim>
                                    <p:anim calcmode="lin" valueType="num">
                                      <p:cBhvr>
                                        <p:cTn id="96" dur="500" fill="hold"/>
                                        <p:tgtEl>
                                          <p:spTgt spid="3">
                                            <p:txEl>
                                              <p:pRg st="10" end="10"/>
                                            </p:txEl>
                                          </p:spTgt>
                                        </p:tgtEl>
                                        <p:attrNameLst>
                                          <p:attrName>ppt_h</p:attrName>
                                        </p:attrNameLst>
                                      </p:cBhvr>
                                      <p:tavLst>
                                        <p:tav tm="0">
                                          <p:val>
                                            <p:fltVal val="0"/>
                                          </p:val>
                                        </p:tav>
                                        <p:tav tm="100000">
                                          <p:val>
                                            <p:strVal val="#ppt_h"/>
                                          </p:val>
                                        </p:tav>
                                      </p:tavLst>
                                    </p:anim>
                                    <p:animEffect transition="in" filter="fade">
                                      <p:cBhvr>
                                        <p:cTn id="97" dur="500"/>
                                        <p:tgtEl>
                                          <p:spTgt spid="3">
                                            <p:txEl>
                                              <p:pRg st="10" end="10"/>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53" presetClass="entr" presetSubtype="16" fill="hold" grpId="0" nodeType="clickEffect">
                                  <p:stCondLst>
                                    <p:cond delay="0"/>
                                  </p:stCondLst>
                                  <p:childTnLst>
                                    <p:set>
                                      <p:cBhvr>
                                        <p:cTn id="101" dur="1" fill="hold">
                                          <p:stCondLst>
                                            <p:cond delay="0"/>
                                          </p:stCondLst>
                                        </p:cTn>
                                        <p:tgtEl>
                                          <p:spTgt spid="3">
                                            <p:txEl>
                                              <p:pRg st="11" end="11"/>
                                            </p:txEl>
                                          </p:spTgt>
                                        </p:tgtEl>
                                        <p:attrNameLst>
                                          <p:attrName>style.visibility</p:attrName>
                                        </p:attrNameLst>
                                      </p:cBhvr>
                                      <p:to>
                                        <p:strVal val="visible"/>
                                      </p:to>
                                    </p:set>
                                    <p:anim calcmode="lin" valueType="num">
                                      <p:cBhvr>
                                        <p:cTn id="102" dur="500" fill="hold"/>
                                        <p:tgtEl>
                                          <p:spTgt spid="3">
                                            <p:txEl>
                                              <p:pRg st="11" end="11"/>
                                            </p:txEl>
                                          </p:spTgt>
                                        </p:tgtEl>
                                        <p:attrNameLst>
                                          <p:attrName>ppt_w</p:attrName>
                                        </p:attrNameLst>
                                      </p:cBhvr>
                                      <p:tavLst>
                                        <p:tav tm="0">
                                          <p:val>
                                            <p:fltVal val="0"/>
                                          </p:val>
                                        </p:tav>
                                        <p:tav tm="100000">
                                          <p:val>
                                            <p:strVal val="#ppt_w"/>
                                          </p:val>
                                        </p:tav>
                                      </p:tavLst>
                                    </p:anim>
                                    <p:anim calcmode="lin" valueType="num">
                                      <p:cBhvr>
                                        <p:cTn id="103" dur="500" fill="hold"/>
                                        <p:tgtEl>
                                          <p:spTgt spid="3">
                                            <p:txEl>
                                              <p:pRg st="11" end="11"/>
                                            </p:txEl>
                                          </p:spTgt>
                                        </p:tgtEl>
                                        <p:attrNameLst>
                                          <p:attrName>ppt_h</p:attrName>
                                        </p:attrNameLst>
                                      </p:cBhvr>
                                      <p:tavLst>
                                        <p:tav tm="0">
                                          <p:val>
                                            <p:fltVal val="0"/>
                                          </p:val>
                                        </p:tav>
                                        <p:tav tm="100000">
                                          <p:val>
                                            <p:strVal val="#ppt_h"/>
                                          </p:val>
                                        </p:tav>
                                      </p:tavLst>
                                    </p:anim>
                                    <p:animEffect transition="in" filter="fade">
                                      <p:cBhvr>
                                        <p:cTn id="104"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7.xml><?xml version="1.0" encoding="utf-8"?>
<p:sld xmlns:a="http://schemas.openxmlformats.org/drawingml/2006/main" xmlns:r="http://schemas.openxmlformats.org/officeDocument/2006/relationships" xmlns:p="http://schemas.openxmlformats.org/presentationml/2006/main">
  <p:cSld>
    <p:bg>
      <p:bgPr>
        <a:pattFill prst="ltUpDiag">
          <a:fgClr>
            <a:schemeClr val="accent2">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noFill/>
        </p:spPr>
        <p:txBody>
          <a:bodyPr/>
          <a:lstStyle/>
          <a:p>
            <a:pPr algn="ctr"/>
            <a:r>
              <a:rPr lang="fr-FR" b="1" dirty="0"/>
              <a:t>Literature review </a:t>
            </a:r>
            <a:endParaRPr lang="en-US" b="1" dirty="0"/>
          </a:p>
        </p:txBody>
      </p:sp>
      <p:sp>
        <p:nvSpPr>
          <p:cNvPr id="3" name="Espace réservé du contenu 2"/>
          <p:cNvSpPr>
            <a:spLocks noGrp="1"/>
          </p:cNvSpPr>
          <p:nvPr>
            <p:ph idx="1"/>
          </p:nvPr>
        </p:nvSpPr>
        <p:spPr/>
        <p:txBody>
          <a:bodyPr/>
          <a:lstStyle/>
          <a:p>
            <a:pPr marL="0" indent="0">
              <a:buNone/>
            </a:pPr>
            <a:r>
              <a:rPr lang="fr-FR" b="1" dirty="0"/>
              <a:t>1.1. Conceptual analysis </a:t>
            </a:r>
          </a:p>
          <a:p>
            <a:pPr marL="0" indent="0" algn="just">
              <a:buNone/>
            </a:pPr>
            <a:r>
              <a:rPr lang="en-US" dirty="0"/>
              <a:t>A broadly agreed notion among researchers refers to an </a:t>
            </a:r>
            <a:r>
              <a:rPr lang="en-US" b="1" dirty="0"/>
              <a:t>entrepreneurial ecosystem</a:t>
            </a:r>
            <a:r>
              <a:rPr lang="en-US" dirty="0"/>
              <a:t> as a community of multiple coevolving stakeholders that provides a supportive environment for new venture creations within a region </a:t>
            </a:r>
            <a:r>
              <a:rPr lang="en-US" b="1" dirty="0"/>
              <a:t>(</a:t>
            </a:r>
            <a:r>
              <a:rPr lang="en-US" b="1" dirty="0" err="1"/>
              <a:t>Zhe</a:t>
            </a:r>
            <a:r>
              <a:rPr lang="en-US" b="1" dirty="0"/>
              <a:t> Cao &amp; </a:t>
            </a:r>
            <a:r>
              <a:rPr lang="en-US" b="1" dirty="0" err="1"/>
              <a:t>Xianwei</a:t>
            </a:r>
            <a:r>
              <a:rPr lang="en-US" b="1" dirty="0"/>
              <a:t> Shi, 2020)</a:t>
            </a:r>
            <a:r>
              <a:rPr lang="en-US" dirty="0"/>
              <a:t>. </a:t>
            </a:r>
          </a:p>
          <a:p>
            <a:pPr marL="0" indent="0" algn="just">
              <a:buNone/>
            </a:pPr>
            <a:endParaRPr lang="fr-FR" dirty="0"/>
          </a:p>
          <a:p>
            <a:pPr marL="0" indent="0" algn="just">
              <a:buNone/>
            </a:pPr>
            <a:r>
              <a:rPr lang="en-US" b="1" dirty="0"/>
              <a:t>A gig economy</a:t>
            </a:r>
            <a:r>
              <a:rPr lang="en-US" dirty="0"/>
              <a:t> is a labor market that relies heavily on temporary and part-time positions filled by independent contractors and freelancers rather than full-time permanent employees </a:t>
            </a:r>
            <a:r>
              <a:rPr lang="en-US" b="1" dirty="0"/>
              <a:t>(Brock Thomas &amp; </a:t>
            </a:r>
            <a:r>
              <a:rPr lang="en-US" b="1" dirty="0" err="1"/>
              <a:t>Munichiello</a:t>
            </a:r>
            <a:r>
              <a:rPr lang="en-US" b="1" dirty="0"/>
              <a:t> Katrina, 2022)</a:t>
            </a:r>
            <a:r>
              <a:rPr lang="en-US" dirty="0"/>
              <a:t>.</a:t>
            </a:r>
          </a:p>
        </p:txBody>
      </p:sp>
    </p:spTree>
    <p:extLst>
      <p:ext uri="{BB962C8B-B14F-4D97-AF65-F5344CB8AC3E}">
        <p14:creationId xmlns:p14="http://schemas.microsoft.com/office/powerpoint/2010/main" val="21480904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randombar(horizontal)">
                                      <p:cBhvr>
                                        <p:cTn id="11" dur="500"/>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4" presetClass="entr" presetSubtype="10" fill="hold" grpId="0"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animEffect transition="in" filter="randombar(horizontal)">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4" presetClass="entr" presetSubtype="1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randombar(horizontal)">
                                      <p:cBhvr>
                                        <p:cTn id="2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bg>
      <p:bgPr>
        <a:pattFill prst="ltUpDiag">
          <a:fgClr>
            <a:schemeClr val="accent2">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38200" y="64679"/>
            <a:ext cx="10515600" cy="784406"/>
          </a:xfrm>
          <a:noFill/>
        </p:spPr>
        <p:txBody>
          <a:bodyPr/>
          <a:lstStyle/>
          <a:p>
            <a:pPr algn="ctr"/>
            <a:r>
              <a:rPr lang="fr-FR" b="1" dirty="0"/>
              <a:t>Literature review </a:t>
            </a:r>
            <a:endParaRPr lang="en-US" b="1" dirty="0"/>
          </a:p>
        </p:txBody>
      </p:sp>
      <p:sp>
        <p:nvSpPr>
          <p:cNvPr id="3" name="Espace réservé du contenu 2"/>
          <p:cNvSpPr>
            <a:spLocks noGrp="1"/>
          </p:cNvSpPr>
          <p:nvPr>
            <p:ph idx="1"/>
          </p:nvPr>
        </p:nvSpPr>
        <p:spPr/>
        <p:txBody>
          <a:bodyPr>
            <a:normAutofit/>
          </a:bodyPr>
          <a:lstStyle/>
          <a:p>
            <a:pPr marL="0" indent="0" algn="just">
              <a:buNone/>
            </a:pPr>
            <a:r>
              <a:rPr lang="en-US" sz="4000" b="1" dirty="0"/>
              <a:t>Freelance work</a:t>
            </a:r>
            <a:r>
              <a:rPr lang="en-US" sz="4000" dirty="0"/>
              <a:t> refers to any activity carried out by an independent professional. Some freelance activities are becoming real job-promoting companies; others, on the other hand, prefer to remain in the state of an individual society for reasons which can be subject to in-depth empirical studies. </a:t>
            </a:r>
          </a:p>
        </p:txBody>
      </p:sp>
    </p:spTree>
    <p:extLst>
      <p:ext uri="{BB962C8B-B14F-4D97-AF65-F5344CB8AC3E}">
        <p14:creationId xmlns:p14="http://schemas.microsoft.com/office/powerpoint/2010/main" val="127312446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2"/>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pattFill prst="ltUpDiag">
          <a:fgClr>
            <a:schemeClr val="accent2">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5"/>
            <a:ext cx="10515600" cy="798657"/>
          </a:xfrm>
        </p:spPr>
        <p:txBody>
          <a:bodyPr/>
          <a:lstStyle/>
          <a:p>
            <a:pPr algn="ctr"/>
            <a:r>
              <a:rPr lang="fr-FR" b="1" dirty="0"/>
              <a:t>Literature review</a:t>
            </a:r>
            <a:endParaRPr lang="en-US" b="1" dirty="0"/>
          </a:p>
        </p:txBody>
      </p:sp>
      <p:sp>
        <p:nvSpPr>
          <p:cNvPr id="3" name="Espace réservé du contenu 2"/>
          <p:cNvSpPr>
            <a:spLocks noGrp="1"/>
          </p:cNvSpPr>
          <p:nvPr>
            <p:ph idx="1"/>
          </p:nvPr>
        </p:nvSpPr>
        <p:spPr>
          <a:xfrm>
            <a:off x="339634" y="1345474"/>
            <a:ext cx="11364686" cy="5251269"/>
          </a:xfrm>
        </p:spPr>
        <p:txBody>
          <a:bodyPr>
            <a:normAutofit/>
          </a:bodyPr>
          <a:lstStyle/>
          <a:p>
            <a:pPr marL="0" indent="0">
              <a:buNone/>
            </a:pPr>
            <a:r>
              <a:rPr lang="fr-FR" b="1" dirty="0"/>
              <a:t>1.2. The stakes for studying entrepreneurial ecosystems</a:t>
            </a:r>
          </a:p>
          <a:p>
            <a:pPr marL="0" indent="0" algn="just">
              <a:buNone/>
            </a:pPr>
            <a:r>
              <a:rPr lang="en-US" sz="3200" dirty="0"/>
              <a:t>There has been an absence of research on entrepreneurial ecosystems to systematically explore ecosystem dynamics. Existing research has separately explored specific aspects </a:t>
            </a:r>
            <a:r>
              <a:rPr lang="en-US" sz="3200" b="1" dirty="0"/>
              <a:t>(Erik </a:t>
            </a:r>
            <a:r>
              <a:rPr lang="en-US" sz="3200" b="1" dirty="0" err="1"/>
              <a:t>Stam</a:t>
            </a:r>
            <a:r>
              <a:rPr lang="en-US" sz="3200" b="1" dirty="0"/>
              <a:t>, 2015)</a:t>
            </a:r>
            <a:r>
              <a:rPr lang="en-US" sz="3200" dirty="0"/>
              <a:t>.</a:t>
            </a:r>
          </a:p>
          <a:p>
            <a:pPr marL="0" indent="0" algn="just">
              <a:buNone/>
            </a:pPr>
            <a:endParaRPr lang="fr-FR" sz="3200" dirty="0"/>
          </a:p>
          <a:p>
            <a:pPr marL="0" indent="0" algn="just">
              <a:buNone/>
            </a:pPr>
            <a:r>
              <a:rPr lang="en-US" sz="3200" dirty="0"/>
              <a:t>There is an absence of literature on entrepreneurial ecosystems to identify the salient features among emerging economies as a group when compared with advanced economies </a:t>
            </a:r>
            <a:r>
              <a:rPr lang="en-US" sz="3200" b="1" dirty="0"/>
              <a:t>(Cao Z. &amp; Shi X., 2021)</a:t>
            </a:r>
            <a:r>
              <a:rPr lang="en-US" sz="3200" dirty="0"/>
              <a:t>.</a:t>
            </a:r>
          </a:p>
          <a:p>
            <a:pPr marL="0" indent="0" algn="just">
              <a:buNone/>
            </a:pPr>
            <a:r>
              <a:rPr lang="fr-FR" sz="3200" dirty="0"/>
              <a:t>Hypothesis: </a:t>
            </a:r>
            <a:r>
              <a:rPr lang="fr-FR" sz="3200" b="1" i="1" dirty="0"/>
              <a:t>Attributes of the gig economy influence the perception of the entrepreneurial ecosystem by freelancers.</a:t>
            </a:r>
            <a:endParaRPr lang="en-US" sz="3200" b="1" i="1" dirty="0"/>
          </a:p>
        </p:txBody>
      </p:sp>
    </p:spTree>
    <p:extLst>
      <p:ext uri="{BB962C8B-B14F-4D97-AF65-F5344CB8AC3E}">
        <p14:creationId xmlns:p14="http://schemas.microsoft.com/office/powerpoint/2010/main" val="27145395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3">
                                            <p:txEl>
                                              <p:pRg st="1" end="1"/>
                                            </p:txEl>
                                          </p:spTgt>
                                        </p:tgtEl>
                                        <p:attrNameLst>
                                          <p:attrName>style.visibility</p:attrName>
                                        </p:attrNameLst>
                                      </p:cBhvr>
                                      <p:to>
                                        <p:strVal val="visible"/>
                                      </p:to>
                                    </p:set>
                                    <p:animEffect transition="in" filter="randombar(horizontal)">
                                      <p:cBhvr>
                                        <p:cTn id="30" dur="500"/>
                                        <p:tgtEl>
                                          <p:spTgt spid="3">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4" presetClass="entr" presetSubtype="1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randombar(horizontal)">
                                      <p:cBhvr>
                                        <p:cTn id="35" dur="500"/>
                                        <p:tgtEl>
                                          <p:spTgt spid="3">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4" presetClass="entr" presetSubtype="10" fill="hold" grpId="0" nodeType="clickEffect">
                                  <p:stCondLst>
                                    <p:cond delay="0"/>
                                  </p:stCondLst>
                                  <p:childTnLst>
                                    <p:set>
                                      <p:cBhvr>
                                        <p:cTn id="39" dur="1" fill="hold">
                                          <p:stCondLst>
                                            <p:cond delay="0"/>
                                          </p:stCondLst>
                                        </p:cTn>
                                        <p:tgtEl>
                                          <p:spTgt spid="3">
                                            <p:txEl>
                                              <p:pRg st="4" end="4"/>
                                            </p:txEl>
                                          </p:spTgt>
                                        </p:tgtEl>
                                        <p:attrNameLst>
                                          <p:attrName>style.visibility</p:attrName>
                                        </p:attrNameLst>
                                      </p:cBhvr>
                                      <p:to>
                                        <p:strVal val="visible"/>
                                      </p:to>
                                    </p:set>
                                    <p:animEffect transition="in" filter="randombar(horizontal)">
                                      <p:cBhvr>
                                        <p:cTn id="4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D6F8E72-708F-4C7B-BDF3-3A677AE076BF}"/>
              </a:ext>
            </a:extLst>
          </p:cNvPr>
          <p:cNvSpPr>
            <a:spLocks noGrp="1"/>
          </p:cNvSpPr>
          <p:nvPr>
            <p:ph type="title"/>
          </p:nvPr>
        </p:nvSpPr>
        <p:spPr>
          <a:xfrm>
            <a:off x="838200" y="72895"/>
            <a:ext cx="10515600" cy="700104"/>
          </a:xfrm>
        </p:spPr>
        <p:txBody>
          <a:bodyPr>
            <a:normAutofit/>
          </a:bodyPr>
          <a:lstStyle/>
          <a:p>
            <a:pPr algn="ctr"/>
            <a:r>
              <a:rPr lang="fr-FR" dirty="0">
                <a:solidFill>
                  <a:srgbClr val="FF0000"/>
                </a:solidFill>
                <a:latin typeface="Aharoni" panose="02010803020104030203" pitchFamily="2" charset="-79"/>
                <a:cs typeface="Aharoni" panose="02010803020104030203" pitchFamily="2" charset="-79"/>
              </a:rPr>
              <a:t>Méthodologie</a:t>
            </a:r>
            <a:endParaRPr lang="en-US" dirty="0">
              <a:solidFill>
                <a:srgbClr val="FF0000"/>
              </a:solidFill>
              <a:latin typeface="Aharoni" panose="02010803020104030203" pitchFamily="2" charset="-79"/>
              <a:cs typeface="Aharoni" panose="02010803020104030203" pitchFamily="2" charset="-79"/>
            </a:endParaRPr>
          </a:p>
        </p:txBody>
      </p:sp>
      <p:graphicFrame>
        <p:nvGraphicFramePr>
          <p:cNvPr id="4" name="Espace réservé du contenu 3">
            <a:extLst>
              <a:ext uri="{FF2B5EF4-FFF2-40B4-BE49-F238E27FC236}">
                <a16:creationId xmlns:a16="http://schemas.microsoft.com/office/drawing/2014/main" id="{040CB8CA-D78F-4BC6-87F0-2693910672FD}"/>
              </a:ext>
            </a:extLst>
          </p:cNvPr>
          <p:cNvGraphicFramePr>
            <a:graphicFrameLocks noGrp="1"/>
          </p:cNvGraphicFramePr>
          <p:nvPr>
            <p:ph idx="1"/>
            <p:extLst>
              <p:ext uri="{D42A27DB-BD31-4B8C-83A1-F6EECF244321}">
                <p14:modId xmlns:p14="http://schemas.microsoft.com/office/powerpoint/2010/main" val="2275243322"/>
              </p:ext>
            </p:extLst>
          </p:nvPr>
        </p:nvGraphicFramePr>
        <p:xfrm>
          <a:off x="342215" y="970961"/>
          <a:ext cx="11792932" cy="5533534"/>
        </p:xfrm>
        <a:graphic>
          <a:graphicData uri="http://schemas.openxmlformats.org/drawingml/2006/diagram">
            <dgm:relIds xmlns:dgm="http://schemas.openxmlformats.org/drawingml/2006/diagram" xmlns:r="http://schemas.openxmlformats.org/officeDocument/2006/relationships" r:dm="R99572e0cdb374d34" r:lo="R00b30c7988f946ab" r:qs="R58fb0fd731734081" r:cs="R619705c6f88649d2"/>
          </a:graphicData>
        </a:graphic>
      </p:graphicFrame>
      <p:sp>
        <p:nvSpPr>
          <p:cNvPr id="7" name="Espace réservé du numéro de diapositive 6">
            <a:extLst>
              <a:ext uri="{FF2B5EF4-FFF2-40B4-BE49-F238E27FC236}">
                <a16:creationId xmlns:a16="http://schemas.microsoft.com/office/drawing/2014/main" id="{39443A77-77B1-4FB5-9B62-4B426C2E6C79}"/>
              </a:ext>
            </a:extLst>
          </p:cNvPr>
          <p:cNvSpPr>
            <a:spLocks noGrp="1"/>
          </p:cNvSpPr>
          <p:nvPr>
            <p:ph type="sldNum" sz="quarter" idx="12"/>
          </p:nvPr>
        </p:nvSpPr>
        <p:spPr>
          <a:xfrm>
            <a:off x="9391947" y="6419980"/>
            <a:ext cx="2743200" cy="365125"/>
          </a:xfrm>
        </p:spPr>
        <p:txBody>
          <a:bodyPr/>
          <a:lstStyle/>
          <a:p>
            <a:fld id="{239FE673-3419-4C4B-AF85-EFFEC2474D82}" type="slidenum">
              <a:rPr lang="en-US" sz="2000">
                <a:solidFill>
                  <a:srgbClr val="00B0F0"/>
                </a:solidFill>
                <a:latin typeface="Arial" panose="020B0604020202020204" pitchFamily="34" charset="0"/>
                <a:cs typeface="Arial" panose="020B0604020202020204" pitchFamily="34" charset="0"/>
              </a:rPr>
              <a:t>7</a:t>
            </a:fld>
            <a:endParaRPr lang="en-US" sz="200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364218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pattFill prst="ltUpDiag">
          <a:fgClr>
            <a:schemeClr val="accent2">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77388" y="116931"/>
            <a:ext cx="10515600" cy="798657"/>
          </a:xfrm>
        </p:spPr>
        <p:txBody>
          <a:bodyPr/>
          <a:lstStyle/>
          <a:p>
            <a:pPr algn="ctr"/>
            <a:r>
              <a:rPr lang="fr-FR" b="1" dirty="0" err="1"/>
              <a:t>Literature</a:t>
            </a:r>
            <a:r>
              <a:rPr lang="fr-FR" b="1" dirty="0"/>
              <a:t> </a:t>
            </a:r>
            <a:r>
              <a:rPr lang="fr-FR" b="1" dirty="0" err="1"/>
              <a:t>review</a:t>
            </a:r>
            <a:endParaRPr lang="en-US" b="1" dirty="0"/>
          </a:p>
        </p:txBody>
      </p:sp>
      <p:sp>
        <p:nvSpPr>
          <p:cNvPr id="3" name="Espace réservé du contenu 2"/>
          <p:cNvSpPr>
            <a:spLocks noGrp="1"/>
          </p:cNvSpPr>
          <p:nvPr>
            <p:ph idx="1"/>
          </p:nvPr>
        </p:nvSpPr>
        <p:spPr>
          <a:xfrm>
            <a:off x="339634" y="1345474"/>
            <a:ext cx="11364686" cy="5251269"/>
          </a:xfrm>
        </p:spPr>
        <p:txBody>
          <a:bodyPr>
            <a:normAutofit lnSpcReduction="10000"/>
          </a:bodyPr>
          <a:lstStyle/>
          <a:p>
            <a:pPr marL="0" indent="0" algn="just">
              <a:buNone/>
            </a:pPr>
            <a:r>
              <a:rPr lang="en-US" sz="3500" dirty="0"/>
              <a:t>As pointed out by </a:t>
            </a:r>
            <a:r>
              <a:rPr lang="en-US" sz="3500" dirty="0" err="1"/>
              <a:t>Mamta</a:t>
            </a:r>
            <a:r>
              <a:rPr lang="en-US" sz="3500" dirty="0"/>
              <a:t> </a:t>
            </a:r>
            <a:r>
              <a:rPr lang="en-US" sz="3500" dirty="0" err="1"/>
              <a:t>Murthi</a:t>
            </a:r>
            <a:r>
              <a:rPr lang="en-US" sz="3500" dirty="0"/>
              <a:t> (2023), people in low and middle income countries may be able to escape poverty through online gig jobs. The author adds that online gig jobs can encourage women's increased engagement in the labor market and help alleviate youth unemployment. </a:t>
            </a:r>
          </a:p>
          <a:p>
            <a:pPr marL="0" indent="0" algn="just">
              <a:buNone/>
            </a:pPr>
            <a:endParaRPr lang="fr-FR" sz="3500" b="1" i="1" dirty="0"/>
          </a:p>
          <a:p>
            <a:pPr marL="0" indent="0" algn="just">
              <a:buNone/>
            </a:pPr>
            <a:r>
              <a:rPr lang="en-US" sz="3500" dirty="0"/>
              <a:t>Additionally, the gig economy can aid in addressing regional disparities in employment prospects and, for business owners, startups, and small enterprises, it can offer hiring flexibility, which is essential for both job creation and business growth.</a:t>
            </a:r>
          </a:p>
        </p:txBody>
      </p:sp>
    </p:spTree>
    <p:extLst>
      <p:ext uri="{BB962C8B-B14F-4D97-AF65-F5344CB8AC3E}">
        <p14:creationId xmlns:p14="http://schemas.microsoft.com/office/powerpoint/2010/main" val="33228953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
                                            <p:txEl>
                                              <p:pRg st="0" end="0"/>
                                            </p:txEl>
                                          </p:spTgt>
                                        </p:tgtEl>
                                        <p:attrNameLst>
                                          <p:attrName>style.visibility</p:attrName>
                                        </p:attrNameLst>
                                      </p:cBhvr>
                                      <p:to>
                                        <p:strVal val="visible"/>
                                      </p:to>
                                    </p:set>
                                    <p:animEffect transition="in" filter="randombar(horizontal)">
                                      <p:cBhvr>
                                        <p:cTn id="25" dur="500"/>
                                        <p:tgtEl>
                                          <p:spTgt spid="3">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3">
                                            <p:txEl>
                                              <p:pRg st="2" end="2"/>
                                            </p:txEl>
                                          </p:spTgt>
                                        </p:tgtEl>
                                        <p:attrNameLst>
                                          <p:attrName>style.visibility</p:attrName>
                                        </p:attrNameLst>
                                      </p:cBhvr>
                                      <p:to>
                                        <p:strVal val="visible"/>
                                      </p:to>
                                    </p:set>
                                    <p:animEffect transition="in" filter="randombar(horizontal)">
                                      <p:cBhvr>
                                        <p:cTn id="30"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bg>
      <p:bgPr>
        <a:pattFill prst="ltUpDiag">
          <a:fgClr>
            <a:schemeClr val="accent2">
              <a:lumMod val="60000"/>
              <a:lumOff val="40000"/>
            </a:schemeClr>
          </a:fgClr>
          <a:bgClr>
            <a:schemeClr val="bg1"/>
          </a:bgClr>
        </a:patt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77388" y="116931"/>
            <a:ext cx="10515600" cy="798657"/>
          </a:xfrm>
        </p:spPr>
        <p:txBody>
          <a:bodyPr/>
          <a:lstStyle/>
          <a:p>
            <a:pPr algn="ctr"/>
            <a:r>
              <a:rPr lang="fr-FR" b="1" dirty="0" err="1"/>
              <a:t>Literature</a:t>
            </a:r>
            <a:r>
              <a:rPr lang="fr-FR" b="1" dirty="0"/>
              <a:t> </a:t>
            </a:r>
            <a:r>
              <a:rPr lang="fr-FR" b="1" dirty="0" err="1"/>
              <a:t>review</a:t>
            </a:r>
            <a:r>
              <a:rPr lang="fr-FR" b="1" dirty="0"/>
              <a:t>: </a:t>
            </a:r>
            <a:r>
              <a:rPr lang="fr-FR" b="1" dirty="0" err="1"/>
              <a:t>hypothesis</a:t>
            </a:r>
            <a:endParaRPr lang="en-US" b="1" dirty="0"/>
          </a:p>
        </p:txBody>
      </p:sp>
      <p:sp>
        <p:nvSpPr>
          <p:cNvPr id="3" name="Espace réservé du contenu 2"/>
          <p:cNvSpPr>
            <a:spLocks noGrp="1"/>
          </p:cNvSpPr>
          <p:nvPr>
            <p:ph idx="1"/>
          </p:nvPr>
        </p:nvSpPr>
        <p:spPr>
          <a:xfrm>
            <a:off x="339634" y="1345474"/>
            <a:ext cx="11364686" cy="5251269"/>
          </a:xfrm>
        </p:spPr>
        <p:txBody>
          <a:bodyPr>
            <a:normAutofit/>
          </a:bodyPr>
          <a:lstStyle/>
          <a:p>
            <a:pPr marL="0" indent="0" algn="just">
              <a:buNone/>
            </a:pPr>
            <a:endParaRPr lang="fr-FR" sz="4000" b="1" i="1" dirty="0"/>
          </a:p>
          <a:p>
            <a:pPr marL="0" indent="0" algn="just">
              <a:buNone/>
            </a:pPr>
            <a:r>
              <a:rPr lang="en-US" sz="3600" dirty="0"/>
              <a:t>Nevertheless, the question of the perception of the EE by freelancers persists, and the objective of comparing this perception between Cameroonian and Belgian freelancers remains unattained. As a result, our research hypothesis is framed as follows: </a:t>
            </a:r>
            <a:r>
              <a:rPr lang="en-US" sz="3600" b="1" i="1" dirty="0"/>
              <a:t>the perception of the entrepreneurial ecosystem differs from Cameroonian and Belgian gig workers</a:t>
            </a:r>
            <a:r>
              <a:rPr lang="en-US" sz="3600" b="1" dirty="0"/>
              <a:t>.</a:t>
            </a:r>
            <a:endParaRPr lang="en-US" sz="4000" b="1" i="1" dirty="0"/>
          </a:p>
          <a:p>
            <a:pPr marL="0" indent="0" algn="just">
              <a:buNone/>
            </a:pPr>
            <a:endParaRPr lang="en-US" sz="3500" dirty="0"/>
          </a:p>
        </p:txBody>
      </p:sp>
    </p:spTree>
    <p:extLst>
      <p:ext uri="{BB962C8B-B14F-4D97-AF65-F5344CB8AC3E}">
        <p14:creationId xmlns:p14="http://schemas.microsoft.com/office/powerpoint/2010/main" val="269909547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Effect transition="in" filter="randombar(horizontal)">
                                      <p:cBhvr>
                                        <p:cTn id="25"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bg>
      <p:bgPr>
        <a:pattFill prst="dkUpDiag">
          <a:fgClr>
            <a:schemeClr val="accent5">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38200" y="129992"/>
            <a:ext cx="10515600" cy="653780"/>
          </a:xfrm>
        </p:spPr>
        <p:txBody>
          <a:bodyPr>
            <a:normAutofit fontScale="90000"/>
          </a:bodyPr>
          <a:lstStyle/>
          <a:p>
            <a:pPr algn="ctr"/>
            <a:r>
              <a:rPr lang="fr-FR" b="1" dirty="0"/>
              <a:t>Methodology</a:t>
            </a:r>
            <a:endParaRPr lang="en-US" b="1" dirty="0"/>
          </a:p>
        </p:txBody>
      </p:sp>
      <p:sp>
        <p:nvSpPr>
          <p:cNvPr id="4" name="Titre 1"/>
          <p:cNvSpPr txBox="1">
            <a:spLocks/>
          </p:cNvSpPr>
          <p:nvPr/>
        </p:nvSpPr>
        <p:spPr>
          <a:xfrm>
            <a:off x="859970" y="961661"/>
            <a:ext cx="10515600" cy="653780"/>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b="1" dirty="0" err="1"/>
              <a:t>Sampling</a:t>
            </a:r>
            <a:r>
              <a:rPr lang="fr-FR" b="1" dirty="0"/>
              <a:t> frame: </a:t>
            </a:r>
            <a:r>
              <a:rPr lang="fr-FR" b="1" dirty="0" err="1"/>
              <a:t>Cameroonian</a:t>
            </a:r>
            <a:r>
              <a:rPr lang="fr-FR" b="1" dirty="0"/>
              <a:t> and </a:t>
            </a:r>
            <a:r>
              <a:rPr lang="fr-FR" b="1" dirty="0" err="1"/>
              <a:t>Belgian</a:t>
            </a:r>
            <a:r>
              <a:rPr lang="fr-FR" b="1" dirty="0"/>
              <a:t> gig </a:t>
            </a:r>
            <a:r>
              <a:rPr lang="fr-FR" b="1" dirty="0" err="1"/>
              <a:t>workers</a:t>
            </a:r>
            <a:endParaRPr lang="en-US" b="1" dirty="0"/>
          </a:p>
        </p:txBody>
      </p:sp>
      <p:graphicFrame>
        <p:nvGraphicFramePr>
          <p:cNvPr id="6" name="Espace réservé du contenu 3"/>
          <p:cNvGraphicFramePr>
            <a:graphicFrameLocks noGrp="1"/>
          </p:cNvGraphicFramePr>
          <p:nvPr>
            <p:ph idx="1"/>
            <p:extLst>
              <p:ext uri="{D42A27DB-BD31-4B8C-83A1-F6EECF244321}">
                <p14:modId xmlns:p14="http://schemas.microsoft.com/office/powerpoint/2010/main" val="4068351167"/>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60c78fc2cb8c4c41" r:lo="Rafda740d338548aa" r:qs="Rd718cd73b889499e" r:cs="R0242271a248c40b1"/>
          </a:graphicData>
        </a:graphic>
      </p:graphicFrame>
    </p:spTree>
    <p:extLst>
      <p:ext uri="{BB962C8B-B14F-4D97-AF65-F5344CB8AC3E}">
        <p14:creationId xmlns:p14="http://schemas.microsoft.com/office/powerpoint/2010/main" val="219974831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45"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2000"/>
                                        <p:tgtEl>
                                          <p:spTgt spid="6"/>
                                        </p:tgtEl>
                                      </p:cBhvr>
                                    </p:animEffect>
                                    <p:anim calcmode="lin" valueType="num">
                                      <p:cBhvr>
                                        <p:cTn id="24" dur="2000" fill="hold"/>
                                        <p:tgtEl>
                                          <p:spTgt spid="6"/>
                                        </p:tgtEl>
                                        <p:attrNameLst>
                                          <p:attrName>ppt_w</p:attrName>
                                        </p:attrNameLst>
                                      </p:cBhvr>
                                      <p:tavLst>
                                        <p:tav tm="0" fmla="#ppt_w*sin(2.5*pi*$)">
                                          <p:val>
                                            <p:fltVal val="0"/>
                                          </p:val>
                                        </p:tav>
                                        <p:tav tm="100000">
                                          <p:val>
                                            <p:fltVal val="1"/>
                                          </p:val>
                                        </p:tav>
                                      </p:tavLst>
                                    </p:anim>
                                    <p:anim calcmode="lin" valueType="num">
                                      <p:cBhvr>
                                        <p:cTn id="25"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Graphic spid="6" grpId="0">
        <p:bldAsOne/>
      </p:bldGraphic>
    </p:bldLst>
  </p:timing>
</p:sld>
</file>

<file path=ppt/slides/slide73.xml><?xml version="1.0" encoding="utf-8"?>
<p:sld xmlns:a="http://schemas.openxmlformats.org/drawingml/2006/main" xmlns:r="http://schemas.openxmlformats.org/officeDocument/2006/relationships" xmlns:p="http://schemas.openxmlformats.org/presentationml/2006/main">
  <p:cSld>
    <p:bg>
      <p:bgPr>
        <a:pattFill prst="dkUpDiag">
          <a:fgClr>
            <a:schemeClr val="accent5">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38200" y="51614"/>
            <a:ext cx="10515600" cy="653780"/>
          </a:xfrm>
        </p:spPr>
        <p:txBody>
          <a:bodyPr>
            <a:normAutofit fontScale="90000"/>
          </a:bodyPr>
          <a:lstStyle/>
          <a:p>
            <a:pPr algn="ctr"/>
            <a:r>
              <a:rPr lang="fr-FR" b="1" dirty="0"/>
              <a:t>Methodology</a:t>
            </a:r>
            <a:endParaRPr lang="en-US" b="1" dirty="0"/>
          </a:p>
        </p:txBody>
      </p:sp>
      <p:sp>
        <p:nvSpPr>
          <p:cNvPr id="4" name="Titre 1"/>
          <p:cNvSpPr txBox="1">
            <a:spLocks/>
          </p:cNvSpPr>
          <p:nvPr/>
        </p:nvSpPr>
        <p:spPr>
          <a:xfrm>
            <a:off x="951410" y="781863"/>
            <a:ext cx="10515600" cy="653780"/>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b="1" dirty="0" err="1"/>
              <a:t>Sampling</a:t>
            </a:r>
            <a:r>
              <a:rPr lang="fr-FR" b="1" dirty="0"/>
              <a:t> frame: </a:t>
            </a:r>
            <a:r>
              <a:rPr lang="fr-FR" b="1" dirty="0" err="1"/>
              <a:t>Cameroonian</a:t>
            </a:r>
            <a:r>
              <a:rPr lang="fr-FR" b="1" dirty="0"/>
              <a:t> and </a:t>
            </a:r>
            <a:r>
              <a:rPr lang="fr-FR" b="1" dirty="0" err="1"/>
              <a:t>Belgian</a:t>
            </a:r>
            <a:r>
              <a:rPr lang="fr-FR" b="1" dirty="0"/>
              <a:t> gig </a:t>
            </a:r>
            <a:r>
              <a:rPr lang="fr-FR" b="1" dirty="0" err="1"/>
              <a:t>workers</a:t>
            </a:r>
            <a:endParaRPr lang="en-US" b="1" dirty="0"/>
          </a:p>
        </p:txBody>
      </p:sp>
      <p:sp>
        <p:nvSpPr>
          <p:cNvPr id="3" name="Espace réservé du contenu 2"/>
          <p:cNvSpPr>
            <a:spLocks noGrp="1"/>
          </p:cNvSpPr>
          <p:nvPr>
            <p:ph idx="1"/>
          </p:nvPr>
        </p:nvSpPr>
        <p:spPr>
          <a:xfrm>
            <a:off x="838200" y="1512112"/>
            <a:ext cx="10515600" cy="5136882"/>
          </a:xfrm>
        </p:spPr>
        <p:txBody>
          <a:bodyPr>
            <a:normAutofit/>
          </a:bodyPr>
          <a:lstStyle/>
          <a:p>
            <a:pPr marL="0" indent="0" algn="just">
              <a:buNone/>
            </a:pPr>
            <a:r>
              <a:rPr lang="en-US" dirty="0"/>
              <a:t>Our sampling frame will essentially consist of Cameroonian and Belgian gig workers. The aim is to assess how they perceive their respective entrepreneurial ecosystems. We will therefore have two independent samples: one from the Belgian gig economy and the other from the Cameroonian gig economy.</a:t>
            </a:r>
          </a:p>
          <a:p>
            <a:pPr marL="0" indent="0" algn="just">
              <a:buNone/>
            </a:pPr>
            <a:endParaRPr lang="fr-FR" dirty="0"/>
          </a:p>
          <a:p>
            <a:pPr marL="0" indent="0" algn="just">
              <a:buNone/>
            </a:pPr>
            <a:r>
              <a:rPr lang="en-US" dirty="0"/>
              <a:t>Even if the aim is not to carry out a typological analysis by gig economy professions, nevertheless we distinguish the different occupations in this category of workers. In this respect, we assess the behavior of the following gig workers: secretarial, IT, web designer, translation, assistant manager, graphic design and computer graphics, community manager, business analyst, etc.</a:t>
            </a:r>
          </a:p>
        </p:txBody>
      </p:sp>
    </p:spTree>
    <p:extLst>
      <p:ext uri="{BB962C8B-B14F-4D97-AF65-F5344CB8AC3E}">
        <p14:creationId xmlns:p14="http://schemas.microsoft.com/office/powerpoint/2010/main" val="352852265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pattFill prst="dkUpDiag">
          <a:fgClr>
            <a:schemeClr val="accent5">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38200" y="77740"/>
            <a:ext cx="10515600" cy="732157"/>
          </a:xfrm>
        </p:spPr>
        <p:txBody>
          <a:bodyPr/>
          <a:lstStyle/>
          <a:p>
            <a:pPr algn="ctr"/>
            <a:r>
              <a:rPr lang="fr-FR" b="1" dirty="0"/>
              <a:t>Methodology </a:t>
            </a:r>
            <a:endParaRPr lang="en-US" b="1" dirty="0"/>
          </a:p>
        </p:txBody>
      </p:sp>
      <p:sp>
        <p:nvSpPr>
          <p:cNvPr id="5" name="Espace réservé du contenu 4"/>
          <p:cNvSpPr>
            <a:spLocks noGrp="1"/>
          </p:cNvSpPr>
          <p:nvPr>
            <p:ph idx="1"/>
          </p:nvPr>
        </p:nvSpPr>
        <p:spPr>
          <a:xfrm>
            <a:off x="838200" y="1149531"/>
            <a:ext cx="10515600" cy="5027432"/>
          </a:xfrm>
        </p:spPr>
        <p:txBody>
          <a:bodyPr>
            <a:normAutofit lnSpcReduction="10000"/>
          </a:bodyPr>
          <a:lstStyle/>
          <a:p>
            <a:pPr marL="0" indent="0">
              <a:buNone/>
            </a:pPr>
            <a:r>
              <a:rPr lang="fr-FR" b="1" dirty="0"/>
              <a:t>2.2. </a:t>
            </a:r>
            <a:r>
              <a:rPr lang="fr-FR" b="1" dirty="0" err="1"/>
              <a:t>Methods</a:t>
            </a:r>
            <a:r>
              <a:rPr lang="fr-FR" b="1" dirty="0"/>
              <a:t> and </a:t>
            </a:r>
            <a:r>
              <a:rPr lang="fr-FR" b="1" dirty="0" err="1"/>
              <a:t>tools</a:t>
            </a:r>
            <a:r>
              <a:rPr lang="fr-FR" b="1" dirty="0"/>
              <a:t> of data collection</a:t>
            </a:r>
          </a:p>
          <a:p>
            <a:pPr marL="0" indent="0">
              <a:buNone/>
            </a:pPr>
            <a:endParaRPr lang="fr-FR" b="1" dirty="0"/>
          </a:p>
          <a:p>
            <a:pPr marL="0" indent="0" algn="just">
              <a:buNone/>
            </a:pPr>
            <a:r>
              <a:rPr lang="en-US" sz="3600" dirty="0"/>
              <a:t>Our main source of data collection is through the </a:t>
            </a:r>
            <a:r>
              <a:rPr lang="en-US" sz="3600" b="1" dirty="0"/>
              <a:t>intermediary platforms </a:t>
            </a:r>
            <a:r>
              <a:rPr lang="en-US" sz="3600" dirty="0"/>
              <a:t>of this particular labor market. </a:t>
            </a:r>
          </a:p>
          <a:p>
            <a:pPr marL="0" indent="0" algn="just">
              <a:buNone/>
            </a:pPr>
            <a:endParaRPr lang="en-US" dirty="0"/>
          </a:p>
          <a:p>
            <a:pPr marL="0" indent="0" algn="just">
              <a:buNone/>
            </a:pPr>
            <a:r>
              <a:rPr lang="en-US" dirty="0"/>
              <a:t>In addition to the opportunities we have to reach a wide range of Cameroonian and Belgian freelancers directly, we sought the support of the administrators of Belgian and Cameroonian online work facilitation platforms. Without being exhaustive, we sought the support of the following platforms’ administrators: UCM, OURRAP, </a:t>
            </a:r>
            <a:r>
              <a:rPr lang="en-US" dirty="0" err="1"/>
              <a:t>liantis</a:t>
            </a:r>
            <a:r>
              <a:rPr lang="en-US" dirty="0"/>
              <a:t>, </a:t>
            </a:r>
            <a:r>
              <a:rPr lang="en-US" dirty="0" err="1"/>
              <a:t>jobrapido</a:t>
            </a:r>
            <a:r>
              <a:rPr lang="en-US" dirty="0"/>
              <a:t>, </a:t>
            </a:r>
            <a:r>
              <a:rPr lang="en-US" dirty="0" err="1"/>
              <a:t>Iworks</a:t>
            </a:r>
            <a:r>
              <a:rPr lang="en-US" dirty="0"/>
              <a:t>, </a:t>
            </a:r>
            <a:r>
              <a:rPr lang="en-US" dirty="0" err="1"/>
              <a:t>Africashore</a:t>
            </a:r>
            <a:r>
              <a:rPr lang="en-US" dirty="0"/>
              <a:t>, </a:t>
            </a:r>
            <a:r>
              <a:rPr lang="en-US" dirty="0" err="1"/>
              <a:t>Prilance</a:t>
            </a:r>
            <a:r>
              <a:rPr lang="en-US" dirty="0"/>
              <a:t>, </a:t>
            </a:r>
            <a:r>
              <a:rPr lang="en-US" dirty="0" err="1"/>
              <a:t>Afriblocks</a:t>
            </a:r>
            <a:endParaRPr lang="en-US" b="1" dirty="0"/>
          </a:p>
        </p:txBody>
      </p:sp>
    </p:spTree>
    <p:extLst>
      <p:ext uri="{BB962C8B-B14F-4D97-AF65-F5344CB8AC3E}">
        <p14:creationId xmlns:p14="http://schemas.microsoft.com/office/powerpoint/2010/main" val="3954568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pattFill prst="dkUpDiag">
          <a:fgClr>
            <a:schemeClr val="accent5">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38200" y="77740"/>
            <a:ext cx="10515600" cy="732157"/>
          </a:xfrm>
        </p:spPr>
        <p:txBody>
          <a:bodyPr/>
          <a:lstStyle/>
          <a:p>
            <a:pPr algn="ctr"/>
            <a:r>
              <a:rPr lang="fr-FR" b="1" dirty="0"/>
              <a:t>Methodology </a:t>
            </a:r>
            <a:endParaRPr lang="en-US" b="1" dirty="0"/>
          </a:p>
        </p:txBody>
      </p:sp>
      <p:graphicFrame>
        <p:nvGraphicFramePr>
          <p:cNvPr id="3" name="Espace réservé du contenu 2"/>
          <p:cNvGraphicFramePr>
            <a:graphicFrameLocks noGrp="1"/>
          </p:cNvGraphicFramePr>
          <p:nvPr>
            <p:ph idx="1"/>
            <p:extLst>
              <p:ext uri="{D42A27DB-BD31-4B8C-83A1-F6EECF244321}">
                <p14:modId xmlns:p14="http://schemas.microsoft.com/office/powerpoint/2010/main" val="1806362916"/>
              </p:ext>
            </p:extLst>
          </p:nvPr>
        </p:nvGraphicFramePr>
        <p:xfrm>
          <a:off x="838200" y="809898"/>
          <a:ext cx="10515600" cy="5367066"/>
        </p:xfrm>
        <a:graphic>
          <a:graphicData uri="http://schemas.openxmlformats.org/drawingml/2006/diagram">
            <dgm:relIds xmlns:dgm="http://schemas.openxmlformats.org/drawingml/2006/diagram" xmlns:r="http://schemas.openxmlformats.org/officeDocument/2006/relationships" r:dm="R47646e71fdb54537" r:lo="R82fc43535b7d4aec" r:qs="R3f1e70a34dd94b13" r:cs="R99c8130bdc264781"/>
          </a:graphicData>
        </a:graphic>
      </p:graphicFrame>
    </p:spTree>
    <p:extLst>
      <p:ext uri="{BB962C8B-B14F-4D97-AF65-F5344CB8AC3E}">
        <p14:creationId xmlns:p14="http://schemas.microsoft.com/office/powerpoint/2010/main" val="21613250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669105-CB0F-4983-99E6-A80C8B66427F}"/>
              </a:ext>
            </a:extLst>
          </p:cNvPr>
          <p:cNvSpPr txBox="1"/>
          <p:nvPr/>
        </p:nvSpPr>
        <p:spPr>
          <a:xfrm>
            <a:off x="901338" y="94103"/>
            <a:ext cx="9313816" cy="1446550"/>
          </a:xfrm>
          <a:prstGeom prst="rect">
            <a:avLst/>
          </a:prstGeom>
          <a:noFill/>
        </p:spPr>
        <p:txBody>
          <a:bodyPr wrap="square" rtlCol="0" anchor="ctr">
            <a:spAutoFit/>
          </a:bodyPr>
          <a:lstStyle/>
          <a:p>
            <a:pPr algn="ctr"/>
            <a:r>
              <a:rPr lang="en-US" sz="3200" b="1" dirty="0">
                <a:solidFill>
                  <a:schemeClr val="accent4"/>
                </a:solidFill>
              </a:rPr>
              <a:t>Hypothesis</a:t>
            </a:r>
          </a:p>
          <a:p>
            <a:pPr algn="ctr"/>
            <a:r>
              <a:rPr lang="en-US" sz="2800" b="1" i="1" dirty="0">
                <a:solidFill>
                  <a:schemeClr val="accent5">
                    <a:lumMod val="20000"/>
                    <a:lumOff val="80000"/>
                  </a:schemeClr>
                </a:solidFill>
              </a:rPr>
              <a:t>The perception of the entrepreneurial ecosystem differs from Cameroonian and Belgian gig workers</a:t>
            </a:r>
            <a:endParaRPr lang="en-US" sz="2800" b="1" dirty="0">
              <a:solidFill>
                <a:schemeClr val="accent5">
                  <a:lumMod val="20000"/>
                  <a:lumOff val="80000"/>
                </a:schemeClr>
              </a:solidFill>
            </a:endParaRPr>
          </a:p>
        </p:txBody>
      </p:sp>
      <p:sp>
        <p:nvSpPr>
          <p:cNvPr id="22" name="TextBox 21">
            <a:extLst>
              <a:ext uri="{FF2B5EF4-FFF2-40B4-BE49-F238E27FC236}">
                <a16:creationId xmlns:a16="http://schemas.microsoft.com/office/drawing/2014/main" id="{D09C452E-68D3-4C74-8A4E-0EBFDEF40F5D}"/>
              </a:ext>
            </a:extLst>
          </p:cNvPr>
          <p:cNvSpPr txBox="1"/>
          <p:nvPr/>
        </p:nvSpPr>
        <p:spPr>
          <a:xfrm>
            <a:off x="4362998" y="1726795"/>
            <a:ext cx="7641771" cy="5201424"/>
          </a:xfrm>
          <a:prstGeom prst="rect">
            <a:avLst/>
          </a:prstGeom>
          <a:noFill/>
        </p:spPr>
        <p:txBody>
          <a:bodyPr wrap="square" lIns="108000" rIns="108000" rtlCol="0">
            <a:spAutoFit/>
          </a:bodyPr>
          <a:lstStyle/>
          <a:p>
            <a:pPr algn="ctr"/>
            <a:r>
              <a:rPr lang="fr-FR" altLang="ko-KR" sz="3200" b="1" dirty="0" err="1">
                <a:solidFill>
                  <a:srgbClr val="92D050"/>
                </a:solidFill>
                <a:cs typeface="Arial" pitchFamily="34" charset="0"/>
              </a:rPr>
              <a:t>Stakeholders</a:t>
            </a:r>
            <a:r>
              <a:rPr lang="fr-FR" altLang="ko-KR" sz="3200" b="1" dirty="0">
                <a:solidFill>
                  <a:srgbClr val="92D050"/>
                </a:solidFill>
                <a:cs typeface="Arial" pitchFamily="34" charset="0"/>
              </a:rPr>
              <a:t> of the EE</a:t>
            </a:r>
          </a:p>
          <a:p>
            <a:pPr marL="514350" indent="-514350" algn="just">
              <a:buAutoNum type="arabicPeriod"/>
            </a:pPr>
            <a:r>
              <a:rPr lang="fr-FR" altLang="ko-KR" sz="3000" b="1" dirty="0">
                <a:solidFill>
                  <a:schemeClr val="bg1"/>
                </a:solidFill>
                <a:cs typeface="Arial" pitchFamily="34" charset="0"/>
              </a:rPr>
              <a:t>Digital </a:t>
            </a:r>
            <a:r>
              <a:rPr lang="fr-FR" altLang="ko-KR" sz="3000" b="1" dirty="0" err="1">
                <a:solidFill>
                  <a:schemeClr val="bg1"/>
                </a:solidFill>
                <a:cs typeface="Arial" pitchFamily="34" charset="0"/>
              </a:rPr>
              <a:t>platforms</a:t>
            </a:r>
            <a:r>
              <a:rPr lang="fr-FR" altLang="ko-KR" sz="3000" b="1" dirty="0">
                <a:solidFill>
                  <a:schemeClr val="bg1"/>
                </a:solidFill>
                <a:cs typeface="Arial" pitchFamily="34" charset="0"/>
              </a:rPr>
              <a:t> </a:t>
            </a:r>
          </a:p>
          <a:p>
            <a:pPr marL="514350" indent="-514350" algn="just">
              <a:buAutoNum type="arabicPeriod"/>
            </a:pPr>
            <a:r>
              <a:rPr lang="fr-FR" altLang="ko-KR" sz="3000" b="1" dirty="0">
                <a:solidFill>
                  <a:schemeClr val="bg1"/>
                </a:solidFill>
                <a:cs typeface="Arial" pitchFamily="34" charset="0"/>
              </a:rPr>
              <a:t>Clients (</a:t>
            </a:r>
            <a:r>
              <a:rPr lang="fr-FR" altLang="ko-KR" sz="3000" b="1" dirty="0" err="1">
                <a:solidFill>
                  <a:schemeClr val="bg1"/>
                </a:solidFill>
                <a:cs typeface="Arial" pitchFamily="34" charset="0"/>
              </a:rPr>
              <a:t>organizations</a:t>
            </a:r>
            <a:r>
              <a:rPr lang="fr-FR" altLang="ko-KR" sz="3000" b="1" dirty="0">
                <a:solidFill>
                  <a:schemeClr val="bg1"/>
                </a:solidFill>
                <a:cs typeface="Arial" pitchFamily="34" charset="0"/>
              </a:rPr>
              <a:t> </a:t>
            </a:r>
            <a:r>
              <a:rPr lang="fr-FR" altLang="ko-KR" sz="3000" b="1" dirty="0" err="1">
                <a:solidFill>
                  <a:schemeClr val="bg1"/>
                </a:solidFill>
                <a:cs typeface="Arial" pitchFamily="34" charset="0"/>
              </a:rPr>
              <a:t>soliciting</a:t>
            </a:r>
            <a:r>
              <a:rPr lang="fr-FR" altLang="ko-KR" sz="3000" b="1" dirty="0">
                <a:solidFill>
                  <a:schemeClr val="bg1"/>
                </a:solidFill>
                <a:cs typeface="Arial" pitchFamily="34" charset="0"/>
              </a:rPr>
              <a:t> </a:t>
            </a:r>
            <a:r>
              <a:rPr lang="fr-FR" altLang="ko-KR" sz="3000" b="1" dirty="0" err="1">
                <a:solidFill>
                  <a:schemeClr val="bg1"/>
                </a:solidFill>
                <a:cs typeface="Arial" pitchFamily="34" charset="0"/>
              </a:rPr>
              <a:t>freelancers</a:t>
            </a:r>
            <a:r>
              <a:rPr lang="fr-FR" altLang="ko-KR" sz="3000" b="1" dirty="0">
                <a:solidFill>
                  <a:schemeClr val="bg1"/>
                </a:solidFill>
                <a:cs typeface="Arial" pitchFamily="34" charset="0"/>
              </a:rPr>
              <a:t>)</a:t>
            </a:r>
          </a:p>
          <a:p>
            <a:pPr marL="514350" indent="-514350" algn="just">
              <a:buAutoNum type="arabicPeriod"/>
            </a:pPr>
            <a:r>
              <a:rPr lang="fr-FR" altLang="ko-KR" sz="3000" b="1" dirty="0">
                <a:solidFill>
                  <a:schemeClr val="bg1"/>
                </a:solidFill>
                <a:cs typeface="Arial" pitchFamily="34" charset="0"/>
              </a:rPr>
              <a:t>Business </a:t>
            </a:r>
            <a:r>
              <a:rPr lang="fr-FR" altLang="ko-KR" sz="3000" b="1" dirty="0" err="1">
                <a:solidFill>
                  <a:schemeClr val="bg1"/>
                </a:solidFill>
                <a:cs typeface="Arial" pitchFamily="34" charset="0"/>
              </a:rPr>
              <a:t>angels</a:t>
            </a:r>
            <a:r>
              <a:rPr lang="fr-FR" altLang="ko-KR" sz="3000" b="1" dirty="0">
                <a:solidFill>
                  <a:schemeClr val="bg1"/>
                </a:solidFill>
                <a:cs typeface="Arial" pitchFamily="34" charset="0"/>
              </a:rPr>
              <a:t> </a:t>
            </a:r>
          </a:p>
          <a:p>
            <a:pPr marL="514350" indent="-514350" algn="just">
              <a:buAutoNum type="arabicPeriod"/>
            </a:pPr>
            <a:r>
              <a:rPr lang="fr-FR" altLang="ko-KR" sz="3000" b="1" dirty="0">
                <a:solidFill>
                  <a:schemeClr val="bg1"/>
                </a:solidFill>
                <a:cs typeface="Arial" pitchFamily="34" charset="0"/>
              </a:rPr>
              <a:t>Financial institutions </a:t>
            </a:r>
          </a:p>
          <a:p>
            <a:pPr marL="514350" indent="-514350" algn="just">
              <a:buAutoNum type="arabicPeriod"/>
            </a:pPr>
            <a:r>
              <a:rPr lang="fr-FR" altLang="ko-KR" sz="3000" b="1" dirty="0" err="1">
                <a:solidFill>
                  <a:schemeClr val="bg1"/>
                </a:solidFill>
                <a:cs typeface="Arial" pitchFamily="34" charset="0"/>
              </a:rPr>
              <a:t>Universities</a:t>
            </a:r>
            <a:r>
              <a:rPr lang="fr-FR" altLang="ko-KR" sz="3000" b="1" dirty="0">
                <a:solidFill>
                  <a:schemeClr val="bg1"/>
                </a:solidFill>
                <a:cs typeface="Arial" pitchFamily="34" charset="0"/>
              </a:rPr>
              <a:t> </a:t>
            </a:r>
          </a:p>
          <a:p>
            <a:pPr marL="514350" indent="-514350" algn="just">
              <a:buAutoNum type="arabicPeriod"/>
            </a:pPr>
            <a:r>
              <a:rPr lang="fr-FR" altLang="ko-KR" sz="3000" b="1" dirty="0">
                <a:solidFill>
                  <a:schemeClr val="bg1"/>
                </a:solidFill>
                <a:cs typeface="Arial" pitchFamily="34" charset="0"/>
              </a:rPr>
              <a:t>Public </a:t>
            </a:r>
            <a:r>
              <a:rPr lang="fr-FR" altLang="ko-KR" sz="3000" b="1" dirty="0" err="1">
                <a:solidFill>
                  <a:schemeClr val="bg1"/>
                </a:solidFill>
                <a:cs typeface="Arial" pitchFamily="34" charset="0"/>
              </a:rPr>
              <a:t>sector</a:t>
            </a:r>
            <a:r>
              <a:rPr lang="fr-FR" altLang="ko-KR" sz="3000" b="1" dirty="0">
                <a:solidFill>
                  <a:schemeClr val="bg1"/>
                </a:solidFill>
                <a:cs typeface="Arial" pitchFamily="34" charset="0"/>
              </a:rPr>
              <a:t> </a:t>
            </a:r>
            <a:r>
              <a:rPr lang="fr-FR" altLang="ko-KR" sz="3000" b="1" dirty="0" err="1">
                <a:solidFill>
                  <a:schemeClr val="bg1"/>
                </a:solidFill>
                <a:cs typeface="Arial" pitchFamily="34" charset="0"/>
              </a:rPr>
              <a:t>agencies</a:t>
            </a:r>
            <a:r>
              <a:rPr lang="fr-FR" altLang="ko-KR" sz="3000" b="1" dirty="0">
                <a:solidFill>
                  <a:schemeClr val="bg1"/>
                </a:solidFill>
                <a:cs typeface="Arial" pitchFamily="34" charset="0"/>
              </a:rPr>
              <a:t> and the State</a:t>
            </a:r>
          </a:p>
          <a:p>
            <a:pPr marL="514350" indent="-514350" algn="just">
              <a:buAutoNum type="arabicPeriod"/>
            </a:pPr>
            <a:r>
              <a:rPr lang="fr-FR" altLang="ko-KR" sz="3000" b="1" dirty="0">
                <a:solidFill>
                  <a:schemeClr val="bg1"/>
                </a:solidFill>
                <a:cs typeface="Arial" pitchFamily="34" charset="0"/>
              </a:rPr>
              <a:t>Senior entrepreneurs (mentors)</a:t>
            </a:r>
          </a:p>
          <a:p>
            <a:pPr marL="514350" indent="-514350" algn="just">
              <a:buAutoNum type="arabicPeriod"/>
            </a:pPr>
            <a:r>
              <a:rPr lang="fr-FR" altLang="ko-KR" sz="3000" b="1" dirty="0" err="1">
                <a:solidFill>
                  <a:schemeClr val="bg1"/>
                </a:solidFill>
                <a:cs typeface="Arial" pitchFamily="34" charset="0"/>
              </a:rPr>
              <a:t>Members</a:t>
            </a:r>
            <a:r>
              <a:rPr lang="fr-FR" altLang="ko-KR" sz="3000" b="1" dirty="0">
                <a:solidFill>
                  <a:schemeClr val="bg1"/>
                </a:solidFill>
                <a:cs typeface="Arial" pitchFamily="34" charset="0"/>
              </a:rPr>
              <a:t> of the </a:t>
            </a:r>
            <a:r>
              <a:rPr lang="fr-FR" altLang="ko-KR" sz="3000" b="1" dirty="0" err="1">
                <a:solidFill>
                  <a:schemeClr val="bg1"/>
                </a:solidFill>
                <a:cs typeface="Arial" pitchFamily="34" charset="0"/>
              </a:rPr>
              <a:t>community</a:t>
            </a:r>
            <a:r>
              <a:rPr lang="fr-FR" altLang="ko-KR" sz="3000" b="1" dirty="0">
                <a:solidFill>
                  <a:schemeClr val="bg1"/>
                </a:solidFill>
                <a:cs typeface="Arial" pitchFamily="34" charset="0"/>
              </a:rPr>
              <a:t> </a:t>
            </a:r>
          </a:p>
          <a:p>
            <a:pPr marL="514350" indent="-514350" algn="just">
              <a:buAutoNum type="arabicPeriod"/>
            </a:pPr>
            <a:r>
              <a:rPr lang="fr-FR" altLang="ko-KR" sz="3000" b="1" dirty="0" err="1">
                <a:solidFill>
                  <a:schemeClr val="bg1"/>
                </a:solidFill>
                <a:cs typeface="Arial" pitchFamily="34" charset="0"/>
              </a:rPr>
              <a:t>Members</a:t>
            </a:r>
            <a:r>
              <a:rPr lang="fr-FR" altLang="ko-KR" sz="3000" b="1" dirty="0">
                <a:solidFill>
                  <a:schemeClr val="bg1"/>
                </a:solidFill>
                <a:cs typeface="Arial" pitchFamily="34" charset="0"/>
              </a:rPr>
              <a:t> of the </a:t>
            </a:r>
            <a:r>
              <a:rPr lang="fr-FR" altLang="ko-KR" sz="3000" b="1" dirty="0" err="1">
                <a:solidFill>
                  <a:schemeClr val="bg1"/>
                </a:solidFill>
                <a:cs typeface="Arial" pitchFamily="34" charset="0"/>
              </a:rPr>
              <a:t>family</a:t>
            </a:r>
            <a:endParaRPr lang="fr-FR" altLang="ko-KR" sz="3000" b="1" dirty="0">
              <a:solidFill>
                <a:schemeClr val="bg1"/>
              </a:solidFill>
              <a:cs typeface="Arial" pitchFamily="34" charset="0"/>
            </a:endParaRPr>
          </a:p>
          <a:p>
            <a:pPr marL="514350" indent="-514350" algn="just">
              <a:buAutoNum type="arabicPeriod"/>
            </a:pPr>
            <a:r>
              <a:rPr lang="fr-FR" altLang="ko-KR" sz="3000" b="1" dirty="0">
                <a:solidFill>
                  <a:schemeClr val="bg1"/>
                </a:solidFill>
                <a:cs typeface="Arial" pitchFamily="34" charset="0"/>
              </a:rPr>
              <a:t> </a:t>
            </a:r>
            <a:r>
              <a:rPr lang="fr-FR" altLang="ko-KR" sz="3000" b="1" dirty="0" err="1">
                <a:solidFill>
                  <a:schemeClr val="bg1"/>
                </a:solidFill>
                <a:cs typeface="Arial" pitchFamily="34" charset="0"/>
              </a:rPr>
              <a:t>Other</a:t>
            </a:r>
            <a:r>
              <a:rPr lang="fr-FR" altLang="ko-KR" sz="3000" b="1" dirty="0">
                <a:solidFill>
                  <a:schemeClr val="bg1"/>
                </a:solidFill>
                <a:cs typeface="Arial" pitchFamily="34" charset="0"/>
              </a:rPr>
              <a:t> </a:t>
            </a:r>
            <a:r>
              <a:rPr lang="fr-FR" altLang="ko-KR" sz="3000" b="1" dirty="0" err="1">
                <a:solidFill>
                  <a:schemeClr val="bg1"/>
                </a:solidFill>
                <a:cs typeface="Arial" pitchFamily="34" charset="0"/>
              </a:rPr>
              <a:t>incubators</a:t>
            </a:r>
            <a:r>
              <a:rPr lang="fr-FR" altLang="ko-KR" sz="3000" b="1" dirty="0">
                <a:solidFill>
                  <a:schemeClr val="bg1"/>
                </a:solidFill>
                <a:cs typeface="Arial" pitchFamily="34" charset="0"/>
              </a:rPr>
              <a:t> to </a:t>
            </a:r>
            <a:r>
              <a:rPr lang="fr-FR" altLang="ko-KR" sz="3000" b="1" dirty="0" err="1">
                <a:solidFill>
                  <a:schemeClr val="bg1"/>
                </a:solidFill>
                <a:cs typeface="Arial" pitchFamily="34" charset="0"/>
              </a:rPr>
              <a:t>specify</a:t>
            </a:r>
            <a:endParaRPr lang="ko-KR" altLang="en-US" sz="3000" b="1" dirty="0">
              <a:solidFill>
                <a:schemeClr val="bg1"/>
              </a:solidFill>
              <a:cs typeface="Arial" pitchFamily="34" charset="0"/>
            </a:endParaRPr>
          </a:p>
        </p:txBody>
      </p:sp>
    </p:spTree>
    <p:extLst>
      <p:ext uri="{BB962C8B-B14F-4D97-AF65-F5344CB8AC3E}">
        <p14:creationId xmlns:p14="http://schemas.microsoft.com/office/powerpoint/2010/main" val="756674614"/>
      </p:ext>
    </p:extLst>
  </p:cSld>
  <p:clrMapOvr>
    <a:masterClrMapping/>
  </p:clrMapOvr>
  <p:transition spd="slow">
    <p:wip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669105-CB0F-4983-99E6-A80C8B66427F}"/>
              </a:ext>
            </a:extLst>
          </p:cNvPr>
          <p:cNvSpPr txBox="1"/>
          <p:nvPr/>
        </p:nvSpPr>
        <p:spPr>
          <a:xfrm>
            <a:off x="901338" y="94103"/>
            <a:ext cx="9313816" cy="1446550"/>
          </a:xfrm>
          <a:prstGeom prst="rect">
            <a:avLst/>
          </a:prstGeom>
          <a:noFill/>
        </p:spPr>
        <p:txBody>
          <a:bodyPr wrap="square" rtlCol="0" anchor="ctr">
            <a:spAutoFit/>
          </a:bodyPr>
          <a:lstStyle/>
          <a:p>
            <a:pPr algn="ctr"/>
            <a:r>
              <a:rPr lang="en-US" sz="3200" b="1" dirty="0">
                <a:solidFill>
                  <a:schemeClr val="accent4"/>
                </a:solidFill>
              </a:rPr>
              <a:t>Hypothesis</a:t>
            </a:r>
          </a:p>
          <a:p>
            <a:pPr algn="ctr"/>
            <a:r>
              <a:rPr lang="en-US" sz="2800" b="1" i="1" dirty="0">
                <a:solidFill>
                  <a:schemeClr val="accent5">
                    <a:lumMod val="20000"/>
                    <a:lumOff val="80000"/>
                  </a:schemeClr>
                </a:solidFill>
              </a:rPr>
              <a:t>The perception of the entrepreneurial ecosystem differs from Cameroonian and Belgian gig workers</a:t>
            </a:r>
            <a:endParaRPr lang="en-US" sz="2800" b="1" dirty="0">
              <a:solidFill>
                <a:schemeClr val="accent5">
                  <a:lumMod val="20000"/>
                  <a:lumOff val="80000"/>
                </a:schemeClr>
              </a:solidFill>
            </a:endParaRPr>
          </a:p>
        </p:txBody>
      </p:sp>
      <p:sp>
        <p:nvSpPr>
          <p:cNvPr id="22" name="TextBox 21">
            <a:extLst>
              <a:ext uri="{FF2B5EF4-FFF2-40B4-BE49-F238E27FC236}">
                <a16:creationId xmlns:a16="http://schemas.microsoft.com/office/drawing/2014/main" id="{D09C452E-68D3-4C74-8A4E-0EBFDEF40F5D}"/>
              </a:ext>
            </a:extLst>
          </p:cNvPr>
          <p:cNvSpPr txBox="1"/>
          <p:nvPr/>
        </p:nvSpPr>
        <p:spPr>
          <a:xfrm>
            <a:off x="3331030" y="2327687"/>
            <a:ext cx="8673740" cy="3662541"/>
          </a:xfrm>
          <a:prstGeom prst="rect">
            <a:avLst/>
          </a:prstGeom>
          <a:noFill/>
        </p:spPr>
        <p:txBody>
          <a:bodyPr wrap="square" lIns="108000" rIns="108000" rtlCol="0">
            <a:spAutoFit/>
          </a:bodyPr>
          <a:lstStyle/>
          <a:p>
            <a:pPr algn="ctr"/>
            <a:r>
              <a:rPr lang="fr-FR" altLang="ko-KR" sz="3200" b="1" dirty="0">
                <a:solidFill>
                  <a:srgbClr val="92D050"/>
                </a:solidFill>
                <a:cs typeface="Arial" pitchFamily="34" charset="0"/>
              </a:rPr>
              <a:t>Aspects </a:t>
            </a:r>
            <a:r>
              <a:rPr lang="fr-FR" altLang="ko-KR" sz="3200" b="1" dirty="0" err="1">
                <a:solidFill>
                  <a:srgbClr val="92D050"/>
                </a:solidFill>
                <a:cs typeface="Arial" pitchFamily="34" charset="0"/>
              </a:rPr>
              <a:t>studied</a:t>
            </a:r>
            <a:r>
              <a:rPr lang="fr-FR" altLang="ko-KR" sz="3200" b="1" dirty="0">
                <a:solidFill>
                  <a:srgbClr val="92D050"/>
                </a:solidFill>
                <a:cs typeface="Arial" pitchFamily="34" charset="0"/>
              </a:rPr>
              <a:t> to </a:t>
            </a:r>
            <a:r>
              <a:rPr lang="fr-FR" altLang="ko-KR" sz="3200" b="1" dirty="0" err="1">
                <a:solidFill>
                  <a:srgbClr val="92D050"/>
                </a:solidFill>
                <a:cs typeface="Arial" pitchFamily="34" charset="0"/>
              </a:rPr>
              <a:t>grasp</a:t>
            </a:r>
            <a:r>
              <a:rPr lang="fr-FR" altLang="ko-KR" sz="3200" b="1" dirty="0">
                <a:solidFill>
                  <a:srgbClr val="92D050"/>
                </a:solidFill>
                <a:cs typeface="Arial" pitchFamily="34" charset="0"/>
              </a:rPr>
              <a:t> the perception of the EE</a:t>
            </a:r>
            <a:endParaRPr lang="fr-FR" altLang="ko-KR" sz="4000" dirty="0">
              <a:solidFill>
                <a:schemeClr val="bg1"/>
              </a:solidFill>
              <a:cs typeface="Arial" pitchFamily="34" charset="0"/>
            </a:endParaRPr>
          </a:p>
          <a:p>
            <a:pPr marL="571500" lvl="0" indent="-571500">
              <a:buFontTx/>
              <a:buChar char="-"/>
            </a:pPr>
            <a:r>
              <a:rPr lang="en-US" sz="4000" dirty="0">
                <a:solidFill>
                  <a:schemeClr val="bg1"/>
                </a:solidFill>
              </a:rPr>
              <a:t>Identification of EE main actors;</a:t>
            </a:r>
          </a:p>
          <a:p>
            <a:pPr marL="571500" lvl="0" indent="-571500">
              <a:buFontTx/>
              <a:buChar char="-"/>
            </a:pPr>
            <a:r>
              <a:rPr lang="en-US" sz="4000" dirty="0">
                <a:solidFill>
                  <a:schemeClr val="bg1"/>
                </a:solidFill>
              </a:rPr>
              <a:t>Degree of importance of EE actors;</a:t>
            </a:r>
          </a:p>
          <a:p>
            <a:pPr marL="571500" lvl="0" indent="-571500">
              <a:buFontTx/>
              <a:buChar char="-"/>
            </a:pPr>
            <a:r>
              <a:rPr lang="en-US" sz="4000" dirty="0">
                <a:solidFill>
                  <a:schemeClr val="bg1"/>
                </a:solidFill>
              </a:rPr>
              <a:t>Efficiency of EE actors;</a:t>
            </a:r>
          </a:p>
          <a:p>
            <a:pPr marL="571500" lvl="0" indent="-571500">
              <a:buFontTx/>
              <a:buChar char="-"/>
            </a:pPr>
            <a:r>
              <a:rPr lang="en-US" sz="4000">
                <a:solidFill>
                  <a:schemeClr val="bg1"/>
                </a:solidFill>
              </a:rPr>
              <a:t>Adaptability </a:t>
            </a:r>
            <a:r>
              <a:rPr lang="en-US" sz="4000" dirty="0">
                <a:solidFill>
                  <a:schemeClr val="bg1"/>
                </a:solidFill>
              </a:rPr>
              <a:t>of EE actors’ actions to freelancers’ needs;</a:t>
            </a:r>
            <a:endParaRPr lang="ko-KR" altLang="en-US" sz="4000" dirty="0">
              <a:solidFill>
                <a:schemeClr val="bg1"/>
              </a:solidFill>
              <a:cs typeface="Arial" pitchFamily="34" charset="0"/>
            </a:endParaRPr>
          </a:p>
        </p:txBody>
      </p:sp>
    </p:spTree>
    <p:extLst>
      <p:ext uri="{BB962C8B-B14F-4D97-AF65-F5344CB8AC3E}">
        <p14:creationId xmlns:p14="http://schemas.microsoft.com/office/powerpoint/2010/main" val="3853348770"/>
      </p:ext>
    </p:extLst>
  </p:cSld>
  <p:clrMapOvr>
    <a:masterClrMapping/>
  </p:clrMapOvr>
  <p:transition spd="slow">
    <p:wipe/>
  </p:transition>
</p:sld>
</file>

<file path=ppt/slides/slide78.xml><?xml version="1.0" encoding="utf-8"?>
<p:sld xmlns:a="http://schemas.openxmlformats.org/drawingml/2006/main" xmlns:r="http://schemas.openxmlformats.org/officeDocument/2006/relationships" xmlns:p="http://schemas.openxmlformats.org/presentationml/2006/main">
  <p:cSld>
    <p:bg>
      <p:bgPr>
        <a:pattFill prst="dkUpDiag">
          <a:fgClr>
            <a:schemeClr val="accent5">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38200" y="77740"/>
            <a:ext cx="10515600" cy="732157"/>
          </a:xfrm>
        </p:spPr>
        <p:txBody>
          <a:bodyPr/>
          <a:lstStyle/>
          <a:p>
            <a:pPr algn="ctr"/>
            <a:r>
              <a:rPr lang="fr-FR" b="1" dirty="0"/>
              <a:t>Methodology </a:t>
            </a:r>
            <a:endParaRPr lang="en-US" b="1" dirty="0"/>
          </a:p>
        </p:txBody>
      </p:sp>
      <p:graphicFrame>
        <p:nvGraphicFramePr>
          <p:cNvPr id="3" name="Espace réservé du contenu 2"/>
          <p:cNvGraphicFramePr>
            <a:graphicFrameLocks noGrp="1"/>
          </p:cNvGraphicFramePr>
          <p:nvPr>
            <p:ph idx="1"/>
            <p:extLst>
              <p:ext uri="{D42A27DB-BD31-4B8C-83A1-F6EECF244321}">
                <p14:modId xmlns:p14="http://schemas.microsoft.com/office/powerpoint/2010/main" val="2897019564"/>
              </p:ext>
            </p:extLst>
          </p:nvPr>
        </p:nvGraphicFramePr>
        <p:xfrm>
          <a:off x="838200" y="809898"/>
          <a:ext cx="10515600" cy="5367066"/>
        </p:xfrm>
        <a:graphic>
          <a:graphicData uri="http://schemas.openxmlformats.org/drawingml/2006/diagram">
            <dgm:relIds xmlns:dgm="http://schemas.openxmlformats.org/drawingml/2006/diagram" xmlns:r="http://schemas.openxmlformats.org/officeDocument/2006/relationships" r:dm="R6542c65efe23483b" r:lo="R2fd7ea6702c648cf" r:qs="Rdbe6a93e07cb45ef" r:cs="Rc7d23d041f494287"/>
          </a:graphicData>
        </a:graphic>
      </p:graphicFrame>
    </p:spTree>
    <p:extLst>
      <p:ext uri="{BB962C8B-B14F-4D97-AF65-F5344CB8AC3E}">
        <p14:creationId xmlns:p14="http://schemas.microsoft.com/office/powerpoint/2010/main" val="296207709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9.xml><?xml version="1.0" encoding="utf-8"?>
<p:sld xmlns:a="http://schemas.openxmlformats.org/drawingml/2006/main" xmlns:r="http://schemas.openxmlformats.org/officeDocument/2006/relationships" xmlns:p="http://schemas.openxmlformats.org/presentationml/2006/main">
  <p:cSld>
    <p:bg>
      <p:bgPr>
        <a:pattFill prst="dkUpDiag">
          <a:fgClr>
            <a:schemeClr val="accent5">
              <a:lumMod val="40000"/>
              <a:lumOff val="60000"/>
            </a:schemeClr>
          </a:fgClr>
          <a:bgClr>
            <a:schemeClr val="bg1"/>
          </a:bgClr>
        </a:patt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38200" y="77740"/>
            <a:ext cx="10515600" cy="732157"/>
          </a:xfrm>
        </p:spPr>
        <p:txBody>
          <a:bodyPr/>
          <a:lstStyle/>
          <a:p>
            <a:pPr algn="ctr"/>
            <a:r>
              <a:rPr lang="fr-FR" b="1" dirty="0"/>
              <a:t>Methodology </a:t>
            </a:r>
            <a:endParaRPr lang="en-US" b="1" dirty="0"/>
          </a:p>
        </p:txBody>
      </p:sp>
      <p:graphicFrame>
        <p:nvGraphicFramePr>
          <p:cNvPr id="6" name="Espace réservé du contenu 5"/>
          <p:cNvGraphicFramePr>
            <a:graphicFrameLocks noGrp="1"/>
          </p:cNvGraphicFramePr>
          <p:nvPr>
            <p:ph idx="1"/>
            <p:extLst>
              <p:ext uri="{D42A27DB-BD31-4B8C-83A1-F6EECF244321}">
                <p14:modId xmlns:p14="http://schemas.microsoft.com/office/powerpoint/2010/main" val="2974386286"/>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fe2a6a89d82944e0" r:lo="R10f351c7c3f94f51" r:qs="R849ef467525f4a9d" r:cs="Ra48b14560c7441c2"/>
          </a:graphicData>
        </a:graphic>
      </p:graphicFrame>
      <p:sp>
        <p:nvSpPr>
          <p:cNvPr id="5" name="Titre 1"/>
          <p:cNvSpPr txBox="1">
            <a:spLocks/>
          </p:cNvSpPr>
          <p:nvPr/>
        </p:nvSpPr>
        <p:spPr>
          <a:xfrm>
            <a:off x="809891" y="768485"/>
            <a:ext cx="6311537" cy="394111"/>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b="1" dirty="0"/>
              <a:t>2.3. Tools and </a:t>
            </a:r>
            <a:r>
              <a:rPr lang="fr-FR" b="1" dirty="0" err="1"/>
              <a:t>methods</a:t>
            </a:r>
            <a:r>
              <a:rPr lang="fr-FR" b="1" dirty="0"/>
              <a:t> of data </a:t>
            </a:r>
            <a:r>
              <a:rPr lang="fr-FR" b="1" dirty="0" err="1"/>
              <a:t>analysis</a:t>
            </a:r>
            <a:endParaRPr lang="en-US" b="1" dirty="0"/>
          </a:p>
        </p:txBody>
      </p:sp>
    </p:spTree>
    <p:extLst>
      <p:ext uri="{BB962C8B-B14F-4D97-AF65-F5344CB8AC3E}">
        <p14:creationId xmlns:p14="http://schemas.microsoft.com/office/powerpoint/2010/main" val="106780632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ECEFFA-1BCB-4022-A79D-E03499D7BE4E}"/>
              </a:ext>
            </a:extLst>
          </p:cNvPr>
          <p:cNvSpPr>
            <a:spLocks noGrp="1"/>
          </p:cNvSpPr>
          <p:nvPr>
            <p:ph type="title"/>
          </p:nvPr>
        </p:nvSpPr>
        <p:spPr>
          <a:xfrm>
            <a:off x="725078" y="138881"/>
            <a:ext cx="10515600" cy="737811"/>
          </a:xfrm>
        </p:spPr>
        <p:txBody>
          <a:bodyPr/>
          <a:lstStyle/>
          <a:p>
            <a:pPr algn="ctr"/>
            <a:r>
              <a:rPr lang="fr-FR" b="1" dirty="0">
                <a:solidFill>
                  <a:srgbClr val="FF0000"/>
                </a:solidFill>
                <a:latin typeface="Agency FB" panose="020B0503020202020204" pitchFamily="34" charset="0"/>
              </a:rPr>
              <a:t>Résultats 1 : Cas AFI-L’UE</a:t>
            </a:r>
            <a:endParaRPr lang="en-US" b="1" dirty="0">
              <a:solidFill>
                <a:srgbClr val="FF0000"/>
              </a:solidFill>
              <a:latin typeface="Agency FB" panose="020B0503020202020204" pitchFamily="34" charset="0"/>
            </a:endParaRPr>
          </a:p>
        </p:txBody>
      </p:sp>
      <p:sp>
        <p:nvSpPr>
          <p:cNvPr id="3" name="Espace réservé du contenu 2">
            <a:extLst>
              <a:ext uri="{FF2B5EF4-FFF2-40B4-BE49-F238E27FC236}">
                <a16:creationId xmlns:a16="http://schemas.microsoft.com/office/drawing/2014/main" id="{C1B68B59-CF7A-4C4C-B024-5E7DFEB779EA}"/>
              </a:ext>
            </a:extLst>
          </p:cNvPr>
          <p:cNvSpPr>
            <a:spLocks noGrp="1"/>
          </p:cNvSpPr>
          <p:nvPr>
            <p:ph idx="1"/>
          </p:nvPr>
        </p:nvSpPr>
        <p:spPr>
          <a:xfrm>
            <a:off x="207389" y="1084082"/>
            <a:ext cx="11830639" cy="5533534"/>
          </a:xfrm>
        </p:spPr>
        <p:txBody>
          <a:bodyPr>
            <a:normAutofit fontScale="85000" lnSpcReduction="10000"/>
          </a:bodyPr>
          <a:lstStyle/>
          <a:p>
            <a:pPr marL="539750" lvl="1" indent="-360363">
              <a:lnSpc>
                <a:spcPct val="150000"/>
              </a:lnSpc>
              <a:spcBef>
                <a:spcPts val="1000"/>
              </a:spcBef>
              <a:spcAft>
                <a:spcPts val="600"/>
              </a:spcAft>
              <a:buSzPct val="150000"/>
            </a:pPr>
            <a:r>
              <a:rPr lang="fr-FR" sz="2800" dirty="0">
                <a:latin typeface="Arial" panose="020B0604020202020204" pitchFamily="34" charset="0"/>
                <a:cs typeface="Arial" panose="020B0604020202020204" pitchFamily="34" charset="0"/>
              </a:rPr>
              <a:t>Etablissement Privé d’Enseignement Supérieur (EPES) créé en 1993 </a:t>
            </a:r>
          </a:p>
          <a:p>
            <a:pPr marL="539750" lvl="1" indent="-360363">
              <a:lnSpc>
                <a:spcPct val="150000"/>
              </a:lnSpc>
              <a:spcBef>
                <a:spcPts val="1000"/>
              </a:spcBef>
              <a:spcAft>
                <a:spcPts val="600"/>
              </a:spcAft>
              <a:buSzPct val="150000"/>
            </a:pPr>
            <a:r>
              <a:rPr lang="fr-FR" sz="2800" dirty="0">
                <a:latin typeface="Arial" panose="020B0604020202020204" pitchFamily="34" charset="0"/>
                <a:cs typeface="Arial" panose="020B0604020202020204" pitchFamily="34" charset="0"/>
              </a:rPr>
              <a:t>Près de 2000 étudiants, 120 PER et 65 PATS / 35 choix de filières</a:t>
            </a:r>
          </a:p>
          <a:p>
            <a:pPr marL="539750" lvl="1" indent="-360363">
              <a:lnSpc>
                <a:spcPct val="150000"/>
              </a:lnSpc>
              <a:spcBef>
                <a:spcPts val="1000"/>
              </a:spcBef>
              <a:spcAft>
                <a:spcPts val="600"/>
              </a:spcAft>
              <a:buSzPct val="150000"/>
            </a:pPr>
            <a:r>
              <a:rPr lang="fr-FR" sz="2800" dirty="0">
                <a:latin typeface="Arial" panose="020B0604020202020204" pitchFamily="34" charset="0"/>
                <a:cs typeface="Arial" panose="020B0604020202020204" pitchFamily="34" charset="0"/>
              </a:rPr>
              <a:t>Le concept « université de l’entreprise » est un triptyque qui fonde son </a:t>
            </a:r>
            <a:r>
              <a:rPr lang="fr-FR" sz="2800">
                <a:latin typeface="Arial" panose="020B0604020202020204" pitchFamily="34" charset="0"/>
                <a:cs typeface="Arial" panose="020B0604020202020204" pitchFamily="34" charset="0"/>
              </a:rPr>
              <a:t>idéal pédagogique </a:t>
            </a:r>
            <a:endParaRPr lang="fr-FR" sz="2800" dirty="0">
              <a:latin typeface="Arial" panose="020B0604020202020204" pitchFamily="34" charset="0"/>
              <a:cs typeface="Arial" panose="020B0604020202020204" pitchFamily="34" charset="0"/>
            </a:endParaRPr>
          </a:p>
          <a:p>
            <a:pPr marL="539750" lvl="1" indent="-360363">
              <a:lnSpc>
                <a:spcPct val="150000"/>
              </a:lnSpc>
              <a:spcBef>
                <a:spcPts val="1000"/>
              </a:spcBef>
              <a:spcAft>
                <a:spcPts val="1200"/>
              </a:spcAft>
              <a:buSzPct val="150000"/>
            </a:pPr>
            <a:r>
              <a:rPr lang="fr-FR" sz="2800" dirty="0">
                <a:latin typeface="Arial" panose="020B0604020202020204" pitchFamily="34" charset="0"/>
                <a:cs typeface="Arial" panose="020B0604020202020204" pitchFamily="34" charset="0"/>
              </a:rPr>
              <a:t>Une gouvernance basée sur la dialectique de l'efficacité financière et de la pertinence pédagogique</a:t>
            </a:r>
          </a:p>
          <a:p>
            <a:pPr marL="539750" lvl="1" indent="-360363">
              <a:lnSpc>
                <a:spcPct val="150000"/>
              </a:lnSpc>
              <a:spcBef>
                <a:spcPts val="1000"/>
              </a:spcBef>
              <a:spcAft>
                <a:spcPts val="1200"/>
              </a:spcAft>
              <a:buSzPct val="150000"/>
            </a:pPr>
            <a:r>
              <a:rPr lang="fr-FR" sz="2800" dirty="0">
                <a:latin typeface="Arial" panose="020B0604020202020204" pitchFamily="34" charset="0"/>
                <a:cs typeface="Arial" panose="020B0604020202020204" pitchFamily="34" charset="0"/>
              </a:rPr>
              <a:t>Mission : participer à la formation et à l’insertion des ressources humaines capables de prendre en charge le développement du Sénégal et de l’Afrique. </a:t>
            </a:r>
            <a:endParaRPr lang="en-US" sz="2800" dirty="0">
              <a:latin typeface="Arial" panose="020B0604020202020204" pitchFamily="34" charset="0"/>
              <a:cs typeface="Arial" panose="020B0604020202020204" pitchFamily="34" charset="0"/>
            </a:endParaRPr>
          </a:p>
          <a:p>
            <a:pPr>
              <a:lnSpc>
                <a:spcPct val="150000"/>
              </a:lnSpc>
            </a:pPr>
            <a:endParaRPr lang="en-US" dirty="0">
              <a:latin typeface="Arial" panose="020B0604020202020204" pitchFamily="34" charset="0"/>
              <a:cs typeface="Arial" panose="020B0604020202020204" pitchFamily="34" charset="0"/>
            </a:endParaRPr>
          </a:p>
          <a:p>
            <a:pPr>
              <a:lnSpc>
                <a:spcPct val="150000"/>
              </a:lnSpc>
            </a:pPr>
            <a:endParaRPr lang="en-US" dirty="0">
              <a:latin typeface="Arial" panose="020B0604020202020204" pitchFamily="34" charset="0"/>
              <a:cs typeface="Arial" panose="020B0604020202020204" pitchFamily="34" charset="0"/>
            </a:endParaRPr>
          </a:p>
        </p:txBody>
      </p:sp>
      <p:sp>
        <p:nvSpPr>
          <p:cNvPr id="4" name="Espace réservé du numéro de diapositive 3">
            <a:extLst>
              <a:ext uri="{FF2B5EF4-FFF2-40B4-BE49-F238E27FC236}">
                <a16:creationId xmlns:a16="http://schemas.microsoft.com/office/drawing/2014/main" id="{E79A7B3B-E3B3-4686-821A-018A47865437}"/>
              </a:ext>
            </a:extLst>
          </p:cNvPr>
          <p:cNvSpPr>
            <a:spLocks noGrp="1"/>
          </p:cNvSpPr>
          <p:nvPr>
            <p:ph type="sldNum" sz="quarter" idx="12"/>
          </p:nvPr>
        </p:nvSpPr>
        <p:spPr>
          <a:xfrm>
            <a:off x="9294828" y="6435053"/>
            <a:ext cx="2743200" cy="365125"/>
          </a:xfrm>
        </p:spPr>
        <p:txBody>
          <a:bodyPr/>
          <a:lstStyle/>
          <a:p>
            <a:fld id="{239FE673-3419-4C4B-AF85-EFFEC2474D82}" type="slidenum">
              <a:rPr lang="en-US" sz="2000">
                <a:solidFill>
                  <a:srgbClr val="00B0F0"/>
                </a:solidFill>
                <a:latin typeface="Arial" panose="020B0604020202020204" pitchFamily="34" charset="0"/>
                <a:cs typeface="Arial" panose="020B0604020202020204" pitchFamily="34" charset="0"/>
              </a:rPr>
              <a:t>8</a:t>
            </a:fld>
            <a:endParaRPr lang="en-US" sz="2000" dirty="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8643310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38200" y="77740"/>
            <a:ext cx="10515600" cy="732157"/>
          </a:xfrm>
        </p:spPr>
        <p:txBody>
          <a:bodyPr/>
          <a:lstStyle/>
          <a:p>
            <a:pPr algn="ctr"/>
            <a:r>
              <a:rPr lang="fr-FR" b="1" dirty="0"/>
              <a:t>3. </a:t>
            </a:r>
            <a:r>
              <a:rPr lang="fr-FR" b="1" dirty="0" err="1"/>
              <a:t>Results</a:t>
            </a:r>
            <a:r>
              <a:rPr lang="fr-FR" b="1" dirty="0"/>
              <a:t> and discussions</a:t>
            </a:r>
            <a:endParaRPr lang="en-US" b="1" dirty="0"/>
          </a:p>
        </p:txBody>
      </p:sp>
      <p:sp>
        <p:nvSpPr>
          <p:cNvPr id="5" name="Titre 1"/>
          <p:cNvSpPr txBox="1">
            <a:spLocks/>
          </p:cNvSpPr>
          <p:nvPr/>
        </p:nvSpPr>
        <p:spPr>
          <a:xfrm>
            <a:off x="838200" y="818944"/>
            <a:ext cx="10816052" cy="394111"/>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fr-FR" b="1" dirty="0">
                <a:solidFill>
                  <a:srgbClr val="7030A0"/>
                </a:solidFill>
              </a:rPr>
              <a:t>3.1. </a:t>
            </a:r>
            <a:r>
              <a:rPr lang="en-US" b="1" dirty="0">
                <a:solidFill>
                  <a:srgbClr val="7030A0"/>
                </a:solidFill>
              </a:rPr>
              <a:t>Comparative description of how gig workers perceive their milieu</a:t>
            </a:r>
          </a:p>
        </p:txBody>
      </p:sp>
      <p:pic>
        <p:nvPicPr>
          <p:cNvPr id="4" name="Espace réservé du contenu 3"/>
          <p:cNvPicPr>
            <a:picLocks noGrp="1" noChangeAspect="1"/>
          </p:cNvPicPr>
          <p:nvPr>
            <p:ph idx="1"/>
          </p:nvPr>
        </p:nvPicPr>
        <p:blipFill>
          <a:blip r:embed="R556296b8b02f4430"/>
          <a:stretch>
            <a:fillRect/>
          </a:stretch>
        </p:blipFill>
        <p:spPr>
          <a:xfrm>
            <a:off x="287384" y="1500642"/>
            <a:ext cx="11665130" cy="5239792"/>
          </a:xfrm>
          <a:prstGeom prst="rect">
            <a:avLst/>
          </a:prstGeom>
        </p:spPr>
      </p:pic>
    </p:spTree>
    <p:extLst>
      <p:ext uri="{BB962C8B-B14F-4D97-AF65-F5344CB8AC3E}">
        <p14:creationId xmlns:p14="http://schemas.microsoft.com/office/powerpoint/2010/main" val="2063589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81.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239151" y="1420837"/>
            <a:ext cx="11952849" cy="5331655"/>
          </a:xfrm>
        </p:spPr>
        <p:txBody>
          <a:bodyPr>
            <a:noAutofit/>
          </a:bodyPr>
          <a:lstStyle/>
          <a:p>
            <a:pPr marL="0" indent="0" algn="just">
              <a:buNone/>
            </a:pPr>
            <a:r>
              <a:rPr lang="en-US" sz="3200" b="1" dirty="0"/>
              <a:t>Those components of the </a:t>
            </a:r>
            <a:r>
              <a:rPr lang="en-US" sz="3200" b="1" dirty="0">
                <a:solidFill>
                  <a:srgbClr val="7030A0"/>
                </a:solidFill>
              </a:rPr>
              <a:t>Cameroonian EE</a:t>
            </a:r>
            <a:r>
              <a:rPr lang="en-US" sz="3200" b="1" dirty="0"/>
              <a:t> with greater importance include </a:t>
            </a:r>
            <a:r>
              <a:rPr lang="en-US" sz="3200" b="1" dirty="0">
                <a:solidFill>
                  <a:srgbClr val="FF0000"/>
                </a:solidFill>
              </a:rPr>
              <a:t>financial institutions, public agencies, community members as well as family members</a:t>
            </a:r>
            <a:r>
              <a:rPr lang="en-US" sz="3200" b="1" dirty="0"/>
              <a:t>. Freelancers in Cameroon tend to pay more importance to these actors than their Belgian counterparts.</a:t>
            </a:r>
          </a:p>
          <a:p>
            <a:pPr marL="0" indent="0" algn="just">
              <a:buNone/>
            </a:pPr>
            <a:endParaRPr lang="fr-FR" sz="3200" b="1" dirty="0"/>
          </a:p>
          <a:p>
            <a:pPr marL="0" indent="0" algn="just">
              <a:buNone/>
            </a:pPr>
            <a:r>
              <a:rPr lang="en-US" sz="3200" b="1" dirty="0">
                <a:solidFill>
                  <a:srgbClr val="7030A0"/>
                </a:solidFill>
              </a:rPr>
              <a:t>In Belgium</a:t>
            </a:r>
            <a:r>
              <a:rPr lang="en-US" sz="3200" b="1" dirty="0"/>
              <a:t>, the stakeholders that dominate the EE seem to be </a:t>
            </a:r>
            <a:r>
              <a:rPr lang="en-US" sz="3200" b="1" dirty="0">
                <a:solidFill>
                  <a:srgbClr val="FF0000"/>
                </a:solidFill>
              </a:rPr>
              <a:t>the technological platforms, freelancers’ clients, business angels, universities and mentors</a:t>
            </a:r>
            <a:r>
              <a:rPr lang="en-US" sz="3200" b="1" dirty="0"/>
              <a:t>.</a:t>
            </a:r>
          </a:p>
          <a:p>
            <a:pPr marL="0" indent="0" algn="just">
              <a:buNone/>
            </a:pPr>
            <a:endParaRPr lang="fr-FR" sz="3200" b="1" dirty="0"/>
          </a:p>
          <a:p>
            <a:pPr marL="0" indent="0" algn="just">
              <a:buNone/>
            </a:pPr>
            <a:r>
              <a:rPr lang="en-US" sz="3200" dirty="0"/>
              <a:t>Nevertheless, we are still to find out whether these contextual differences are significant or not</a:t>
            </a:r>
            <a:endParaRPr lang="en-US" sz="3200" b="1" dirty="0"/>
          </a:p>
        </p:txBody>
      </p:sp>
      <p:sp>
        <p:nvSpPr>
          <p:cNvPr id="6" name="Titre 5"/>
          <p:cNvSpPr>
            <a:spLocks noGrp="1"/>
          </p:cNvSpPr>
          <p:nvPr>
            <p:ph type="title"/>
          </p:nvPr>
        </p:nvSpPr>
        <p:spPr>
          <a:xfrm>
            <a:off x="838200" y="196309"/>
            <a:ext cx="10515600" cy="999441"/>
          </a:xfrm>
        </p:spPr>
        <p:txBody>
          <a:bodyPr>
            <a:noAutofit/>
          </a:bodyPr>
          <a:lstStyle/>
          <a:p>
            <a:pPr algn="just"/>
            <a:r>
              <a:rPr lang="en-US" sz="3600" b="1" dirty="0">
                <a:solidFill>
                  <a:srgbClr val="0070C0"/>
                </a:solidFill>
              </a:rPr>
              <a:t>The mean importance of the Cameroonian (left side) and Belgian (right side) components of their EEs.</a:t>
            </a:r>
          </a:p>
        </p:txBody>
      </p:sp>
    </p:spTree>
    <p:extLst>
      <p:ext uri="{BB962C8B-B14F-4D97-AF65-F5344CB8AC3E}">
        <p14:creationId xmlns:p14="http://schemas.microsoft.com/office/powerpoint/2010/main" val="3778996245"/>
      </p:ext>
    </p:extLst>
  </p:cSld>
  <p:clrMapOvr>
    <a:masterClrMapping/>
  </p:clrMapOvr>
  <p:transition spd="slow">
    <p:wipe/>
  </p:transition>
</p:sld>
</file>

<file path=ppt/slides/slide82.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38200" y="77740"/>
            <a:ext cx="10515600" cy="732157"/>
          </a:xfrm>
        </p:spPr>
        <p:txBody>
          <a:bodyPr/>
          <a:lstStyle/>
          <a:p>
            <a:pPr algn="ctr"/>
            <a:r>
              <a:rPr lang="fr-FR" b="1" dirty="0"/>
              <a:t>3. </a:t>
            </a:r>
            <a:r>
              <a:rPr lang="fr-FR" b="1" dirty="0" err="1"/>
              <a:t>Results</a:t>
            </a:r>
            <a:r>
              <a:rPr lang="fr-FR" b="1" dirty="0"/>
              <a:t> and discussions</a:t>
            </a:r>
            <a:endParaRPr lang="en-US" b="1" dirty="0"/>
          </a:p>
        </p:txBody>
      </p:sp>
      <p:sp>
        <p:nvSpPr>
          <p:cNvPr id="5" name="Titre 1"/>
          <p:cNvSpPr txBox="1">
            <a:spLocks/>
          </p:cNvSpPr>
          <p:nvPr/>
        </p:nvSpPr>
        <p:spPr>
          <a:xfrm>
            <a:off x="809891" y="768485"/>
            <a:ext cx="10816052" cy="394111"/>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7030A0"/>
                </a:solidFill>
              </a:rPr>
              <a:t>Comparative description of how gig workers perceive their milieu</a:t>
            </a:r>
          </a:p>
        </p:txBody>
      </p:sp>
      <p:pic>
        <p:nvPicPr>
          <p:cNvPr id="6" name="Espace réservé du contenu 5"/>
          <p:cNvPicPr>
            <a:picLocks noGrp="1" noChangeAspect="1"/>
          </p:cNvPicPr>
          <p:nvPr>
            <p:ph idx="1"/>
          </p:nvPr>
        </p:nvPicPr>
        <p:blipFill>
          <a:blip r:embed="R550a1fe8d9104f7c"/>
          <a:stretch>
            <a:fillRect/>
          </a:stretch>
        </p:blipFill>
        <p:spPr>
          <a:xfrm>
            <a:off x="196947" y="1500642"/>
            <a:ext cx="11844997" cy="5209647"/>
          </a:xfrm>
          <a:prstGeom prst="rect">
            <a:avLst/>
          </a:prstGeom>
        </p:spPr>
      </p:pic>
    </p:spTree>
    <p:extLst>
      <p:ext uri="{BB962C8B-B14F-4D97-AF65-F5344CB8AC3E}">
        <p14:creationId xmlns:p14="http://schemas.microsoft.com/office/powerpoint/2010/main" val="368271581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83.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38200" y="77740"/>
            <a:ext cx="10515600" cy="732157"/>
          </a:xfrm>
        </p:spPr>
        <p:txBody>
          <a:bodyPr/>
          <a:lstStyle/>
          <a:p>
            <a:pPr algn="ctr"/>
            <a:r>
              <a:rPr lang="fr-FR" b="1" dirty="0"/>
              <a:t>3. </a:t>
            </a:r>
            <a:r>
              <a:rPr lang="fr-FR" b="1" dirty="0" err="1"/>
              <a:t>Results</a:t>
            </a:r>
            <a:r>
              <a:rPr lang="fr-FR" b="1" dirty="0"/>
              <a:t> and discussions</a:t>
            </a:r>
            <a:endParaRPr lang="en-US" b="1" dirty="0"/>
          </a:p>
        </p:txBody>
      </p:sp>
      <p:sp>
        <p:nvSpPr>
          <p:cNvPr id="5" name="Titre 1"/>
          <p:cNvSpPr txBox="1">
            <a:spLocks/>
          </p:cNvSpPr>
          <p:nvPr/>
        </p:nvSpPr>
        <p:spPr>
          <a:xfrm>
            <a:off x="809891" y="768485"/>
            <a:ext cx="10816052" cy="394111"/>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dirty="0">
                <a:solidFill>
                  <a:srgbClr val="7030A0"/>
                </a:solidFill>
              </a:rPr>
              <a:t>Comparative description of how gig workers perceive their milieu</a:t>
            </a:r>
          </a:p>
        </p:txBody>
      </p:sp>
      <p:sp>
        <p:nvSpPr>
          <p:cNvPr id="3" name="Espace réservé du contenu 2"/>
          <p:cNvSpPr>
            <a:spLocks noGrp="1"/>
          </p:cNvSpPr>
          <p:nvPr>
            <p:ph idx="1"/>
          </p:nvPr>
        </p:nvSpPr>
        <p:spPr>
          <a:xfrm>
            <a:off x="98475" y="1500642"/>
            <a:ext cx="12027877" cy="5251850"/>
          </a:xfrm>
        </p:spPr>
        <p:txBody>
          <a:bodyPr>
            <a:normAutofit lnSpcReduction="10000"/>
          </a:bodyPr>
          <a:lstStyle/>
          <a:p>
            <a:pPr marL="0" indent="0" algn="just">
              <a:buNone/>
            </a:pPr>
            <a:r>
              <a:rPr lang="en-US" sz="3200" b="1" dirty="0"/>
              <a:t>According to </a:t>
            </a:r>
            <a:r>
              <a:rPr lang="en-US" sz="3200" b="1" dirty="0">
                <a:solidFill>
                  <a:srgbClr val="002060"/>
                </a:solidFill>
              </a:rPr>
              <a:t>Cameroonian freelancers</a:t>
            </a:r>
            <a:r>
              <a:rPr lang="en-US" sz="3200" b="1" dirty="0"/>
              <a:t>, actors such like </a:t>
            </a:r>
            <a:r>
              <a:rPr lang="en-US" sz="3200" b="1" dirty="0">
                <a:solidFill>
                  <a:srgbClr val="FF0000"/>
                </a:solidFill>
              </a:rPr>
              <a:t>financial institutions, senior entrepreneurs and family members</a:t>
            </a:r>
            <a:r>
              <a:rPr lang="en-US" sz="3200" b="1" dirty="0"/>
              <a:t> are more efficient than their Belgian counterparts. </a:t>
            </a:r>
          </a:p>
          <a:p>
            <a:pPr marL="0" indent="0" algn="just">
              <a:buNone/>
            </a:pPr>
            <a:endParaRPr lang="en-US" sz="3200" b="1" dirty="0"/>
          </a:p>
          <a:p>
            <a:pPr marL="0" indent="0" algn="just">
              <a:buNone/>
            </a:pPr>
            <a:r>
              <a:rPr lang="en-US" sz="3200" b="1" dirty="0"/>
              <a:t>While according to the </a:t>
            </a:r>
            <a:r>
              <a:rPr lang="en-US" sz="3200" b="1" dirty="0">
                <a:solidFill>
                  <a:srgbClr val="002060"/>
                </a:solidFill>
              </a:rPr>
              <a:t>Belgian freelancers</a:t>
            </a:r>
            <a:r>
              <a:rPr lang="en-US" sz="3200" b="1" dirty="0"/>
              <a:t>, the most efficient components of the EE are </a:t>
            </a:r>
            <a:r>
              <a:rPr lang="en-US" sz="3200" b="1" dirty="0">
                <a:solidFill>
                  <a:srgbClr val="FF0000"/>
                </a:solidFill>
              </a:rPr>
              <a:t>digital platforms, clients, business angels, universities, public agencies and the community</a:t>
            </a:r>
            <a:r>
              <a:rPr lang="en-US" sz="3200" b="1" dirty="0"/>
              <a:t>.</a:t>
            </a:r>
          </a:p>
          <a:p>
            <a:pPr marL="0" indent="0" algn="just">
              <a:buNone/>
            </a:pPr>
            <a:endParaRPr lang="fr-FR" sz="3200" b="1" dirty="0"/>
          </a:p>
          <a:p>
            <a:pPr marL="0" indent="0" algn="just">
              <a:buNone/>
            </a:pPr>
            <a:r>
              <a:rPr lang="en-US" sz="3200" b="1" dirty="0"/>
              <a:t>These two comparisons confirm the role of the family community in Cameroon and that of business angels and digital platforms in Belgium</a:t>
            </a:r>
          </a:p>
        </p:txBody>
      </p:sp>
    </p:spTree>
    <p:extLst>
      <p:ext uri="{BB962C8B-B14F-4D97-AF65-F5344CB8AC3E}">
        <p14:creationId xmlns:p14="http://schemas.microsoft.com/office/powerpoint/2010/main" val="251184468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84.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38200" y="77740"/>
            <a:ext cx="10515600" cy="732157"/>
          </a:xfrm>
        </p:spPr>
        <p:txBody>
          <a:bodyPr/>
          <a:lstStyle/>
          <a:p>
            <a:pPr algn="ctr"/>
            <a:r>
              <a:rPr lang="fr-FR" b="1" dirty="0"/>
              <a:t>3. </a:t>
            </a:r>
            <a:r>
              <a:rPr lang="fr-FR" b="1" dirty="0" err="1"/>
              <a:t>Results</a:t>
            </a:r>
            <a:r>
              <a:rPr lang="fr-FR" b="1" dirty="0"/>
              <a:t> and discussions</a:t>
            </a:r>
            <a:endParaRPr lang="en-US" b="1" dirty="0"/>
          </a:p>
        </p:txBody>
      </p:sp>
      <p:sp>
        <p:nvSpPr>
          <p:cNvPr id="5" name="Titre 1"/>
          <p:cNvSpPr txBox="1">
            <a:spLocks/>
          </p:cNvSpPr>
          <p:nvPr/>
        </p:nvSpPr>
        <p:spPr>
          <a:xfrm>
            <a:off x="809891" y="838825"/>
            <a:ext cx="10816052" cy="835232"/>
          </a:xfrm>
          <a:prstGeom prst="rect">
            <a:avLst/>
          </a:prstGeom>
        </p:spPr>
        <p:txBody>
          <a:bodyPr vert="horz" lIns="91440" tIns="45720" rIns="91440" bIns="45720" rtlCol="0" anchor="ctr">
            <a:normAutofit fontScale="7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b="1" dirty="0">
                <a:solidFill>
                  <a:srgbClr val="7030A0"/>
                </a:solidFill>
              </a:rPr>
              <a:t>3.2. Testing and discussing the difference between the perception of Cameroonian and Belgian entrepreneurial ecosystems</a:t>
            </a:r>
          </a:p>
        </p:txBody>
      </p:sp>
      <p:sp>
        <p:nvSpPr>
          <p:cNvPr id="3" name="Espace réservé du contenu 2"/>
          <p:cNvSpPr>
            <a:spLocks noGrp="1"/>
          </p:cNvSpPr>
          <p:nvPr>
            <p:ph idx="1"/>
          </p:nvPr>
        </p:nvSpPr>
        <p:spPr>
          <a:xfrm>
            <a:off x="838200" y="2205453"/>
            <a:ext cx="10515600" cy="4351338"/>
          </a:xfrm>
        </p:spPr>
        <p:txBody>
          <a:bodyPr/>
          <a:lstStyle/>
          <a:p>
            <a:endParaRPr lang="en-US" dirty="0"/>
          </a:p>
        </p:txBody>
      </p:sp>
      <p:pic>
        <p:nvPicPr>
          <p:cNvPr id="4" name="Image 3"/>
          <p:cNvPicPr>
            <a:picLocks noChangeAspect="1"/>
          </p:cNvPicPr>
          <p:nvPr/>
        </p:nvPicPr>
        <p:blipFill>
          <a:blip r:embed="R5cd4ccd5f8bc4d6d"/>
          <a:stretch>
            <a:fillRect/>
          </a:stretch>
        </p:blipFill>
        <p:spPr>
          <a:xfrm>
            <a:off x="168813" y="2037886"/>
            <a:ext cx="12023187" cy="3644457"/>
          </a:xfrm>
          <a:prstGeom prst="rect">
            <a:avLst/>
          </a:prstGeom>
        </p:spPr>
      </p:pic>
    </p:spTree>
    <p:extLst>
      <p:ext uri="{BB962C8B-B14F-4D97-AF65-F5344CB8AC3E}">
        <p14:creationId xmlns:p14="http://schemas.microsoft.com/office/powerpoint/2010/main" val="2452488347"/>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85.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38200" y="77740"/>
            <a:ext cx="10515600" cy="732157"/>
          </a:xfrm>
        </p:spPr>
        <p:txBody>
          <a:bodyPr/>
          <a:lstStyle/>
          <a:p>
            <a:pPr algn="ctr"/>
            <a:r>
              <a:rPr lang="fr-FR" b="1" dirty="0"/>
              <a:t>3. </a:t>
            </a:r>
            <a:r>
              <a:rPr lang="fr-FR" b="1" dirty="0" err="1"/>
              <a:t>Results</a:t>
            </a:r>
            <a:r>
              <a:rPr lang="fr-FR" b="1" dirty="0"/>
              <a:t> and discussions</a:t>
            </a:r>
            <a:endParaRPr lang="en-US" b="1" dirty="0"/>
          </a:p>
        </p:txBody>
      </p:sp>
      <p:sp>
        <p:nvSpPr>
          <p:cNvPr id="5" name="Titre 1"/>
          <p:cNvSpPr txBox="1">
            <a:spLocks/>
          </p:cNvSpPr>
          <p:nvPr/>
        </p:nvSpPr>
        <p:spPr>
          <a:xfrm>
            <a:off x="809891" y="796621"/>
            <a:ext cx="10816052" cy="732157"/>
          </a:xfrm>
          <a:prstGeom prst="rect">
            <a:avLst/>
          </a:prstGeom>
        </p:spPr>
        <p:txBody>
          <a:bodyPr vert="horz" lIns="91440" tIns="45720" rIns="91440" bIns="45720" rtlCol="0" anchor="ctr">
            <a:normAutofit fontScale="62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b="1" dirty="0">
                <a:solidFill>
                  <a:srgbClr val="7030A0"/>
                </a:solidFill>
              </a:rPr>
              <a:t>Testing and discussing the difference between the perception of Cameroonian and Belgian entrepreneurial ecosystems</a:t>
            </a:r>
          </a:p>
        </p:txBody>
      </p:sp>
      <p:sp>
        <p:nvSpPr>
          <p:cNvPr id="3" name="Espace réservé du contenu 2"/>
          <p:cNvSpPr>
            <a:spLocks noGrp="1"/>
          </p:cNvSpPr>
          <p:nvPr>
            <p:ph idx="1"/>
          </p:nvPr>
        </p:nvSpPr>
        <p:spPr>
          <a:xfrm>
            <a:off x="98475" y="1688122"/>
            <a:ext cx="12027877" cy="5064369"/>
          </a:xfrm>
        </p:spPr>
        <p:txBody>
          <a:bodyPr>
            <a:normAutofit/>
          </a:bodyPr>
          <a:lstStyle/>
          <a:p>
            <a:pPr marL="0" indent="0" algn="just">
              <a:buNone/>
            </a:pPr>
            <a:r>
              <a:rPr lang="en-US" b="1" dirty="0"/>
              <a:t>Only three out of the nine components of the EE identified, are perceived differently in Cameroon and in Belgium. Therefore, we conclude by saying that </a:t>
            </a:r>
            <a:r>
              <a:rPr lang="en-US" b="1" i="1" dirty="0"/>
              <a:t>the perception of </a:t>
            </a:r>
            <a:r>
              <a:rPr lang="en-US" b="1" i="1" dirty="0">
                <a:solidFill>
                  <a:srgbClr val="00B050"/>
                </a:solidFill>
              </a:rPr>
              <a:t>digital platforms, universities and family members, as components of the entrepreneurial ecosystem</a:t>
            </a:r>
            <a:r>
              <a:rPr lang="en-US" b="1" i="1" dirty="0"/>
              <a:t>, significantly differs from Cameroonian and Belgian gig workers</a:t>
            </a:r>
            <a:r>
              <a:rPr lang="en-US" b="1" dirty="0"/>
              <a:t>.</a:t>
            </a:r>
          </a:p>
          <a:p>
            <a:pPr marL="0" indent="0" algn="just">
              <a:buNone/>
            </a:pPr>
            <a:endParaRPr lang="fr-FR" sz="3200" b="1" dirty="0"/>
          </a:p>
          <a:p>
            <a:pPr marL="0" indent="0" algn="just">
              <a:buNone/>
            </a:pPr>
            <a:r>
              <a:rPr lang="en-US" b="1" dirty="0"/>
              <a:t>All the other components are of equal importance both to Cameroonian and Belgian freelancers. These components are the </a:t>
            </a:r>
            <a:r>
              <a:rPr lang="en-US" b="1" dirty="0">
                <a:solidFill>
                  <a:srgbClr val="FF0000"/>
                </a:solidFill>
              </a:rPr>
              <a:t>clients, business angels, financial institutions, the state, senior entrepreneurs and members of the community.</a:t>
            </a:r>
            <a:endParaRPr lang="en-US" sz="3200" b="1" dirty="0">
              <a:solidFill>
                <a:srgbClr val="FF0000"/>
              </a:solidFill>
            </a:endParaRPr>
          </a:p>
        </p:txBody>
      </p:sp>
    </p:spTree>
    <p:extLst>
      <p:ext uri="{BB962C8B-B14F-4D97-AF65-F5344CB8AC3E}">
        <p14:creationId xmlns:p14="http://schemas.microsoft.com/office/powerpoint/2010/main" val="365536864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86.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38200" y="77740"/>
            <a:ext cx="10515600" cy="510089"/>
          </a:xfrm>
        </p:spPr>
        <p:txBody>
          <a:bodyPr>
            <a:normAutofit fontScale="90000"/>
          </a:bodyPr>
          <a:lstStyle/>
          <a:p>
            <a:pPr algn="ctr"/>
            <a:r>
              <a:rPr lang="fr-FR" b="1" dirty="0"/>
              <a:t>3. </a:t>
            </a:r>
            <a:r>
              <a:rPr lang="fr-FR" b="1" dirty="0" err="1"/>
              <a:t>Results</a:t>
            </a:r>
            <a:r>
              <a:rPr lang="fr-FR" b="1" dirty="0"/>
              <a:t> and discussions</a:t>
            </a:r>
            <a:endParaRPr lang="en-US" b="1" dirty="0"/>
          </a:p>
        </p:txBody>
      </p:sp>
      <p:sp>
        <p:nvSpPr>
          <p:cNvPr id="5" name="Titre 1"/>
          <p:cNvSpPr txBox="1">
            <a:spLocks/>
          </p:cNvSpPr>
          <p:nvPr/>
        </p:nvSpPr>
        <p:spPr>
          <a:xfrm>
            <a:off x="809891" y="652929"/>
            <a:ext cx="10816052" cy="522728"/>
          </a:xfrm>
          <a:prstGeom prst="rect">
            <a:avLst/>
          </a:prstGeom>
        </p:spPr>
        <p:txBody>
          <a:bodyPr vert="horz" lIns="91440" tIns="45720" rIns="91440" bIns="45720" rtlCol="0" anchor="ct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b="1" dirty="0">
                <a:solidFill>
                  <a:srgbClr val="7030A0"/>
                </a:solidFill>
              </a:rPr>
              <a:t>Discussion of results </a:t>
            </a:r>
          </a:p>
        </p:txBody>
      </p:sp>
      <p:sp>
        <p:nvSpPr>
          <p:cNvPr id="3" name="Espace réservé du contenu 2"/>
          <p:cNvSpPr>
            <a:spLocks noGrp="1"/>
          </p:cNvSpPr>
          <p:nvPr>
            <p:ph idx="1"/>
          </p:nvPr>
        </p:nvSpPr>
        <p:spPr>
          <a:xfrm>
            <a:off x="98475" y="1319350"/>
            <a:ext cx="12027877" cy="5433141"/>
          </a:xfrm>
        </p:spPr>
        <p:txBody>
          <a:bodyPr>
            <a:noAutofit/>
          </a:bodyPr>
          <a:lstStyle/>
          <a:p>
            <a:pPr marL="0" indent="0" algn="just">
              <a:buNone/>
            </a:pPr>
            <a:r>
              <a:rPr lang="fr-FR" sz="3600" b="1" dirty="0">
                <a:solidFill>
                  <a:srgbClr val="92D050"/>
                </a:solidFill>
              </a:rPr>
              <a:t>Digital </a:t>
            </a:r>
            <a:r>
              <a:rPr lang="fr-FR" sz="3600" b="1" dirty="0" err="1">
                <a:solidFill>
                  <a:srgbClr val="92D050"/>
                </a:solidFill>
              </a:rPr>
              <a:t>platforms</a:t>
            </a:r>
            <a:r>
              <a:rPr lang="fr-FR" sz="3600" b="1" dirty="0">
                <a:solidFill>
                  <a:srgbClr val="92D050"/>
                </a:solidFill>
              </a:rPr>
              <a:t> </a:t>
            </a:r>
            <a:r>
              <a:rPr lang="fr-FR" sz="3600" dirty="0"/>
              <a:t>and the </a:t>
            </a:r>
            <a:r>
              <a:rPr lang="fr-FR" sz="3600" dirty="0" err="1">
                <a:solidFill>
                  <a:srgbClr val="92D050"/>
                </a:solidFill>
              </a:rPr>
              <a:t>universities</a:t>
            </a:r>
            <a:r>
              <a:rPr lang="fr-FR" sz="3600" dirty="0">
                <a:solidFill>
                  <a:srgbClr val="92D050"/>
                </a:solidFill>
              </a:rPr>
              <a:t> </a:t>
            </a:r>
            <a:r>
              <a:rPr lang="fr-FR" sz="3600" dirty="0" err="1">
                <a:solidFill>
                  <a:srgbClr val="92D050"/>
                </a:solidFill>
              </a:rPr>
              <a:t>appear</a:t>
            </a:r>
            <a:r>
              <a:rPr lang="fr-FR" sz="3600" dirty="0"/>
              <a:t> to </a:t>
            </a:r>
            <a:r>
              <a:rPr lang="fr-FR" sz="3600" dirty="0" err="1"/>
              <a:t>be</a:t>
            </a:r>
            <a:r>
              <a:rPr lang="fr-FR" sz="3600" dirty="0"/>
              <a:t> more important and efficient EE components to </a:t>
            </a:r>
            <a:r>
              <a:rPr lang="fr-FR" sz="3600" b="1" dirty="0" err="1">
                <a:solidFill>
                  <a:schemeClr val="accent2"/>
                </a:solidFill>
              </a:rPr>
              <a:t>Belgian</a:t>
            </a:r>
            <a:r>
              <a:rPr lang="fr-FR" sz="3600" b="1" dirty="0">
                <a:solidFill>
                  <a:schemeClr val="accent2"/>
                </a:solidFill>
              </a:rPr>
              <a:t> </a:t>
            </a:r>
            <a:r>
              <a:rPr lang="fr-FR" sz="3600" b="1" dirty="0" err="1">
                <a:solidFill>
                  <a:schemeClr val="accent2"/>
                </a:solidFill>
              </a:rPr>
              <a:t>freelancers</a:t>
            </a:r>
            <a:r>
              <a:rPr lang="fr-FR" sz="3600" b="1" dirty="0">
                <a:solidFill>
                  <a:schemeClr val="accent2"/>
                </a:solidFill>
              </a:rPr>
              <a:t> </a:t>
            </a:r>
            <a:r>
              <a:rPr lang="fr-FR" sz="3600" dirty="0" err="1"/>
              <a:t>than</a:t>
            </a:r>
            <a:r>
              <a:rPr lang="fr-FR" sz="3600" dirty="0"/>
              <a:t> to </a:t>
            </a:r>
            <a:r>
              <a:rPr lang="fr-FR" sz="3600" dirty="0" err="1"/>
              <a:t>their</a:t>
            </a:r>
            <a:r>
              <a:rPr lang="fr-FR" sz="3600" dirty="0"/>
              <a:t> </a:t>
            </a:r>
            <a:r>
              <a:rPr lang="fr-FR" sz="3600" dirty="0" err="1"/>
              <a:t>Cameroonian</a:t>
            </a:r>
            <a:r>
              <a:rPr lang="fr-FR" sz="3600" dirty="0"/>
              <a:t> </a:t>
            </a:r>
            <a:r>
              <a:rPr lang="fr-FR" sz="3600" dirty="0" err="1"/>
              <a:t>counterparts</a:t>
            </a:r>
            <a:r>
              <a:rPr lang="fr-FR" sz="3600" dirty="0"/>
              <a:t>. </a:t>
            </a:r>
            <a:r>
              <a:rPr lang="en-US" sz="3600"/>
              <a:t>Reasons being that:</a:t>
            </a:r>
            <a:endParaRPr lang="en-US" sz="3600" dirty="0"/>
          </a:p>
          <a:p>
            <a:pPr algn="just">
              <a:buFontTx/>
              <a:buChar char="-"/>
            </a:pPr>
            <a:r>
              <a:rPr lang="fr-FR" sz="3600" b="1" dirty="0">
                <a:solidFill>
                  <a:schemeClr val="tx2"/>
                </a:solidFill>
              </a:rPr>
              <a:t>For digital </a:t>
            </a:r>
            <a:r>
              <a:rPr lang="fr-FR" sz="3600" b="1" dirty="0" err="1">
                <a:solidFill>
                  <a:schemeClr val="tx2"/>
                </a:solidFill>
              </a:rPr>
              <a:t>platforms</a:t>
            </a:r>
            <a:r>
              <a:rPr lang="fr-FR" sz="3600" b="1" dirty="0"/>
              <a:t>, </a:t>
            </a:r>
            <a:r>
              <a:rPr lang="fr-FR" sz="3600" dirty="0"/>
              <a:t>the informative content of the digital </a:t>
            </a:r>
            <a:r>
              <a:rPr lang="fr-FR" sz="3600" dirty="0" err="1"/>
              <a:t>platforms</a:t>
            </a:r>
            <a:r>
              <a:rPr lang="fr-FR" sz="3600" dirty="0"/>
              <a:t> in </a:t>
            </a:r>
            <a:r>
              <a:rPr lang="fr-FR" sz="3600" dirty="0" err="1"/>
              <a:t>Belgium</a:t>
            </a:r>
            <a:r>
              <a:rPr lang="fr-FR" sz="3600" dirty="0"/>
              <a:t> </a:t>
            </a:r>
            <a:r>
              <a:rPr lang="fr-FR" sz="3600" dirty="0" err="1"/>
              <a:t>is</a:t>
            </a:r>
            <a:r>
              <a:rPr lang="fr-FR" sz="3600" dirty="0"/>
              <a:t> </a:t>
            </a:r>
            <a:r>
              <a:rPr lang="fr-FR" sz="3600" dirty="0" err="1"/>
              <a:t>richer</a:t>
            </a:r>
            <a:r>
              <a:rPr lang="fr-FR" sz="3600" dirty="0"/>
              <a:t>, the </a:t>
            </a:r>
            <a:r>
              <a:rPr lang="fr-FR" sz="3600" dirty="0" err="1"/>
              <a:t>quality</a:t>
            </a:r>
            <a:r>
              <a:rPr lang="fr-FR" sz="3600" dirty="0"/>
              <a:t> and the </a:t>
            </a:r>
            <a:r>
              <a:rPr lang="fr-FR" sz="3600" dirty="0" err="1"/>
              <a:t>cost</a:t>
            </a:r>
            <a:r>
              <a:rPr lang="fr-FR" sz="3600" dirty="0"/>
              <a:t> of internet </a:t>
            </a:r>
            <a:r>
              <a:rPr lang="fr-FR" sz="3600" dirty="0" err="1"/>
              <a:t>connection</a:t>
            </a:r>
            <a:r>
              <a:rPr lang="fr-FR" sz="3600" dirty="0"/>
              <a:t> </a:t>
            </a:r>
            <a:r>
              <a:rPr lang="fr-FR" sz="3600" dirty="0" err="1"/>
              <a:t>is</a:t>
            </a:r>
            <a:r>
              <a:rPr lang="fr-FR" sz="3600" dirty="0"/>
              <a:t> </a:t>
            </a:r>
            <a:r>
              <a:rPr lang="fr-FR" sz="3600" dirty="0" err="1"/>
              <a:t>less</a:t>
            </a:r>
            <a:r>
              <a:rPr lang="fr-FR" sz="3600" dirty="0"/>
              <a:t> a </a:t>
            </a:r>
            <a:r>
              <a:rPr lang="fr-FR" sz="3600" dirty="0" err="1"/>
              <a:t>problem</a:t>
            </a:r>
            <a:r>
              <a:rPr lang="fr-FR" sz="3600" dirty="0"/>
              <a:t> in </a:t>
            </a:r>
            <a:r>
              <a:rPr lang="fr-FR" sz="3600" dirty="0" err="1"/>
              <a:t>Belgium</a:t>
            </a:r>
            <a:r>
              <a:rPr lang="fr-FR" sz="3600" dirty="0"/>
              <a:t> </a:t>
            </a:r>
            <a:r>
              <a:rPr lang="fr-FR" sz="3600" dirty="0" err="1"/>
              <a:t>like</a:t>
            </a:r>
            <a:r>
              <a:rPr lang="fr-FR" sz="3600" dirty="0"/>
              <a:t> </a:t>
            </a:r>
            <a:r>
              <a:rPr lang="fr-FR" sz="3600" dirty="0" err="1"/>
              <a:t>it</a:t>
            </a:r>
            <a:r>
              <a:rPr lang="fr-FR" sz="3600" dirty="0"/>
              <a:t> </a:t>
            </a:r>
            <a:r>
              <a:rPr lang="fr-FR" sz="3600" dirty="0" err="1"/>
              <a:t>is</a:t>
            </a:r>
            <a:r>
              <a:rPr lang="fr-FR" sz="3600" dirty="0"/>
              <a:t> the case in </a:t>
            </a:r>
            <a:r>
              <a:rPr lang="fr-FR" sz="3600" dirty="0" err="1"/>
              <a:t>Cameroon</a:t>
            </a:r>
            <a:r>
              <a:rPr lang="fr-FR" sz="3600" dirty="0"/>
              <a:t>.</a:t>
            </a:r>
          </a:p>
          <a:p>
            <a:pPr algn="just">
              <a:buFontTx/>
              <a:buChar char="-"/>
            </a:pPr>
            <a:r>
              <a:rPr lang="fr-FR" sz="3600" b="1" dirty="0">
                <a:solidFill>
                  <a:schemeClr val="tx2"/>
                </a:solidFill>
              </a:rPr>
              <a:t>As far as </a:t>
            </a:r>
            <a:r>
              <a:rPr lang="fr-FR" sz="3600" b="1" dirty="0" err="1">
                <a:solidFill>
                  <a:schemeClr val="tx2"/>
                </a:solidFill>
              </a:rPr>
              <a:t>universities</a:t>
            </a:r>
            <a:r>
              <a:rPr lang="fr-FR" sz="3600" b="1" dirty="0">
                <a:solidFill>
                  <a:schemeClr val="tx2"/>
                </a:solidFill>
              </a:rPr>
              <a:t> are </a:t>
            </a:r>
            <a:r>
              <a:rPr lang="fr-FR" sz="3600" b="1" dirty="0" err="1">
                <a:solidFill>
                  <a:schemeClr val="tx2"/>
                </a:solidFill>
              </a:rPr>
              <a:t>concerned</a:t>
            </a:r>
            <a:r>
              <a:rPr lang="fr-FR" sz="3600" dirty="0"/>
              <a:t>, </a:t>
            </a:r>
            <a:r>
              <a:rPr lang="en-US" sz="3600" dirty="0"/>
              <a:t>a high proportion of incubated projects are experiencing resounding success in Belgium (</a:t>
            </a:r>
            <a:r>
              <a:rPr lang="en-US" sz="3600" dirty="0" err="1"/>
              <a:t>venturelab</a:t>
            </a:r>
            <a:r>
              <a:rPr lang="en-US" sz="3600" dirty="0"/>
              <a:t>, </a:t>
            </a:r>
            <a:r>
              <a:rPr lang="en-US" sz="3600" dirty="0" err="1"/>
              <a:t>Yncubator</a:t>
            </a:r>
            <a:r>
              <a:rPr lang="en-US" sz="3600" dirty="0"/>
              <a:t>, </a:t>
            </a:r>
            <a:r>
              <a:rPr lang="en-US" sz="3600" dirty="0" err="1"/>
              <a:t>StudentLab</a:t>
            </a:r>
            <a:r>
              <a:rPr lang="en-US" sz="3600" dirty="0"/>
              <a:t>, </a:t>
            </a:r>
            <a:r>
              <a:rPr lang="en-US" sz="3600" dirty="0" err="1"/>
              <a:t>Yump</a:t>
            </a:r>
            <a:r>
              <a:rPr lang="en-US" sz="3600" dirty="0"/>
              <a:t>, etc…).</a:t>
            </a:r>
          </a:p>
        </p:txBody>
      </p:sp>
    </p:spTree>
    <p:extLst>
      <p:ext uri="{BB962C8B-B14F-4D97-AF65-F5344CB8AC3E}">
        <p14:creationId xmlns:p14="http://schemas.microsoft.com/office/powerpoint/2010/main" val="27114005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87.xml><?xml version="1.0" encoding="utf-8"?>
<p:sld xmlns:a="http://schemas.openxmlformats.org/drawingml/2006/main" xmlns:r="http://schemas.openxmlformats.org/officeDocument/2006/relationships" xmlns:p="http://schemas.openxmlformats.org/presentationml/2006/main">
  <p:cSld>
    <p:bg>
      <p:bgPr>
        <a:gradFill>
          <a:gsLst>
            <a:gs pos="0">
              <a:schemeClr val="accent4">
                <a:lumMod val="5000"/>
                <a:lumOff val="95000"/>
              </a:schemeClr>
            </a:gs>
            <a:gs pos="74000">
              <a:schemeClr val="accent4">
                <a:lumMod val="45000"/>
                <a:lumOff val="55000"/>
              </a:schemeClr>
            </a:gs>
            <a:gs pos="83000">
              <a:schemeClr val="accent4">
                <a:lumMod val="45000"/>
                <a:lumOff val="55000"/>
              </a:schemeClr>
            </a:gs>
            <a:gs pos="100000">
              <a:schemeClr val="accent4">
                <a:lumMod val="30000"/>
                <a:lumOff val="70000"/>
              </a:schemeClr>
            </a:gs>
          </a:gsLst>
          <a:lin ang="5400000" scaled="1"/>
        </a:gra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838200" y="77740"/>
            <a:ext cx="10515600" cy="732157"/>
          </a:xfrm>
        </p:spPr>
        <p:txBody>
          <a:bodyPr/>
          <a:lstStyle/>
          <a:p>
            <a:pPr algn="ctr"/>
            <a:r>
              <a:rPr lang="fr-FR" b="1" dirty="0"/>
              <a:t>3. </a:t>
            </a:r>
            <a:r>
              <a:rPr lang="fr-FR" b="1" dirty="0" err="1"/>
              <a:t>Results</a:t>
            </a:r>
            <a:r>
              <a:rPr lang="fr-FR" b="1" dirty="0"/>
              <a:t> and discussions</a:t>
            </a:r>
            <a:endParaRPr lang="en-US" b="1" dirty="0"/>
          </a:p>
        </p:txBody>
      </p:sp>
      <p:sp>
        <p:nvSpPr>
          <p:cNvPr id="5" name="Titre 1"/>
          <p:cNvSpPr txBox="1">
            <a:spLocks/>
          </p:cNvSpPr>
          <p:nvPr/>
        </p:nvSpPr>
        <p:spPr>
          <a:xfrm>
            <a:off x="809891" y="796621"/>
            <a:ext cx="10816052" cy="73215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n-US" b="1" dirty="0">
                <a:solidFill>
                  <a:srgbClr val="7030A0"/>
                </a:solidFill>
              </a:rPr>
              <a:t>Discussion of results </a:t>
            </a:r>
          </a:p>
        </p:txBody>
      </p:sp>
      <p:sp>
        <p:nvSpPr>
          <p:cNvPr id="3" name="Espace réservé du contenu 2"/>
          <p:cNvSpPr>
            <a:spLocks noGrp="1"/>
          </p:cNvSpPr>
          <p:nvPr>
            <p:ph idx="1"/>
          </p:nvPr>
        </p:nvSpPr>
        <p:spPr>
          <a:xfrm>
            <a:off x="98475" y="1688122"/>
            <a:ext cx="12027877" cy="5064369"/>
          </a:xfrm>
        </p:spPr>
        <p:txBody>
          <a:bodyPr>
            <a:normAutofit/>
          </a:bodyPr>
          <a:lstStyle/>
          <a:p>
            <a:pPr marL="0" indent="0" algn="just">
              <a:buNone/>
            </a:pPr>
            <a:r>
              <a:rPr lang="fr-FR" sz="4000" dirty="0"/>
              <a:t>In </a:t>
            </a:r>
            <a:r>
              <a:rPr lang="fr-FR" sz="4000" b="1" dirty="0" err="1">
                <a:solidFill>
                  <a:schemeClr val="accent2"/>
                </a:solidFill>
              </a:rPr>
              <a:t>Cameroon</a:t>
            </a:r>
            <a:r>
              <a:rPr lang="fr-FR" sz="4000" dirty="0"/>
              <a:t>, </a:t>
            </a:r>
            <a:r>
              <a:rPr lang="fr-FR" sz="4000" b="1" dirty="0" err="1">
                <a:solidFill>
                  <a:srgbClr val="00B050"/>
                </a:solidFill>
              </a:rPr>
              <a:t>family</a:t>
            </a:r>
            <a:r>
              <a:rPr lang="fr-FR" sz="4000" b="1" dirty="0">
                <a:solidFill>
                  <a:srgbClr val="00B050"/>
                </a:solidFill>
              </a:rPr>
              <a:t> </a:t>
            </a:r>
            <a:r>
              <a:rPr lang="fr-FR" sz="4000" b="1" dirty="0" err="1">
                <a:solidFill>
                  <a:srgbClr val="00B050"/>
                </a:solidFill>
              </a:rPr>
              <a:t>members</a:t>
            </a:r>
            <a:r>
              <a:rPr lang="fr-FR" sz="4000" dirty="0"/>
              <a:t> </a:t>
            </a:r>
            <a:r>
              <a:rPr lang="fr-FR" sz="4000" dirty="0" err="1"/>
              <a:t>play</a:t>
            </a:r>
            <a:r>
              <a:rPr lang="fr-FR" sz="4000" dirty="0"/>
              <a:t> a major </a:t>
            </a:r>
            <a:r>
              <a:rPr lang="fr-FR" sz="4000" dirty="0" err="1"/>
              <a:t>role</a:t>
            </a:r>
            <a:r>
              <a:rPr lang="fr-FR" sz="4000" dirty="0"/>
              <a:t> as </a:t>
            </a:r>
            <a:r>
              <a:rPr lang="fr-FR" sz="4000" dirty="0" err="1"/>
              <a:t>motivational</a:t>
            </a:r>
            <a:r>
              <a:rPr lang="fr-FR" sz="4000" dirty="0"/>
              <a:t> source to </a:t>
            </a:r>
            <a:r>
              <a:rPr lang="fr-FR" sz="4000" dirty="0" err="1"/>
              <a:t>embak</a:t>
            </a:r>
            <a:r>
              <a:rPr lang="fr-FR" sz="4000" dirty="0"/>
              <a:t> on entrepreneurial ventures. </a:t>
            </a:r>
            <a:r>
              <a:rPr lang="en-US" sz="4000" dirty="0"/>
              <a:t>Most of the time, certain entrepreneurs copy the model of a family member, and more often, after having worked with them in the same activity. More so, the financial means generally come form family members and close relatives. </a:t>
            </a:r>
            <a:endParaRPr lang="fr-FR" sz="4000" dirty="0"/>
          </a:p>
        </p:txBody>
      </p:sp>
    </p:spTree>
    <p:extLst>
      <p:ext uri="{BB962C8B-B14F-4D97-AF65-F5344CB8AC3E}">
        <p14:creationId xmlns:p14="http://schemas.microsoft.com/office/powerpoint/2010/main" val="2106821725"/>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33698" y="1528354"/>
            <a:ext cx="10515600" cy="3696789"/>
          </a:xfrm>
        </p:spPr>
        <p:txBody>
          <a:bodyPr>
            <a:normAutofit/>
          </a:bodyPr>
          <a:lstStyle/>
          <a:p>
            <a:pPr marL="0" indent="0" algn="ctr">
              <a:buNone/>
            </a:pPr>
            <a:r>
              <a:rPr lang="fr-FR" sz="9600" dirty="0">
                <a:latin typeface="Lucida Calligraphy" panose="03010101010101010101" pitchFamily="66" charset="0"/>
              </a:rPr>
              <a:t>Thanks for your attention</a:t>
            </a:r>
            <a:endParaRPr lang="en-US" sz="9600" dirty="0">
              <a:latin typeface="Lucida Calligraphy" panose="03010101010101010101" pitchFamily="66" charset="0"/>
            </a:endParaRPr>
          </a:p>
        </p:txBody>
      </p:sp>
    </p:spTree>
    <p:extLst>
      <p:ext uri="{BB962C8B-B14F-4D97-AF65-F5344CB8AC3E}">
        <p14:creationId xmlns:p14="http://schemas.microsoft.com/office/powerpoint/2010/main" val="3726269030"/>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2">
            <a:extLst>
              <a:ext uri="{FF2B5EF4-FFF2-40B4-BE49-F238E27FC236}">
                <a16:creationId xmlns:a16="http://schemas.microsoft.com/office/drawing/2014/main" id="{14F63795-FCE6-96D7-D66D-B0A890E6BF87}"/>
              </a:ext>
            </a:extLst>
          </p:cNvPr>
          <p:cNvSpPr txBox="1">
            <a:spLocks/>
          </p:cNvSpPr>
          <p:nvPr/>
        </p:nvSpPr>
        <p:spPr>
          <a:xfrm>
            <a:off x="838199" y="981512"/>
            <a:ext cx="10654717" cy="4185099"/>
          </a:xfrm>
          <a:prstGeom prst="rect">
            <a:avLst/>
          </a:prstGeom>
        </p:spPr>
        <p:txBody>
          <a:bodyPr vert="horz" lIns="91440" tIns="45720" rIns="91440" bIns="45720" rtlCol="0" anchor="ctr" anchorCtr="0">
            <a:noAutofit/>
          </a:bodyPr>
          <a:lstStyle>
            <a:lvl1pPr algn="l" defTabSz="914400" rtl="0" eaLnBrk="1" latinLnBrk="0" hangingPunct="1">
              <a:lnSpc>
                <a:spcPct val="90000"/>
              </a:lnSpc>
              <a:spcBef>
                <a:spcPct val="0"/>
              </a:spcBef>
              <a:buNone/>
              <a:defRPr sz="3200" b="1" kern="1200">
                <a:solidFill>
                  <a:schemeClr val="bg1"/>
                </a:solidFill>
                <a:latin typeface="Avenir Heavy"/>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n-GB" sz="5400" b="1"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
        <p:nvSpPr>
          <p:cNvPr id="3" name="Content Placeholder 1">
            <a:extLst>
              <a:ext uri="{FF2B5EF4-FFF2-40B4-BE49-F238E27FC236}">
                <a16:creationId xmlns:a16="http://schemas.microsoft.com/office/drawing/2014/main" id="{18EE1381-BB92-4C3E-3556-2B4A35DC0BD4}"/>
              </a:ext>
            </a:extLst>
          </p:cNvPr>
          <p:cNvSpPr txBox="1">
            <a:spLocks/>
          </p:cNvSpPr>
          <p:nvPr/>
        </p:nvSpPr>
        <p:spPr>
          <a:xfrm>
            <a:off x="266699" y="3981450"/>
            <a:ext cx="11610975" cy="2132332"/>
          </a:xfrm>
          <a:prstGeom prst="rect">
            <a:avLst/>
          </a:prstGeom>
          <a:ln w="38100">
            <a:solidFill>
              <a:schemeClr val="tx1"/>
            </a:solidFill>
          </a:ln>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bg1"/>
                </a:solidFill>
                <a:latin typeface="Avenir Medium"/>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bg1"/>
                </a:solidFill>
                <a:latin typeface="Avenir Medium"/>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bg1"/>
                </a:solidFill>
                <a:latin typeface="Avenir Medium"/>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bg1"/>
                </a:solidFill>
                <a:latin typeface="Avenir Medium"/>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bg1"/>
                </a:solidFill>
                <a:latin typeface="Avenir Medium"/>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mj-lt"/>
              </a:rPr>
              <a:t>Lionel Darvin NSOMO</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noProof="0" dirty="0">
                <a:ln>
                  <a:noFill/>
                </a:ln>
                <a:solidFill>
                  <a:prstClr val="white"/>
                </a:solidFill>
                <a:effectLst/>
                <a:uLnTx/>
                <a:uFillTx/>
                <a:latin typeface="+mj-lt"/>
              </a:rPr>
              <a:t>Dr. Kathy-Ann Fletcher</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2800" noProof="0" dirty="0">
                <a:solidFill>
                  <a:prstClr val="white"/>
                </a:solidFill>
                <a:latin typeface="+mj-lt"/>
              </a:rPr>
              <a:t>Mohamed </a:t>
            </a:r>
            <a:r>
              <a:rPr lang="en-US" sz="2800" noProof="0" dirty="0" err="1">
                <a:solidFill>
                  <a:prstClr val="white"/>
                </a:solidFill>
                <a:latin typeface="+mj-lt"/>
              </a:rPr>
              <a:t>BRANINE</a:t>
            </a:r>
            <a:endParaRPr lang="en-US" sz="2800" noProof="0" dirty="0">
              <a:solidFill>
                <a:prstClr val="white"/>
              </a:solidFill>
              <a:latin typeface="+mj-lt"/>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800" b="0" i="0" u="none" strike="noStrike" kern="1200" cap="none" spc="0" normalizeH="0" baseline="0" dirty="0">
                <a:ln>
                  <a:noFill/>
                </a:ln>
                <a:solidFill>
                  <a:prstClr val="white"/>
                </a:solidFill>
                <a:effectLst/>
                <a:uLnTx/>
                <a:uFillTx/>
                <a:latin typeface="+mj-lt"/>
              </a:rPr>
              <a:t>Jean</a:t>
            </a:r>
            <a:r>
              <a:rPr kumimoji="0" lang="en-US" sz="2800" b="0" i="0" u="none" strike="noStrike" kern="1200" cap="none" spc="0" normalizeH="0" dirty="0">
                <a:ln>
                  <a:noFill/>
                </a:ln>
                <a:solidFill>
                  <a:prstClr val="white"/>
                </a:solidFill>
                <a:effectLst/>
                <a:uLnTx/>
                <a:uFillTx/>
                <a:latin typeface="+mj-lt"/>
              </a:rPr>
              <a:t> Claude </a:t>
            </a:r>
            <a:r>
              <a:rPr kumimoji="0" lang="en-US" sz="2800" b="0" i="0" u="none" strike="noStrike" kern="1200" cap="none" spc="0" normalizeH="0" dirty="0" err="1">
                <a:ln>
                  <a:noFill/>
                </a:ln>
                <a:solidFill>
                  <a:prstClr val="white"/>
                </a:solidFill>
                <a:effectLst/>
                <a:uLnTx/>
                <a:uFillTx/>
                <a:latin typeface="+mj-lt"/>
              </a:rPr>
              <a:t>MBASSI</a:t>
            </a:r>
            <a:endParaRPr kumimoji="0" lang="en-US" sz="2800" b="0" i="0" u="none" strike="noStrike" kern="1200" cap="none" spc="0" normalizeH="0" baseline="0" noProof="0" dirty="0">
              <a:ln>
                <a:noFill/>
              </a:ln>
              <a:solidFill>
                <a:prstClr val="white"/>
              </a:solidFill>
              <a:effectLst/>
              <a:uLnTx/>
              <a:uFillTx/>
              <a:latin typeface="+mj-lt"/>
            </a:endParaRPr>
          </a:p>
        </p:txBody>
      </p:sp>
      <p:sp>
        <p:nvSpPr>
          <p:cNvPr id="6" name="Title 5">
            <a:extLst>
              <a:ext uri="{FF2B5EF4-FFF2-40B4-BE49-F238E27FC236}">
                <a16:creationId xmlns:a16="http://schemas.microsoft.com/office/drawing/2014/main" id="{047A1008-3AA7-75B1-866E-3C48F4AEEE67}"/>
              </a:ext>
            </a:extLst>
          </p:cNvPr>
          <p:cNvSpPr>
            <a:spLocks noGrp="1"/>
          </p:cNvSpPr>
          <p:nvPr>
            <p:ph type="title"/>
          </p:nvPr>
        </p:nvSpPr>
        <p:spPr>
          <a:xfrm>
            <a:off x="266699" y="1354886"/>
            <a:ext cx="11610975" cy="2626564"/>
          </a:xfrm>
        </p:spPr>
        <p:txBody>
          <a:bodyPr anchor="ctr"/>
          <a:lstStyle/>
          <a:p>
            <a:pPr algn="ctr"/>
            <a:r>
              <a:rPr lang="en-GB" sz="4400" b="0" kern="0" dirty="0">
                <a:solidFill>
                  <a:srgbClr val="000000"/>
                </a:solidFill>
                <a:effectLst/>
                <a:latin typeface="+mj-lt"/>
                <a:ea typeface="Times New Roman" panose="02020603050405020304" pitchFamily="18" charset="0"/>
              </a:rPr>
              <a:t>Le rôle de l'innovation et de l'esprit d'entreprise dans la transformation numérique des PME à Dundee et Douala dans l'ère post-Covid</a:t>
            </a:r>
            <a:endParaRPr lang="en-GB" sz="6600" b="0" dirty="0">
              <a:latin typeface="+mj-lt"/>
            </a:endParaRPr>
          </a:p>
        </p:txBody>
      </p:sp>
    </p:spTree>
    <p:extLst>
      <p:ext uri="{BB962C8B-B14F-4D97-AF65-F5344CB8AC3E}">
        <p14:creationId xmlns:p14="http://schemas.microsoft.com/office/powerpoint/2010/main" val="30578042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CECEFFA-1BCB-4022-A79D-E03499D7BE4E}"/>
              </a:ext>
            </a:extLst>
          </p:cNvPr>
          <p:cNvSpPr>
            <a:spLocks noGrp="1"/>
          </p:cNvSpPr>
          <p:nvPr>
            <p:ph type="title"/>
          </p:nvPr>
        </p:nvSpPr>
        <p:spPr>
          <a:xfrm>
            <a:off x="725078" y="138881"/>
            <a:ext cx="10515600" cy="737811"/>
          </a:xfrm>
        </p:spPr>
        <p:txBody>
          <a:bodyPr/>
          <a:lstStyle/>
          <a:p>
            <a:pPr algn="ctr"/>
            <a:r>
              <a:rPr lang="fr-FR" b="1" dirty="0">
                <a:solidFill>
                  <a:srgbClr val="FF0000"/>
                </a:solidFill>
                <a:latin typeface="Agency FB" panose="020B0503020202020204" pitchFamily="34" charset="0"/>
              </a:rPr>
              <a:t>Résultats 1: Cas AFI-L’UE</a:t>
            </a:r>
            <a:endParaRPr lang="en-US" b="1" dirty="0">
              <a:solidFill>
                <a:srgbClr val="FF0000"/>
              </a:solidFill>
              <a:latin typeface="Agency FB" panose="020B0503020202020204" pitchFamily="34" charset="0"/>
            </a:endParaRPr>
          </a:p>
        </p:txBody>
      </p:sp>
      <p:graphicFrame>
        <p:nvGraphicFramePr>
          <p:cNvPr id="4" name="Espace réservé du contenu 3">
            <a:extLst>
              <a:ext uri="{FF2B5EF4-FFF2-40B4-BE49-F238E27FC236}">
                <a16:creationId xmlns:a16="http://schemas.microsoft.com/office/drawing/2014/main" id="{D5F54EDE-4F08-491B-A7B1-42F9FAAA85D8}"/>
              </a:ext>
            </a:extLst>
          </p:cNvPr>
          <p:cNvGraphicFramePr>
            <a:graphicFrameLocks noGrp="1"/>
          </p:cNvGraphicFramePr>
          <p:nvPr>
            <p:ph idx="1"/>
            <p:extLst>
              <p:ext uri="{D42A27DB-BD31-4B8C-83A1-F6EECF244321}">
                <p14:modId xmlns:p14="http://schemas.microsoft.com/office/powerpoint/2010/main" val="2122557296"/>
              </p:ext>
            </p:extLst>
          </p:nvPr>
        </p:nvGraphicFramePr>
        <p:xfrm>
          <a:off x="207389" y="1084082"/>
          <a:ext cx="11830639" cy="5533534"/>
        </p:xfrm>
        <a:graphic>
          <a:graphicData uri="http://schemas.openxmlformats.org/drawingml/2006/diagram">
            <dgm:relIds xmlns:dgm="http://schemas.openxmlformats.org/drawingml/2006/diagram" xmlns:r="http://schemas.openxmlformats.org/officeDocument/2006/relationships" r:dm="R46cdc99d48784e77" r:lo="R1e4e4f9c855e4270" r:qs="R2eb98fccf8b54b35" r:cs="R4d5ae15cc6da4ee9"/>
          </a:graphicData>
        </a:graphic>
      </p:graphicFrame>
      <p:sp>
        <p:nvSpPr>
          <p:cNvPr id="5" name="Espace réservé du numéro de diapositive 4">
            <a:extLst>
              <a:ext uri="{FF2B5EF4-FFF2-40B4-BE49-F238E27FC236}">
                <a16:creationId xmlns:a16="http://schemas.microsoft.com/office/drawing/2014/main" id="{D3B29477-101D-4250-8201-758FC185134A}"/>
              </a:ext>
            </a:extLst>
          </p:cNvPr>
          <p:cNvSpPr>
            <a:spLocks noGrp="1"/>
          </p:cNvSpPr>
          <p:nvPr>
            <p:ph type="sldNum" sz="quarter" idx="12"/>
          </p:nvPr>
        </p:nvSpPr>
        <p:spPr>
          <a:xfrm>
            <a:off x="9448800" y="6536556"/>
            <a:ext cx="2743200" cy="365125"/>
          </a:xfrm>
        </p:spPr>
        <p:txBody>
          <a:bodyPr/>
          <a:lstStyle/>
          <a:p>
            <a:fld id="{239FE673-3419-4C4B-AF85-EFFEC2474D82}" type="slidenum">
              <a:rPr lang="en-US" sz="2000">
                <a:solidFill>
                  <a:srgbClr val="00B0F0"/>
                </a:solidFill>
                <a:latin typeface="Arial" panose="020B0604020202020204" pitchFamily="34" charset="0"/>
                <a:cs typeface="Arial" panose="020B0604020202020204" pitchFamily="34" charset="0"/>
              </a:rPr>
              <a:t>9</a:t>
            </a:fld>
            <a:endParaRPr lang="en-US" sz="2000">
              <a:solidFill>
                <a:srgbClr val="00B0F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2711612"/>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40D09E-60F3-CAFD-7D4C-B8B578A0496D}"/>
              </a:ext>
            </a:extLst>
          </p:cNvPr>
          <p:cNvSpPr>
            <a:spLocks noGrp="1"/>
          </p:cNvSpPr>
          <p:nvPr>
            <p:ph type="title"/>
          </p:nvPr>
        </p:nvSpPr>
        <p:spPr>
          <a:xfrm>
            <a:off x="3195963" y="204188"/>
            <a:ext cx="8796012" cy="776887"/>
          </a:xfrm>
        </p:spPr>
        <p:txBody>
          <a:bodyPr/>
          <a:lstStyle/>
          <a:p>
            <a:pPr algn="ctr"/>
            <a:r>
              <a:rPr lang="en-GB" dirty="0"/>
              <a:t>Introduction</a:t>
            </a:r>
          </a:p>
        </p:txBody>
      </p:sp>
      <p:sp>
        <p:nvSpPr>
          <p:cNvPr id="3" name="Content Placeholder 2">
            <a:extLst>
              <a:ext uri="{FF2B5EF4-FFF2-40B4-BE49-F238E27FC236}">
                <a16:creationId xmlns:a16="http://schemas.microsoft.com/office/drawing/2014/main" id="{8D28DD36-C4EE-6364-9A60-D2C5B377FF2E}"/>
              </a:ext>
            </a:extLst>
          </p:cNvPr>
          <p:cNvSpPr>
            <a:spLocks noGrp="1"/>
          </p:cNvSpPr>
          <p:nvPr>
            <p:ph idx="1"/>
          </p:nvPr>
        </p:nvSpPr>
        <p:spPr>
          <a:xfrm>
            <a:off x="264516" y="1066801"/>
            <a:ext cx="11727459" cy="5653596"/>
          </a:xfrm>
        </p:spPr>
        <p:txBody>
          <a:bodyPr>
            <a:normAutofit lnSpcReduction="10000"/>
          </a:bodyPr>
          <a:lstStyle/>
          <a:p>
            <a:r>
              <a:rPr lang="en-GB" dirty="0"/>
              <a:t>COVID19 a accéléré la transformation numérique des organisations dans le monde </a:t>
            </a:r>
            <a:r>
              <a:rPr lang="en-GB" dirty="0" err="1"/>
              <a:t>entier</a:t>
            </a:r>
            <a:r>
              <a:rPr lang="en-GB" dirty="0"/>
              <a:t>.</a:t>
            </a:r>
          </a:p>
          <a:p>
            <a:r>
              <a:rPr lang="en-GB" dirty="0"/>
              <a:t>L'étude se concentre sur les PME de Dundee en </a:t>
            </a:r>
            <a:r>
              <a:rPr lang="en-GB" dirty="0" err="1"/>
              <a:t>Écosse</a:t>
            </a:r>
            <a:r>
              <a:rPr lang="en-GB" dirty="0"/>
              <a:t> et Douala au Cameroun</a:t>
            </a:r>
          </a:p>
          <a:p>
            <a:r>
              <a:rPr lang="en-GB" dirty="0"/>
              <a:t>La pandémie n'est plus d'actualité, mais les leçons peuvent être appliquées à la planification de la résilience dans les crises futures.</a:t>
            </a:r>
          </a:p>
          <a:p>
            <a:r>
              <a:rPr lang="en-GB" dirty="0"/>
              <a:t>L'innovation et l'esprit d'entreprise sont essentiels à la résilience des entreprises et à l'économie en général</a:t>
            </a:r>
          </a:p>
          <a:p>
            <a:r>
              <a:rPr lang="en-GB" dirty="0"/>
              <a:t>L'esprit d'entreprise est essentiel à la réussite organisationnelle et à l'efficacité de la transformation numérique</a:t>
            </a:r>
          </a:p>
          <a:p>
            <a:r>
              <a:rPr lang="en-GB" kern="0" dirty="0">
                <a:solidFill>
                  <a:srgbClr val="000000"/>
                </a:solidFill>
                <a:effectLst/>
                <a:ea typeface="Times New Roman" panose="02020603050405020304" pitchFamily="18" charset="0"/>
              </a:rPr>
              <a:t>Cette </a:t>
            </a:r>
            <a:r>
              <a:rPr lang="en-GB" kern="0" dirty="0" err="1">
                <a:solidFill>
                  <a:srgbClr val="000000"/>
                </a:solidFill>
                <a:effectLst/>
                <a:ea typeface="Times New Roman" panose="02020603050405020304" pitchFamily="18" charset="0"/>
              </a:rPr>
              <a:t>étude</a:t>
            </a:r>
            <a:r>
              <a:rPr lang="en-GB" kern="0" dirty="0">
                <a:solidFill>
                  <a:srgbClr val="000000"/>
                </a:solidFill>
                <a:effectLst/>
                <a:ea typeface="Times New Roman" panose="02020603050405020304" pitchFamily="18" charset="0"/>
              </a:rPr>
              <a:t> explore le rôle de la pandémie en tant que catalyseur de cette transformation numérique et de l'innovation dans l'entrepreneuriat au sein des PME. </a:t>
            </a:r>
            <a:endParaRPr lang="en-GB" dirty="0"/>
          </a:p>
        </p:txBody>
      </p:sp>
    </p:spTree>
    <p:extLst>
      <p:ext uri="{BB962C8B-B14F-4D97-AF65-F5344CB8AC3E}">
        <p14:creationId xmlns:p14="http://schemas.microsoft.com/office/powerpoint/2010/main" val="215604131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F290D5-A011-4DC0-7626-90508B3DB38A}"/>
              </a:ext>
            </a:extLst>
          </p:cNvPr>
          <p:cNvSpPr>
            <a:spLocks noGrp="1"/>
          </p:cNvSpPr>
          <p:nvPr>
            <p:ph type="title"/>
          </p:nvPr>
        </p:nvSpPr>
        <p:spPr>
          <a:xfrm>
            <a:off x="838200" y="1423990"/>
            <a:ext cx="10515600" cy="2852737"/>
          </a:xfrm>
        </p:spPr>
        <p:txBody>
          <a:bodyPr anchor="ctr">
            <a:normAutofit/>
          </a:bodyPr>
          <a:lstStyle/>
          <a:p>
            <a:pPr algn="ctr"/>
            <a:r>
              <a:rPr lang="en-GB" sz="9600" dirty="0"/>
              <a:t>Question de recherche</a:t>
            </a:r>
          </a:p>
        </p:txBody>
      </p:sp>
      <p:sp>
        <p:nvSpPr>
          <p:cNvPr id="3" name="Content Placeholder 2">
            <a:extLst>
              <a:ext uri="{FF2B5EF4-FFF2-40B4-BE49-F238E27FC236}">
                <a16:creationId xmlns:a16="http://schemas.microsoft.com/office/drawing/2014/main" id="{33BEFE14-5CE3-6830-60E2-DE8FE9CE24B1}"/>
              </a:ext>
            </a:extLst>
          </p:cNvPr>
          <p:cNvSpPr>
            <a:spLocks noGrp="1"/>
          </p:cNvSpPr>
          <p:nvPr>
            <p:ph type="body" idx="1"/>
          </p:nvPr>
        </p:nvSpPr>
        <p:spPr>
          <a:xfrm>
            <a:off x="838200" y="4303715"/>
            <a:ext cx="10515600" cy="1500187"/>
          </a:xfrm>
        </p:spPr>
        <p:txBody>
          <a:bodyPr anchor="ctr">
            <a:normAutofit lnSpcReduction="10000"/>
          </a:bodyPr>
          <a:lstStyle/>
          <a:p>
            <a:pPr algn="ctr"/>
            <a:r>
              <a:rPr lang="en-GB" sz="3600" kern="0" dirty="0">
                <a:solidFill>
                  <a:srgbClr val="000000"/>
                </a:solidFill>
                <a:effectLst/>
                <a:latin typeface="Calibri" panose="020F0502020204030204" pitchFamily="34" charset="0"/>
                <a:ea typeface="Times New Roman" panose="02020603050405020304" pitchFamily="18" charset="0"/>
              </a:rPr>
              <a:t>Quel est le rôle de l'innovation et de l'esprit d'entreprise dans la relance des PME dans l'ère post-COVID ?</a:t>
            </a:r>
            <a:endParaRPr lang="en-GB" sz="4400" dirty="0"/>
          </a:p>
        </p:txBody>
      </p:sp>
    </p:spTree>
    <p:extLst>
      <p:ext uri="{BB962C8B-B14F-4D97-AF65-F5344CB8AC3E}">
        <p14:creationId xmlns:p14="http://schemas.microsoft.com/office/powerpoint/2010/main" val="227641704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FABC7-3179-025A-A6CE-221F31A34568}"/>
              </a:ext>
            </a:extLst>
          </p:cNvPr>
          <p:cNvSpPr>
            <a:spLocks noGrp="1"/>
          </p:cNvSpPr>
          <p:nvPr>
            <p:ph type="title"/>
          </p:nvPr>
        </p:nvSpPr>
        <p:spPr>
          <a:xfrm>
            <a:off x="3195962" y="137604"/>
            <a:ext cx="8729337" cy="900622"/>
          </a:xfrm>
        </p:spPr>
        <p:txBody>
          <a:bodyPr/>
          <a:lstStyle/>
          <a:p>
            <a:pPr algn="ctr"/>
            <a:r>
              <a:rPr lang="en-GB" dirty="0"/>
              <a:t>Revue de la littérature</a:t>
            </a:r>
          </a:p>
        </p:txBody>
      </p:sp>
      <p:graphicFrame>
        <p:nvGraphicFramePr>
          <p:cNvPr id="4" name="Content Placeholder 3">
            <a:extLst>
              <a:ext uri="{FF2B5EF4-FFF2-40B4-BE49-F238E27FC236}">
                <a16:creationId xmlns:a16="http://schemas.microsoft.com/office/drawing/2014/main" id="{91493283-FC1E-8C79-428A-647E8DCC1609}"/>
              </a:ext>
            </a:extLst>
          </p:cNvPr>
          <p:cNvGraphicFramePr>
            <a:graphicFrameLocks noGrp="1"/>
          </p:cNvGraphicFramePr>
          <p:nvPr>
            <p:ph idx="1"/>
            <p:extLst>
              <p:ext uri="{D42A27DB-BD31-4B8C-83A1-F6EECF244321}">
                <p14:modId xmlns:p14="http://schemas.microsoft.com/office/powerpoint/2010/main" val="3955230019"/>
              </p:ext>
            </p:extLst>
          </p:nvPr>
        </p:nvGraphicFramePr>
        <p:xfrm>
          <a:off x="219076" y="1038227"/>
          <a:ext cx="11706224" cy="5682170"/>
        </p:xfrm>
        <a:graphic>
          <a:graphicData uri="http://schemas.openxmlformats.org/drawingml/2006/diagram">
            <dgm:relIds xmlns:dgm="http://schemas.openxmlformats.org/drawingml/2006/diagram" xmlns:r="http://schemas.openxmlformats.org/officeDocument/2006/relationships" r:dm="R881127b26ae54146" r:lo="R7a6ea64fc31b4309" r:qs="Rfabb39375b804b27" r:cs="Rb82d16acc80340e0"/>
          </a:graphicData>
        </a:graphic>
      </p:graphicFrame>
    </p:spTree>
    <p:extLst>
      <p:ext uri="{BB962C8B-B14F-4D97-AF65-F5344CB8AC3E}">
        <p14:creationId xmlns:p14="http://schemas.microsoft.com/office/powerpoint/2010/main" val="230558902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id="{34FB0626-9C6B-D4CF-101D-7B7BC927E133}"/>
              </a:ext>
            </a:extLst>
          </p:cNvPr>
          <p:cNvGraphicFramePr>
            <a:graphicFrameLocks noGrp="1"/>
          </p:cNvGraphicFramePr>
          <p:nvPr>
            <p:ph idx="1"/>
            <p:extLst>
              <p:ext uri="{D42A27DB-BD31-4B8C-83A1-F6EECF244321}">
                <p14:modId xmlns:p14="http://schemas.microsoft.com/office/powerpoint/2010/main" val="3209854655"/>
              </p:ext>
            </p:extLst>
          </p:nvPr>
        </p:nvGraphicFramePr>
        <p:xfrm>
          <a:off x="219075" y="1323975"/>
          <a:ext cx="11830049" cy="5396422"/>
        </p:xfrm>
        <a:graphic>
          <a:graphicData uri="http://schemas.openxmlformats.org/drawingml/2006/diagram">
            <dgm:relIds xmlns:dgm="http://schemas.openxmlformats.org/drawingml/2006/diagram" xmlns:r="http://schemas.openxmlformats.org/officeDocument/2006/relationships" r:dm="R5744bf292dc04584" r:lo="R5dc1cde7440c4bc1" r:qs="R04839ebefe6a4f3d" r:cs="Rd15ef04df44e4ca4"/>
          </a:graphicData>
        </a:graphic>
      </p:graphicFrame>
      <p:sp>
        <p:nvSpPr>
          <p:cNvPr id="4" name="Title 1">
            <a:extLst>
              <a:ext uri="{FF2B5EF4-FFF2-40B4-BE49-F238E27FC236}">
                <a16:creationId xmlns:a16="http://schemas.microsoft.com/office/drawing/2014/main" id="{5B0E1B12-D48B-87E3-E4E8-93C73CEA02C5}"/>
              </a:ext>
            </a:extLst>
          </p:cNvPr>
          <p:cNvSpPr>
            <a:spLocks noGrp="1"/>
          </p:cNvSpPr>
          <p:nvPr>
            <p:ph type="title"/>
          </p:nvPr>
        </p:nvSpPr>
        <p:spPr>
          <a:xfrm>
            <a:off x="3195638" y="204788"/>
            <a:ext cx="8853487" cy="1185862"/>
          </a:xfrm>
        </p:spPr>
        <p:txBody>
          <a:bodyPr>
            <a:normAutofit fontScale="90000"/>
          </a:bodyPr>
          <a:lstStyle/>
          <a:p>
            <a:pPr algn="ctr"/>
            <a:r>
              <a:rPr lang="en-GB" kern="100" dirty="0">
                <a:solidFill>
                  <a:srgbClr val="000000"/>
                </a:solidFill>
                <a:effectLst/>
                <a:ea typeface="Calibri" panose="020F0502020204030204" pitchFamily="34" charset="0"/>
                <a:cs typeface="Calibri" panose="020F0502020204030204" pitchFamily="34" charset="0"/>
              </a:rPr>
              <a:t> </a:t>
            </a:r>
            <a:r>
              <a:rPr lang="en-GB" kern="100" dirty="0">
                <a:solidFill>
                  <a:srgbClr val="000000"/>
                </a:solidFill>
                <a:ea typeface="Calibri" panose="020F0502020204030204" pitchFamily="34" charset="0"/>
                <a:cs typeface="Calibri" panose="020F0502020204030204" pitchFamily="34" charset="0"/>
              </a:rPr>
              <a:t>L</a:t>
            </a:r>
            <a:r>
              <a:rPr lang="en-GB" kern="100" dirty="0">
                <a:solidFill>
                  <a:srgbClr val="000000"/>
                </a:solidFill>
                <a:effectLst/>
                <a:ea typeface="Calibri" panose="020F0502020204030204" pitchFamily="34" charset="0"/>
                <a:cs typeface="Calibri" panose="020F0502020204030204" pitchFamily="34" charset="0"/>
              </a:rPr>
              <a:t>a </a:t>
            </a:r>
            <a:r>
              <a:rPr lang="en-GB" kern="0" dirty="0">
                <a:solidFill>
                  <a:srgbClr val="000000"/>
                </a:solidFill>
                <a:effectLst/>
                <a:ea typeface="Times New Roman" panose="02020603050405020304" pitchFamily="18" charset="0"/>
                <a:cs typeface="Calibri" panose="020F0502020204030204" pitchFamily="34" charset="0"/>
              </a:rPr>
              <a:t>transformation numérique dans les PME</a:t>
            </a:r>
            <a:endParaRPr lang="en-GB" sz="8800" dirty="0"/>
          </a:p>
        </p:txBody>
      </p:sp>
    </p:spTree>
    <p:extLst>
      <p:ext uri="{BB962C8B-B14F-4D97-AF65-F5344CB8AC3E}">
        <p14:creationId xmlns:p14="http://schemas.microsoft.com/office/powerpoint/2010/main" val="971814813"/>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CD4944-B391-2878-EDD6-F328153273AD}"/>
              </a:ext>
            </a:extLst>
          </p:cNvPr>
          <p:cNvSpPr>
            <a:spLocks noGrp="1"/>
          </p:cNvSpPr>
          <p:nvPr>
            <p:ph type="title"/>
          </p:nvPr>
        </p:nvSpPr>
        <p:spPr/>
        <p:txBody>
          <a:bodyPr>
            <a:normAutofit/>
          </a:bodyPr>
          <a:lstStyle/>
          <a:p>
            <a:pPr algn="ctr"/>
            <a:r>
              <a:rPr lang="en-GB" sz="4000" kern="100" dirty="0">
                <a:effectLst/>
                <a:ea typeface="Calibri" panose="020F0502020204030204" pitchFamily="34" charset="0"/>
                <a:cs typeface="Calibri" panose="020F0502020204030204" pitchFamily="34" charset="0"/>
              </a:rPr>
              <a:t>Numérisation, transformation numérique ou innovation ?</a:t>
            </a:r>
            <a:endParaRPr lang="en-GB" sz="4000" dirty="0"/>
          </a:p>
        </p:txBody>
      </p:sp>
      <p:graphicFrame>
        <p:nvGraphicFramePr>
          <p:cNvPr id="4" name="Content Placeholder 3">
            <a:extLst>
              <a:ext uri="{FF2B5EF4-FFF2-40B4-BE49-F238E27FC236}">
                <a16:creationId xmlns:a16="http://schemas.microsoft.com/office/drawing/2014/main" id="{E72B3B65-4894-6408-3F75-5460C54CEA4F}"/>
              </a:ext>
            </a:extLst>
          </p:cNvPr>
          <p:cNvGraphicFramePr>
            <a:graphicFrameLocks noGrp="1"/>
          </p:cNvGraphicFramePr>
          <p:nvPr>
            <p:ph idx="1"/>
            <p:extLst>
              <p:ext uri="{D42A27DB-BD31-4B8C-83A1-F6EECF244321}">
                <p14:modId xmlns:p14="http://schemas.microsoft.com/office/powerpoint/2010/main" val="3648134043"/>
              </p:ext>
            </p:extLst>
          </p:nvPr>
        </p:nvGraphicFramePr>
        <p:xfrm>
          <a:off x="264516" y="1419225"/>
          <a:ext cx="11708409" cy="5301171"/>
        </p:xfrm>
        <a:graphic>
          <a:graphicData uri="http://schemas.openxmlformats.org/drawingml/2006/diagram">
            <dgm:relIds xmlns:dgm="http://schemas.openxmlformats.org/drawingml/2006/diagram" xmlns:r="http://schemas.openxmlformats.org/officeDocument/2006/relationships" r:dm="Rcc71f02d89a54b83" r:lo="R37a4f16cc1994838" r:qs="Rb576aedfa7f04faa" r:cs="R67a29d9101bc4e7b"/>
          </a:graphicData>
        </a:graphic>
      </p:graphicFrame>
    </p:spTree>
    <p:extLst>
      <p:ext uri="{BB962C8B-B14F-4D97-AF65-F5344CB8AC3E}">
        <p14:creationId xmlns:p14="http://schemas.microsoft.com/office/powerpoint/2010/main" val="2178145937"/>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E9D5C2-F25B-7F74-7654-BBC0BB0CF032}"/>
              </a:ext>
            </a:extLst>
          </p:cNvPr>
          <p:cNvSpPr>
            <a:spLocks noGrp="1"/>
          </p:cNvSpPr>
          <p:nvPr>
            <p:ph type="title"/>
          </p:nvPr>
        </p:nvSpPr>
        <p:spPr>
          <a:xfrm>
            <a:off x="3195963" y="204188"/>
            <a:ext cx="8853162" cy="853087"/>
          </a:xfrm>
        </p:spPr>
        <p:txBody>
          <a:bodyPr/>
          <a:lstStyle/>
          <a:p>
            <a:pPr algn="ctr"/>
            <a:r>
              <a:rPr lang="en-GB" dirty="0"/>
              <a:t>L'écosystème entrepreneurial</a:t>
            </a:r>
          </a:p>
        </p:txBody>
      </p:sp>
      <p:graphicFrame>
        <p:nvGraphicFramePr>
          <p:cNvPr id="4" name="Content Placeholder 3">
            <a:extLst>
              <a:ext uri="{FF2B5EF4-FFF2-40B4-BE49-F238E27FC236}">
                <a16:creationId xmlns:a16="http://schemas.microsoft.com/office/drawing/2014/main" id="{75CBEBA6-5B17-CD2F-8DA6-3B7B7C897C76}"/>
              </a:ext>
            </a:extLst>
          </p:cNvPr>
          <p:cNvGraphicFramePr>
            <a:graphicFrameLocks noGrp="1"/>
          </p:cNvGraphicFramePr>
          <p:nvPr>
            <p:ph idx="1"/>
            <p:extLst>
              <p:ext uri="{D42A27DB-BD31-4B8C-83A1-F6EECF244321}">
                <p14:modId xmlns:p14="http://schemas.microsoft.com/office/powerpoint/2010/main" val="821583532"/>
              </p:ext>
            </p:extLst>
          </p:nvPr>
        </p:nvGraphicFramePr>
        <p:xfrm>
          <a:off x="142876" y="1057275"/>
          <a:ext cx="11906250" cy="5676900"/>
        </p:xfrm>
        <a:graphic>
          <a:graphicData uri="http://schemas.openxmlformats.org/drawingml/2006/diagram">
            <dgm:relIds xmlns:dgm="http://schemas.openxmlformats.org/drawingml/2006/diagram" xmlns:r="http://schemas.openxmlformats.org/officeDocument/2006/relationships" r:dm="R853a6e64d17e466c" r:lo="Rabf84736c9024038" r:qs="R66ecb4d4ee284a22" r:cs="Rbdcdef056b5649cf"/>
          </a:graphicData>
        </a:graphic>
      </p:graphicFrame>
    </p:spTree>
    <p:extLst>
      <p:ext uri="{BB962C8B-B14F-4D97-AF65-F5344CB8AC3E}">
        <p14:creationId xmlns:p14="http://schemas.microsoft.com/office/powerpoint/2010/main" val="2560226918"/>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384124-98FE-B259-B907-874621C16C36}"/>
              </a:ext>
            </a:extLst>
          </p:cNvPr>
          <p:cNvSpPr>
            <a:spLocks noGrp="1"/>
          </p:cNvSpPr>
          <p:nvPr>
            <p:ph type="title"/>
          </p:nvPr>
        </p:nvSpPr>
        <p:spPr>
          <a:xfrm>
            <a:off x="3195962" y="204189"/>
            <a:ext cx="8748387" cy="824512"/>
          </a:xfrm>
        </p:spPr>
        <p:txBody>
          <a:bodyPr>
            <a:normAutofit/>
          </a:bodyPr>
          <a:lstStyle/>
          <a:p>
            <a:pPr algn="ctr"/>
            <a:r>
              <a:rPr lang="en-GB" sz="2800" b="1" kern="0" dirty="0">
                <a:solidFill>
                  <a:srgbClr val="000000"/>
                </a:solidFill>
                <a:effectLst/>
                <a:ea typeface="Times New Roman" panose="02020603050405020304" pitchFamily="18" charset="0"/>
                <a:cs typeface="Calibri" panose="020F0502020204030204" pitchFamily="34" charset="0"/>
              </a:rPr>
              <a:t>Écosystèmes </a:t>
            </a:r>
            <a:r>
              <a:rPr lang="en-GB" sz="2800" b="1" kern="0" dirty="0" err="1">
                <a:solidFill>
                  <a:srgbClr val="000000"/>
                </a:solidFill>
                <a:effectLst/>
                <a:ea typeface="Times New Roman" panose="02020603050405020304" pitchFamily="18" charset="0"/>
                <a:cs typeface="Calibri" panose="020F0502020204030204" pitchFamily="34" charset="0"/>
              </a:rPr>
              <a:t>entrepreneuriaux</a:t>
            </a:r>
            <a:r>
              <a:rPr lang="en-GB" sz="2800" b="1" kern="0" dirty="0">
                <a:solidFill>
                  <a:srgbClr val="000000"/>
                </a:solidFill>
                <a:effectLst/>
                <a:ea typeface="Times New Roman" panose="02020603050405020304" pitchFamily="18" charset="0"/>
                <a:cs typeface="Calibri" panose="020F0502020204030204" pitchFamily="34" charset="0"/>
              </a:rPr>
              <a:t> en contexteCOVID-19 </a:t>
            </a:r>
            <a:endParaRPr lang="en-GB" sz="2800" b="1" dirty="0"/>
          </a:p>
        </p:txBody>
      </p:sp>
      <p:graphicFrame>
        <p:nvGraphicFramePr>
          <p:cNvPr id="4" name="Content Placeholder 3">
            <a:extLst>
              <a:ext uri="{FF2B5EF4-FFF2-40B4-BE49-F238E27FC236}">
                <a16:creationId xmlns:a16="http://schemas.microsoft.com/office/drawing/2014/main" id="{BB31E203-21A3-0D8E-C5EB-61AF482302A0}"/>
              </a:ext>
            </a:extLst>
          </p:cNvPr>
          <p:cNvGraphicFramePr>
            <a:graphicFrameLocks noGrp="1"/>
          </p:cNvGraphicFramePr>
          <p:nvPr>
            <p:ph idx="1"/>
            <p:extLst>
              <p:ext uri="{D42A27DB-BD31-4B8C-83A1-F6EECF244321}">
                <p14:modId xmlns:p14="http://schemas.microsoft.com/office/powerpoint/2010/main" val="2207450103"/>
              </p:ext>
            </p:extLst>
          </p:nvPr>
        </p:nvGraphicFramePr>
        <p:xfrm>
          <a:off x="264516" y="1028701"/>
          <a:ext cx="11748519" cy="5691695"/>
        </p:xfrm>
        <a:graphic>
          <a:graphicData uri="http://schemas.openxmlformats.org/drawingml/2006/diagram">
            <dgm:relIds xmlns:dgm="http://schemas.openxmlformats.org/drawingml/2006/diagram" xmlns:r="http://schemas.openxmlformats.org/officeDocument/2006/relationships" r:dm="Re40b6bcdbfe84521" r:lo="R4c51e3b94d8749a5" r:qs="R6dd84bcbc81b416e" r:cs="Rb3a44ef9825b47b0"/>
          </a:graphicData>
        </a:graphic>
      </p:graphicFrame>
    </p:spTree>
    <p:extLst>
      <p:ext uri="{BB962C8B-B14F-4D97-AF65-F5344CB8AC3E}">
        <p14:creationId xmlns:p14="http://schemas.microsoft.com/office/powerpoint/2010/main" val="152675672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92EF2-9175-798A-4844-5E79C00D24A0}"/>
              </a:ext>
            </a:extLst>
          </p:cNvPr>
          <p:cNvSpPr>
            <a:spLocks noGrp="1"/>
          </p:cNvSpPr>
          <p:nvPr>
            <p:ph type="title"/>
          </p:nvPr>
        </p:nvSpPr>
        <p:spPr>
          <a:xfrm>
            <a:off x="153799" y="1082180"/>
            <a:ext cx="3201797" cy="5638216"/>
          </a:xfrm>
        </p:spPr>
        <p:txBody>
          <a:bodyPr>
            <a:normAutofit/>
          </a:bodyPr>
          <a:lstStyle/>
          <a:p>
            <a:pPr algn="ctr"/>
            <a:r>
              <a:rPr lang="en-GB" sz="3600" dirty="0"/>
              <a:t>COVID-19, Innovation et transformation numérique au sein des PME</a:t>
            </a:r>
          </a:p>
        </p:txBody>
      </p:sp>
      <p:graphicFrame>
        <p:nvGraphicFramePr>
          <p:cNvPr id="4" name="Content Placeholder 3">
            <a:extLst>
              <a:ext uri="{FF2B5EF4-FFF2-40B4-BE49-F238E27FC236}">
                <a16:creationId xmlns:a16="http://schemas.microsoft.com/office/drawing/2014/main" id="{42212F8B-F8B5-C83D-1D79-8FD9350C97F8}"/>
              </a:ext>
            </a:extLst>
          </p:cNvPr>
          <p:cNvGraphicFramePr>
            <a:graphicFrameLocks noGrp="1"/>
          </p:cNvGraphicFramePr>
          <p:nvPr>
            <p:ph idx="1"/>
            <p:extLst>
              <p:ext uri="{D42A27DB-BD31-4B8C-83A1-F6EECF244321}">
                <p14:modId xmlns:p14="http://schemas.microsoft.com/office/powerpoint/2010/main" val="2222994893"/>
              </p:ext>
            </p:extLst>
          </p:nvPr>
        </p:nvGraphicFramePr>
        <p:xfrm>
          <a:off x="2801923" y="137604"/>
          <a:ext cx="9236279" cy="6720395"/>
        </p:xfrm>
        <a:graphic>
          <a:graphicData uri="http://schemas.openxmlformats.org/drawingml/2006/diagram">
            <dgm:relIds xmlns:dgm="http://schemas.openxmlformats.org/drawingml/2006/diagram" xmlns:r="http://schemas.openxmlformats.org/officeDocument/2006/relationships" r:dm="Rc02b84b611a5479e" r:lo="R5024aa6a83994d98" r:qs="R22375acbee114cfa" r:cs="R0259f04048534840"/>
          </a:graphicData>
        </a:graphic>
      </p:graphicFrame>
    </p:spTree>
    <p:extLst>
      <p:ext uri="{BB962C8B-B14F-4D97-AF65-F5344CB8AC3E}">
        <p14:creationId xmlns:p14="http://schemas.microsoft.com/office/powerpoint/2010/main" val="2168229135"/>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792EF2-9175-798A-4844-5E79C00D24A0}"/>
              </a:ext>
            </a:extLst>
          </p:cNvPr>
          <p:cNvSpPr>
            <a:spLocks noGrp="1"/>
          </p:cNvSpPr>
          <p:nvPr>
            <p:ph type="title"/>
          </p:nvPr>
        </p:nvSpPr>
        <p:spPr>
          <a:xfrm>
            <a:off x="44615" y="914400"/>
            <a:ext cx="3162609" cy="5684292"/>
          </a:xfrm>
        </p:spPr>
        <p:txBody>
          <a:bodyPr>
            <a:noAutofit/>
          </a:bodyPr>
          <a:lstStyle/>
          <a:p>
            <a:pPr algn="ctr"/>
            <a:r>
              <a:rPr lang="en-US" sz="2800" dirty="0">
                <a:solidFill>
                  <a:srgbClr val="000000"/>
                </a:solidFill>
                <a:effectLst/>
                <a:latin typeface="CharisSIL"/>
              </a:rPr>
              <a:t>PME et DT en temps de crise : L'émergence d'une capacité dynamique et d'une </a:t>
            </a:r>
            <a:br>
              <a:rPr lang="en-US" sz="2800" dirty="0"/>
            </a:br>
            <a:r>
              <a:rPr lang="en-US" sz="2800" dirty="0">
                <a:solidFill>
                  <a:srgbClr val="000000"/>
                </a:solidFill>
                <a:effectLst/>
                <a:latin typeface="CharisSIL"/>
              </a:rPr>
              <a:t>résilience dans un </a:t>
            </a:r>
            <a:br>
              <a:rPr lang="en-US" sz="2800" dirty="0"/>
            </a:br>
            <a:r>
              <a:rPr lang="en-US" sz="2800" dirty="0">
                <a:solidFill>
                  <a:srgbClr val="000000"/>
                </a:solidFill>
                <a:effectLst/>
                <a:latin typeface="CharisSIL"/>
              </a:rPr>
              <a:t>écosystème entrepreneurial </a:t>
            </a:r>
            <a:endParaRPr lang="en-GB" sz="2800" dirty="0"/>
          </a:p>
        </p:txBody>
      </p:sp>
      <p:graphicFrame>
        <p:nvGraphicFramePr>
          <p:cNvPr id="4" name="Content Placeholder 3">
            <a:extLst>
              <a:ext uri="{FF2B5EF4-FFF2-40B4-BE49-F238E27FC236}">
                <a16:creationId xmlns:a16="http://schemas.microsoft.com/office/drawing/2014/main" id="{42212F8B-F8B5-C83D-1D79-8FD9350C97F8}"/>
              </a:ext>
            </a:extLst>
          </p:cNvPr>
          <p:cNvGraphicFramePr>
            <a:graphicFrameLocks noGrp="1"/>
          </p:cNvGraphicFramePr>
          <p:nvPr>
            <p:ph idx="1"/>
            <p:extLst>
              <p:ext uri="{D42A27DB-BD31-4B8C-83A1-F6EECF244321}">
                <p14:modId xmlns:p14="http://schemas.microsoft.com/office/powerpoint/2010/main" val="2239456647"/>
              </p:ext>
            </p:extLst>
          </p:nvPr>
        </p:nvGraphicFramePr>
        <p:xfrm>
          <a:off x="3016155" y="122830"/>
          <a:ext cx="9022047" cy="6735169"/>
        </p:xfrm>
        <a:graphic>
          <a:graphicData uri="http://schemas.openxmlformats.org/drawingml/2006/diagram">
            <dgm:relIds xmlns:dgm="http://schemas.openxmlformats.org/drawingml/2006/diagram" xmlns:r="http://schemas.openxmlformats.org/officeDocument/2006/relationships" r:dm="Rbc5f9f6de3b042ea" r:lo="Ra505498197e94d86" r:qs="Re5faba8208104fdf" r:cs="R87cb695871b74ca6"/>
          </a:graphicData>
        </a:graphic>
      </p:graphicFrame>
    </p:spTree>
    <p:extLst>
      <p:ext uri="{BB962C8B-B14F-4D97-AF65-F5344CB8AC3E}">
        <p14:creationId xmlns:p14="http://schemas.microsoft.com/office/powerpoint/2010/main" val="2668431321"/>
      </p:ext>
    </p:extLst>
  </p:cSld>
  <p:clrMapOvr>
    <a:masterClrMapping/>
  </p:clrMapOvr>
  <p:extLst>
    <p:ext uri="{6950BFC3-D8DA-4A85-94F7-54DA5524770B}">
      <p188:commentRel xmlns:p188="http://schemas.microsoft.com/office/powerpoint/2018/8/main" r:id="rId2"/>
    </p:ext>
  </p:extLs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943953-9776-5E0E-3618-C3BF1C0704BE}"/>
              </a:ext>
            </a:extLst>
          </p:cNvPr>
          <p:cNvSpPr>
            <a:spLocks noGrp="1"/>
          </p:cNvSpPr>
          <p:nvPr>
            <p:ph type="title"/>
          </p:nvPr>
        </p:nvSpPr>
        <p:spPr/>
        <p:txBody>
          <a:bodyPr/>
          <a:lstStyle/>
          <a:p>
            <a:pPr algn="ctr"/>
            <a:r>
              <a:rPr lang="en-GB" dirty="0"/>
              <a:t>Contexte théorique</a:t>
            </a:r>
          </a:p>
        </p:txBody>
      </p:sp>
      <p:pic>
        <p:nvPicPr>
          <p:cNvPr id="6" name="Picture 5">
            <a:extLst>
              <a:ext uri="{FF2B5EF4-FFF2-40B4-BE49-F238E27FC236}">
                <a16:creationId xmlns:a16="http://schemas.microsoft.com/office/drawing/2014/main" id="{D72CCB1D-AFD9-943E-DBDC-A2F34E407CAB}"/>
              </a:ext>
            </a:extLst>
          </p:cNvPr>
          <p:cNvPicPr>
            <a:picLocks noChangeAspect="1"/>
          </p:cNvPicPr>
          <p:nvPr/>
        </p:nvPicPr>
        <p:blipFill>
          <a:blip r:embed="R0625ac0fe06249f4"/>
          <a:stretch>
            <a:fillRect/>
          </a:stretch>
        </p:blipFill>
        <p:spPr>
          <a:xfrm>
            <a:off x="931273" y="1197788"/>
            <a:ext cx="10500903" cy="5456024"/>
          </a:xfrm>
          <a:prstGeom prst="rect">
            <a:avLst/>
          </a:prstGeom>
        </p:spPr>
      </p:pic>
      <p:sp>
        <p:nvSpPr>
          <p:cNvPr id="8" name="TextBox 7">
            <a:extLst>
              <a:ext uri="{FF2B5EF4-FFF2-40B4-BE49-F238E27FC236}">
                <a16:creationId xmlns:a16="http://schemas.microsoft.com/office/drawing/2014/main" id="{CA7B1492-AECE-C8C9-9256-C7A03F34281B}"/>
              </a:ext>
            </a:extLst>
          </p:cNvPr>
          <p:cNvSpPr txBox="1"/>
          <p:nvPr/>
        </p:nvSpPr>
        <p:spPr>
          <a:xfrm>
            <a:off x="200025" y="6276259"/>
            <a:ext cx="2900688" cy="377553"/>
          </a:xfrm>
          <a:prstGeom prst="rect">
            <a:avLst/>
          </a:prstGeom>
          <a:noFill/>
        </p:spPr>
        <p:txBody>
          <a:bodyPr wrap="square">
            <a:spAutoFit/>
          </a:bodyPr>
          <a:lstStyle/>
          <a:p>
            <a:r>
              <a:rPr lang="en-GB" dirty="0"/>
              <a:t>(Khurana et al., 2022).</a:t>
            </a:r>
          </a:p>
        </p:txBody>
      </p:sp>
    </p:spTree>
    <p:extLst>
      <p:ext uri="{BB962C8B-B14F-4D97-AF65-F5344CB8AC3E}">
        <p14:creationId xmlns:p14="http://schemas.microsoft.com/office/powerpoint/2010/main" val="804653538"/>
      </p:ext>
    </p:extLst>
  </p:cSld>
  <p:clrMapOvr>
    <a:masterClrMapping/>
  </p:clrMapOvr>
</p:sld>
</file>

<file path=docProps/app.xml><?xml version="1.0" encoding="utf-8"?>
<Properties xmlns="http://schemas.openxmlformats.org/officeDocument/2006/extended-properties" xmlns:vt="http://schemas.openxmlformats.org/officeDocument/2006/docPropsVTypes">
  <TotalTime>1456</TotalTime>
  <Words>2011</Words>
  <Application>Microsoft Office PowerPoint</Application>
  <PresentationFormat>Grand écran</PresentationFormat>
  <Paragraphs>213</Paragraphs>
  <Slides>16</Slides>
  <Notes>14</Notes>
  <HiddenSlides>0</HiddenSlides>
  <MMClips>0</MMClips>
  <ScaleCrop>false</ScaleCrop>
  <HeadingPairs>
    <vt:vector size="6" baseType="variant">
      <vt:variant>
        <vt:lpstr>Polices utilisées</vt:lpstr>
      </vt:variant>
      <vt:variant>
        <vt:i4>8</vt:i4>
      </vt:variant>
      <vt:variant>
        <vt:lpstr>Thème</vt:lpstr>
      </vt:variant>
      <vt:variant>
        <vt:i4>1</vt:i4>
      </vt:variant>
      <vt:variant>
        <vt:lpstr>Titres des diapositives</vt:lpstr>
      </vt:variant>
      <vt:variant>
        <vt:i4>16</vt:i4>
      </vt:variant>
    </vt:vector>
  </HeadingPairs>
  <TitlesOfParts>
    <vt:vector size="25" baseType="lpstr">
      <vt:lpstr>Agency FB</vt:lpstr>
      <vt:lpstr>Aharoni</vt:lpstr>
      <vt:lpstr>Arial</vt:lpstr>
      <vt:lpstr>Arial Narrow</vt:lpstr>
      <vt:lpstr>Calibri</vt:lpstr>
      <vt:lpstr>Calibri Light</vt:lpstr>
      <vt:lpstr>Century Gothic</vt:lpstr>
      <vt:lpstr>Wingdings</vt:lpstr>
      <vt:lpstr>Thème Office</vt:lpstr>
      <vt:lpstr> </vt:lpstr>
      <vt:lpstr>Sommaire</vt:lpstr>
      <vt:lpstr>Contexte </vt:lpstr>
      <vt:lpstr>Contexte </vt:lpstr>
      <vt:lpstr>Problématique </vt:lpstr>
      <vt:lpstr>Objectifs de la recherche</vt:lpstr>
      <vt:lpstr>Méthodologie</vt:lpstr>
      <vt:lpstr>Résultats 1 : Cas AFI-L’UE</vt:lpstr>
      <vt:lpstr>Résultats 1: Cas AFI-L’UE</vt:lpstr>
      <vt:lpstr>Résultats 1 Cas AFI-L’UE : Catégories, Sous-catégories, Caractéristiques</vt:lpstr>
      <vt:lpstr>Résultats 2 : Cas Université Rennes 2</vt:lpstr>
      <vt:lpstr>Résultats 2: Stratégies d’insertion des étudiants et des diplômés d’UR2</vt:lpstr>
      <vt:lpstr>Résultats 2 : Stratégies d’insertion des étudiants et des diplômés d’UR2</vt:lpstr>
      <vt:lpstr>Croisement des cas étudiés</vt:lpstr>
      <vt:lpstr>Conclusion </vt:lpstr>
      <vt:lpstr>Présentation PowerPoint</vt:lpstr>
    </vt:vector>
  </TitlesOfParts>
  <LinksUpToDate>false</LinksUpToDate>
  <SharedDoc>false</SharedDoc>
  <HyperlinksChanged>false</HyperlinksChanged>
  <AppVersion>16.0000</AppVersion>
</Properties>
</file>

<file path=docProps/core.xml><?xml version="1.0" encoding="utf-8"?>
<coreProperties xmlns:dc="http://purl.org/dc/elements/1.1/" xmlns:dcterms="http://purl.org/dc/terms/" xmlns:xsi="http://www.w3.org/2001/XMLSchema-instance" xmlns="http://schemas.openxmlformats.org/package/2006/metadata/core-properties">
  <dc:title>Présentation PowerPoint</dc:title>
  <dc:creator>Admin</dc:creator>
  <lastModifiedBy>diaw_d</lastModifiedBy>
  <revision>79</revision>
  <dcterms:created xsi:type="dcterms:W3CDTF">2024-02-28T09:20:23.0000000Z</dcterms:created>
  <dcterms:modified xsi:type="dcterms:W3CDTF">2024-09-06T11:51:58.7500000Z</dcterms:modified>
</coreProperties>
</file>