
<file path=[Content_Types].xml><?xml version="1.0" encoding="utf-8"?>
<Types xmlns="http://schemas.openxmlformats.org/package/2006/content-types">
  <Default Extension="xml" ContentType="application/vnd.openxmlformats-officedocument.presentationml.presentation.main+xml"/>
  <Default Extension="jpg" ContentType="image/jpeg"/>
  <Default Extension="png" ContentType="image/png"/>
  <Default Extension="image" ContentType="image/tif"/>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20.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tableStyles.xml" ContentType="application/vnd.openxmlformats-officedocument.presentationml.tableStyles+xml"/>
  <Override PartName="/ppt/slides/slide25.xml" ContentType="application/vnd.openxmlformats-officedocument.presentationml.slide+xml"/>
  <Override PartName="/ppt/notesSlides/notesSlide24.xml" ContentType="application/vnd.openxmlformats-officedocument.presentationml.notesSlide+xml"/>
  <Override PartName="/ppt/slides/slide26.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26.xml" ContentType="application/vnd.openxmlformats-officedocument.presentationml.notesSlide+xml"/>
  <Override PartName="/ppt/slides/slide28.xml" ContentType="application/vnd.openxmlformats-officedocument.presentationml.slide+xml"/>
  <Override PartName="/ppt/notesSlides/notesSlide27.xml" ContentType="application/vnd.openxmlformats-officedocument.presentationml.notesSlide+xml"/>
  <Override PartName="/ppt/slides/slide29.xml" ContentType="application/vnd.openxmlformats-officedocument.presentationml.slide+xml"/>
  <Override PartName="/ppt/notesSlides/notesSlide28.xml" ContentType="application/vnd.openxmlformats-officedocument.presentationml.notesSlide+xml"/>
  <Override PartName="/ppt/slides/slide30.xml" ContentType="application/vnd.openxmlformats-officedocument.presentationml.slide+xml"/>
  <Override PartName="/ppt/notesSlides/notesSlide29.xml" ContentType="application/vnd.openxmlformats-officedocument.presentationml.notesSlide+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30.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43.xml" ContentType="application/vnd.openxmlformats-officedocument.presentationml.slideLayout+xml"/>
  <Override PartName="/ppt/slideLayouts/slideLayout45.xml" ContentType="application/vnd.openxmlformats-officedocument.presentationml.slideLayout+xml"/>
  <Override PartName="/ppt/slides/slide31.xml" ContentType="application/vnd.openxmlformats-officedocument.presentationml.slide+xml"/>
  <Override PartName="/ppt/notesSlides/notesSlide30.xml" ContentType="application/vnd.openxmlformats-officedocument.presentationml.notes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f913ec15399c457b" /><Relationship Type="http://schemas.openxmlformats.org/package/2006/relationships/metadata/core-properties" Target="/docProps/core.xml" Id="Rc520dd2b5f844417" /><Relationship Type="http://schemas.openxmlformats.org/officeDocument/2006/relationships/extended-properties" Target="/docProps/app.xml" Id="Refdd939ae95a4e5a"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d8ddf17697ea4f0a"/>
    <p:sldMasterId id="2147483664" r:id="Rd29ca3eecaca4866"/>
    <p:sldMasterId id="2147483675" r:id="Rafe6bd886f73494b"/>
    <p:sldMasterId id="2147483687" r:id="Rbbd9d9443613416d"/>
  </p:sldMasterIdLst>
  <p:notesMasterIdLst>
    <p:notesMasterId r:id="Rc4fc856f27474f5d"/>
  </p:notesMasterIdLst>
  <p:sldIdLst>
    <p:sldId id="256" r:id="R8f5121cd6d574139"/>
    <p:sldId id="257" r:id="Rd3b391bc792f44e4"/>
    <p:sldId id="258" r:id="Rae3b48cb91df4756"/>
    <p:sldId id="259" r:id="Reb8cbcf3b8fd4344"/>
    <p:sldId id="260" r:id="Rc798731102fd49da"/>
    <p:sldId id="261" r:id="R14ee11e084334f2d"/>
    <p:sldId id="262" r:id="R86002117fad8433d"/>
    <p:sldId id="263" r:id="R5c6dc9d0cfe648b0"/>
    <p:sldId id="264" r:id="R50323d982e6f4103"/>
    <p:sldId id="265" r:id="R3892391b94ca4c79"/>
    <p:sldId id="266" r:id="Re32f9f8cfdd742f5"/>
    <p:sldId id="267" r:id="R042fbd924ea74fc4"/>
    <p:sldId id="268" r:id="R12479531b9974b66"/>
    <p:sldId id="269" r:id="Rce3564c862914ecb"/>
    <p:sldId id="270" r:id="Rdf1c3ebb4a5d49b0"/>
    <p:sldId id="271" r:id="R891b0ac919504abc"/>
    <p:sldId id="272" r:id="R91063c9aff1d48b1"/>
    <p:sldId id="273" r:id="Rdc49b0a3b2dd4ca7"/>
    <p:sldId id="274" r:id="Reffcc02f56d64cc6"/>
    <p:sldId id="275" r:id="R256566eb387f4310"/>
    <p:sldId id="276" r:id="R3322693c6b5c42ac"/>
    <p:sldId id="277" r:id="R4111ccfec71e4e1c"/>
    <p:sldId id="278" r:id="Rab3c7e68827d4bca"/>
    <p:sldId id="279" r:id="R3abefaedd0fc4e4e"/>
    <p:sldId id="280" r:id="R0593cb853f3d40a4"/>
    <p:sldId id="281" r:id="R2b8eb4e79e484f8b"/>
    <p:sldId id="282" r:id="Ra83815c677ed4930"/>
    <p:sldId id="283" r:id="Rfd12c731bee441a7"/>
    <p:sldId id="284" r:id="Rce20384246cd4458"/>
    <p:sldId id="285" r:id="Rb32150a1305649d8"/>
    <p:sldId id="286" r:id="R7f0828067c984edf"/>
    <p:sldId id="287" r:id="R7bf46d50c5a54728"/>
    <p:sldId id="288" r:id="R2d49cfccffa8410a"/>
    <p:sldId id="289" r:id="Rc54bb5c23a444796"/>
    <p:sldId id="290" r:id="R6284dffd73864dcf"/>
    <p:sldId id="291" r:id="R6693a458549c48e8"/>
    <p:sldId id="292" r:id="R743ccf9171984e95"/>
    <p:sldId id="293" r:id="R68a8ec04212e473f"/>
    <p:sldId id="294" r:id="Rfc1b14a0dc214309"/>
    <p:sldId id="295" r:id="R59980499d9954183"/>
    <p:sldId id="296" r:id="R572b0d32aaae4f5d"/>
    <p:sldId id="297" r:id="Rf2b23f38625c4e45"/>
    <p:sldId id="298" r:id="R66344e3c56bb42f0"/>
    <p:sldId id="299" r:id="R6fafc5e3cf834472"/>
    <p:sldId id="300" r:id="R1fc470c2e3f245f3"/>
    <p:sldId id="301" r:id="R74e422add18b4db4"/>
    <p:sldId id="302" r:id="R847a049851744ac6"/>
    <p:sldId id="303" r:id="R0d4109b47a694b18"/>
    <p:sldId id="304" r:id="Refb1ae2e73434600"/>
    <p:sldId id="305" r:id="R91bc33bfbdfa401c"/>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714" y="9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c4fc856f27474f5d" /><Relationship Type="http://schemas.openxmlformats.org/officeDocument/2006/relationships/presProps" Target="/ppt/presProps.xml" Id="Rfd82800672d44e13" /><Relationship Type="http://schemas.openxmlformats.org/officeDocument/2006/relationships/viewProps" Target="/ppt/viewProps.xml" Id="R507d0dfac84148c5" /><Relationship Type="http://schemas.openxmlformats.org/officeDocument/2006/relationships/slideMaster" Target="/ppt/slideMasters/slideMaster1.xml" Id="Rd8ddf17697ea4f0a" /><Relationship Type="http://schemas.openxmlformats.org/officeDocument/2006/relationships/theme" Target="/ppt/slideMasters/theme/theme2.xml" Id="R001bacb83d9b46fb" /><Relationship Type="http://schemas.openxmlformats.org/officeDocument/2006/relationships/slideMaster" Target="/ppt/slideMasters/slideMaster2.xml" Id="Rd29ca3eecaca4866" /><Relationship Type="http://schemas.openxmlformats.org/officeDocument/2006/relationships/slide" Target="/ppt/slides/slide1.xml" Id="R8f5121cd6d574139" /><Relationship Type="http://schemas.openxmlformats.org/officeDocument/2006/relationships/slide" Target="/ppt/slides/slide2.xml" Id="Rd3b391bc792f44e4" /><Relationship Type="http://schemas.openxmlformats.org/officeDocument/2006/relationships/slide" Target="/ppt/slides/slide3.xml" Id="Rae3b48cb91df4756" /><Relationship Type="http://schemas.openxmlformats.org/officeDocument/2006/relationships/slide" Target="/ppt/slides/slide4.xml" Id="Reb8cbcf3b8fd4344" /><Relationship Type="http://schemas.openxmlformats.org/officeDocument/2006/relationships/slide" Target="/ppt/slides/slide5.xml" Id="Rc798731102fd49da" /><Relationship Type="http://schemas.openxmlformats.org/officeDocument/2006/relationships/slide" Target="/ppt/slides/slide6.xml" Id="R14ee11e084334f2d" /><Relationship Type="http://schemas.openxmlformats.org/officeDocument/2006/relationships/slide" Target="/ppt/slides/slide7.xml" Id="R86002117fad8433d" /><Relationship Type="http://schemas.openxmlformats.org/officeDocument/2006/relationships/slide" Target="/ppt/slides/slide8.xml" Id="R5c6dc9d0cfe648b0" /><Relationship Type="http://schemas.openxmlformats.org/officeDocument/2006/relationships/slide" Target="/ppt/slides/slide9.xml" Id="R50323d982e6f4103" /><Relationship Type="http://schemas.openxmlformats.org/officeDocument/2006/relationships/slide" Target="/ppt/slides/slide10.xml" Id="R3892391b94ca4c79" /><Relationship Type="http://schemas.openxmlformats.org/officeDocument/2006/relationships/slide" Target="/ppt/slides/slide11.xml" Id="Re32f9f8cfdd742f5" /><Relationship Type="http://schemas.openxmlformats.org/officeDocument/2006/relationships/slide" Target="/ppt/slides/slide12.xml" Id="R042fbd924ea74fc4" /><Relationship Type="http://schemas.openxmlformats.org/officeDocument/2006/relationships/slide" Target="/ppt/slides/slide13.xml" Id="R12479531b9974b66" /><Relationship Type="http://schemas.openxmlformats.org/officeDocument/2006/relationships/slide" Target="/ppt/slides/slide14.xml" Id="Rce3564c862914ecb" /><Relationship Type="http://schemas.openxmlformats.org/officeDocument/2006/relationships/slide" Target="/ppt/slides/slide15.xml" Id="Rdf1c3ebb4a5d49b0" /><Relationship Type="http://schemas.openxmlformats.org/officeDocument/2006/relationships/slide" Target="/ppt/slides/slide16.xml" Id="R891b0ac919504abc" /><Relationship Type="http://schemas.openxmlformats.org/officeDocument/2006/relationships/slide" Target="/ppt/slides/slide17.xml" Id="R91063c9aff1d48b1" /><Relationship Type="http://schemas.openxmlformats.org/officeDocument/2006/relationships/slide" Target="/ppt/slides/slide18.xml" Id="Rdc49b0a3b2dd4ca7" /><Relationship Type="http://schemas.openxmlformats.org/officeDocument/2006/relationships/slide" Target="/ppt/slides/slide19.xml" Id="Reffcc02f56d64cc6" /><Relationship Type="http://schemas.openxmlformats.org/officeDocument/2006/relationships/slide" Target="/ppt/slides/slide20.xml" Id="R256566eb387f4310" /><Relationship Type="http://schemas.openxmlformats.org/officeDocument/2006/relationships/slide" Target="/ppt/slides/slide21.xml" Id="R3322693c6b5c42ac" /><Relationship Type="http://schemas.openxmlformats.org/officeDocument/2006/relationships/slide" Target="/ppt/slides/slide22.xml" Id="R4111ccfec71e4e1c" /><Relationship Type="http://schemas.openxmlformats.org/officeDocument/2006/relationships/slide" Target="/ppt/slides/slide23.xml" Id="Rab3c7e68827d4bca" /><Relationship Type="http://schemas.openxmlformats.org/officeDocument/2006/relationships/slide" Target="/ppt/slides/slide24.xml" Id="R3abefaedd0fc4e4e" /><Relationship Type="http://schemas.openxmlformats.org/officeDocument/2006/relationships/tableStyles" Target="/ppt/tableStyles.xml" Id="R8618fd2fc8f5468a" /><Relationship Type="http://schemas.openxmlformats.org/officeDocument/2006/relationships/slide" Target="/ppt/slides/slide25.xml" Id="R0593cb853f3d40a4" /><Relationship Type="http://schemas.openxmlformats.org/officeDocument/2006/relationships/slide" Target="/ppt/slides/slide26.xml" Id="R2b8eb4e79e484f8b" /><Relationship Type="http://schemas.openxmlformats.org/officeDocument/2006/relationships/slide" Target="/ppt/slides/slide27.xml" Id="Ra83815c677ed4930" /><Relationship Type="http://schemas.openxmlformats.org/officeDocument/2006/relationships/slide" Target="/ppt/slides/slide28.xml" Id="Rfd12c731bee441a7" /><Relationship Type="http://schemas.openxmlformats.org/officeDocument/2006/relationships/slide" Target="/ppt/slides/slide29.xml" Id="Rce20384246cd4458" /><Relationship Type="http://schemas.openxmlformats.org/officeDocument/2006/relationships/slide" Target="/ppt/slides/slide30.xml" Id="Rb32150a1305649d8" /><Relationship Type="http://schemas.openxmlformats.org/officeDocument/2006/relationships/slideMaster" Target="/ppt/slideMasters/slideMaster3.xml" Id="Rafe6bd886f73494b" /><Relationship Type="http://schemas.openxmlformats.org/officeDocument/2006/relationships/slideMaster" Target="/ppt/slideMasters/slideMaster4.xml" Id="Rbbd9d9443613416d" /><Relationship Type="http://schemas.openxmlformats.org/officeDocument/2006/relationships/slide" Target="/ppt/slides/slide31.xml" Id="R7f0828067c984edf" /><Relationship Type="http://schemas.openxmlformats.org/officeDocument/2006/relationships/slide" Target="/ppt/slides/slide32.xml" Id="R7bf46d50c5a54728" /><Relationship Type="http://schemas.openxmlformats.org/officeDocument/2006/relationships/slide" Target="/ppt/slides/slide33.xml" Id="R2d49cfccffa8410a" /><Relationship Type="http://schemas.openxmlformats.org/officeDocument/2006/relationships/slide" Target="/ppt/slides/slide34.xml" Id="Rc54bb5c23a444796" /><Relationship Type="http://schemas.openxmlformats.org/officeDocument/2006/relationships/slide" Target="/ppt/slides/slide35.xml" Id="R6284dffd73864dcf" /><Relationship Type="http://schemas.openxmlformats.org/officeDocument/2006/relationships/slide" Target="/ppt/slides/slide36.xml" Id="R6693a458549c48e8" /><Relationship Type="http://schemas.openxmlformats.org/officeDocument/2006/relationships/slide" Target="/ppt/slides/slide37.xml" Id="R743ccf9171984e95" /><Relationship Type="http://schemas.openxmlformats.org/officeDocument/2006/relationships/slide" Target="/ppt/slides/slide38.xml" Id="R68a8ec04212e473f" /><Relationship Type="http://schemas.openxmlformats.org/officeDocument/2006/relationships/slide" Target="/ppt/slides/slide39.xml" Id="Rfc1b14a0dc214309" /><Relationship Type="http://schemas.openxmlformats.org/officeDocument/2006/relationships/slide" Target="/ppt/slides/slide40.xml" Id="R59980499d9954183" /><Relationship Type="http://schemas.openxmlformats.org/officeDocument/2006/relationships/slide" Target="/ppt/slides/slide41.xml" Id="R572b0d32aaae4f5d" /><Relationship Type="http://schemas.openxmlformats.org/officeDocument/2006/relationships/slide" Target="/ppt/slides/slide42.xml" Id="Rf2b23f38625c4e45" /><Relationship Type="http://schemas.openxmlformats.org/officeDocument/2006/relationships/slide" Target="/ppt/slides/slide43.xml" Id="R66344e3c56bb42f0" /><Relationship Type="http://schemas.openxmlformats.org/officeDocument/2006/relationships/slide" Target="/ppt/slides/slide44.xml" Id="R6fafc5e3cf834472" /><Relationship Type="http://schemas.openxmlformats.org/officeDocument/2006/relationships/slide" Target="/ppt/slides/slide45.xml" Id="R1fc470c2e3f245f3" /><Relationship Type="http://schemas.openxmlformats.org/officeDocument/2006/relationships/slide" Target="/ppt/slides/slide46.xml" Id="R74e422add18b4db4" /><Relationship Type="http://schemas.openxmlformats.org/officeDocument/2006/relationships/slide" Target="/ppt/slides/slide47.xml" Id="R847a049851744ac6" /><Relationship Type="http://schemas.openxmlformats.org/officeDocument/2006/relationships/slide" Target="/ppt/slides/slide48.xml" Id="R0d4109b47a694b18" /><Relationship Type="http://schemas.openxmlformats.org/officeDocument/2006/relationships/slide" Target="/ppt/slides/slide49.xml" Id="Refb1ae2e73434600" /><Relationship Type="http://schemas.openxmlformats.org/officeDocument/2006/relationships/slide" Target="/ppt/slides/slide50.xml" Id="R91bc33bfbdfa401c"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200f29ea0abf4938"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Masters/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notesSlides/_rels/notesSlide1.xml.rels>&#65279;<?xml version="1.0" encoding="utf-8"?><Relationships xmlns="http://schemas.openxmlformats.org/package/2006/relationships"><Relationship Type="http://schemas.openxmlformats.org/officeDocument/2006/relationships/slide" Target="/ppt/slides/slide2.xml" Id="Ra8ccd77e7fd04536" /><Relationship Type="http://schemas.openxmlformats.org/officeDocument/2006/relationships/notesMaster" Target="/ppt/notesMasters/notesMaster1.xml" Id="Rfafbfd899597415c" /></Relationships>
</file>

<file path=ppt/notesSlides/_rels/notesSlide10.xml.rels>&#65279;<?xml version="1.0" encoding="utf-8"?><Relationships xmlns="http://schemas.openxmlformats.org/package/2006/relationships"><Relationship Type="http://schemas.openxmlformats.org/officeDocument/2006/relationships/slide" Target="/ppt/slides/slide11.xml" Id="R9e868ee677af4d80" /><Relationship Type="http://schemas.openxmlformats.org/officeDocument/2006/relationships/notesMaster" Target="/ppt/notesMasters/notesMaster1.xml" Id="Re04a5c1ea5504721" /></Relationships>
</file>

<file path=ppt/notesSlides/_rels/notesSlide11.xml.rels>&#65279;<?xml version="1.0" encoding="utf-8"?><Relationships xmlns="http://schemas.openxmlformats.org/package/2006/relationships"><Relationship Type="http://schemas.openxmlformats.org/officeDocument/2006/relationships/slide" Target="/ppt/slides/slide12.xml" Id="Re90a4fa5c8654d52" /><Relationship Type="http://schemas.openxmlformats.org/officeDocument/2006/relationships/notesMaster" Target="/ppt/notesMasters/notesMaster1.xml" Id="Ra5ad947bee9b49c5" /></Relationships>
</file>

<file path=ppt/notesSlides/_rels/notesSlide12.xml.rels>&#65279;<?xml version="1.0" encoding="utf-8"?><Relationships xmlns="http://schemas.openxmlformats.org/package/2006/relationships"><Relationship Type="http://schemas.openxmlformats.org/officeDocument/2006/relationships/slide" Target="/ppt/slides/slide13.xml" Id="Rbbfb8c65dfbc4997" /><Relationship Type="http://schemas.openxmlformats.org/officeDocument/2006/relationships/notesMaster" Target="/ppt/notesMasters/notesMaster1.xml" Id="R4f95b3e54aa144e3" /></Relationships>
</file>

<file path=ppt/notesSlides/_rels/notesSlide13.xml.rels>&#65279;<?xml version="1.0" encoding="utf-8"?><Relationships xmlns="http://schemas.openxmlformats.org/package/2006/relationships"><Relationship Type="http://schemas.openxmlformats.org/officeDocument/2006/relationships/slide" Target="/ppt/slides/slide14.xml" Id="R88ed2206245b46e9" /><Relationship Type="http://schemas.openxmlformats.org/officeDocument/2006/relationships/notesMaster" Target="/ppt/notesMasters/notesMaster1.xml" Id="R76834b030d74480a" /></Relationships>
</file>

<file path=ppt/notesSlides/_rels/notesSlide14.xml.rels>&#65279;<?xml version="1.0" encoding="utf-8"?><Relationships xmlns="http://schemas.openxmlformats.org/package/2006/relationships"><Relationship Type="http://schemas.openxmlformats.org/officeDocument/2006/relationships/slide" Target="/ppt/slides/slide15.xml" Id="Rcf143b7104124e09" /><Relationship Type="http://schemas.openxmlformats.org/officeDocument/2006/relationships/notesMaster" Target="/ppt/notesMasters/notesMaster1.xml" Id="R431b340da8dc43a2" /></Relationships>
</file>

<file path=ppt/notesSlides/_rels/notesSlide15.xml.rels>&#65279;<?xml version="1.0" encoding="utf-8"?><Relationships xmlns="http://schemas.openxmlformats.org/package/2006/relationships"><Relationship Type="http://schemas.openxmlformats.org/officeDocument/2006/relationships/slide" Target="/ppt/slides/slide16.xml" Id="R5d6152aac3cc4d85" /><Relationship Type="http://schemas.openxmlformats.org/officeDocument/2006/relationships/notesMaster" Target="/ppt/notesMasters/notesMaster1.xml" Id="R64be929328a44162" /></Relationships>
</file>

<file path=ppt/notesSlides/_rels/notesSlide16.xml.rels>&#65279;<?xml version="1.0" encoding="utf-8"?><Relationships xmlns="http://schemas.openxmlformats.org/package/2006/relationships"><Relationship Type="http://schemas.openxmlformats.org/officeDocument/2006/relationships/slide" Target="/ppt/slides/slide17.xml" Id="R9d4ba4efcb8a47a6" /><Relationship Type="http://schemas.openxmlformats.org/officeDocument/2006/relationships/notesMaster" Target="/ppt/notesMasters/notesMaster1.xml" Id="R640a7c39697a45bb" /></Relationships>
</file>

<file path=ppt/notesSlides/_rels/notesSlide17.xml.rels>&#65279;<?xml version="1.0" encoding="utf-8"?><Relationships xmlns="http://schemas.openxmlformats.org/package/2006/relationships"><Relationship Type="http://schemas.openxmlformats.org/officeDocument/2006/relationships/slide" Target="/ppt/slides/slide18.xml" Id="Rcf99c65597614b39" /><Relationship Type="http://schemas.openxmlformats.org/officeDocument/2006/relationships/notesMaster" Target="/ppt/notesMasters/notesMaster1.xml" Id="R424bc8ec4d78471d" /></Relationships>
</file>

<file path=ppt/notesSlides/_rels/notesSlide18.xml.rels>&#65279;<?xml version="1.0" encoding="utf-8"?><Relationships xmlns="http://schemas.openxmlformats.org/package/2006/relationships"><Relationship Type="http://schemas.openxmlformats.org/officeDocument/2006/relationships/slide" Target="/ppt/slides/slide19.xml" Id="Re47c72b007cb4074" /><Relationship Type="http://schemas.openxmlformats.org/officeDocument/2006/relationships/notesMaster" Target="/ppt/notesMasters/notesMaster1.xml" Id="R87963ca14aa8453d" /></Relationships>
</file>

<file path=ppt/notesSlides/_rels/notesSlide19.xml.rels>&#65279;<?xml version="1.0" encoding="utf-8"?><Relationships xmlns="http://schemas.openxmlformats.org/package/2006/relationships"><Relationship Type="http://schemas.openxmlformats.org/officeDocument/2006/relationships/slide" Target="/ppt/slides/slide20.xml" Id="R926957120feb4098" /><Relationship Type="http://schemas.openxmlformats.org/officeDocument/2006/relationships/notesMaster" Target="/ppt/notesMasters/notesMaster1.xml" Id="Rfc6826561f304968" /></Relationships>
</file>

<file path=ppt/notesSlides/_rels/notesSlide2.xml.rels>&#65279;<?xml version="1.0" encoding="utf-8"?><Relationships xmlns="http://schemas.openxmlformats.org/package/2006/relationships"><Relationship Type="http://schemas.openxmlformats.org/officeDocument/2006/relationships/slide" Target="/ppt/slides/slide3.xml" Id="R20423846ed1c4189" /><Relationship Type="http://schemas.openxmlformats.org/officeDocument/2006/relationships/notesMaster" Target="/ppt/notesMasters/notesMaster1.xml" Id="Ree8883c18a2f4750" /></Relationships>
</file>

<file path=ppt/notesSlides/_rels/notesSlide20.xml.rels>&#65279;<?xml version="1.0" encoding="utf-8"?><Relationships xmlns="http://schemas.openxmlformats.org/package/2006/relationships"><Relationship Type="http://schemas.openxmlformats.org/officeDocument/2006/relationships/slide" Target="/ppt/slides/slide21.xml" Id="Re220bdb500234f79" /><Relationship Type="http://schemas.openxmlformats.org/officeDocument/2006/relationships/notesMaster" Target="/ppt/notesMasters/notesMaster1.xml" Id="R1d43095b5fe14593" /></Relationships>
</file>

<file path=ppt/notesSlides/_rels/notesSlide21.xml.rels>&#65279;<?xml version="1.0" encoding="utf-8"?><Relationships xmlns="http://schemas.openxmlformats.org/package/2006/relationships"><Relationship Type="http://schemas.openxmlformats.org/officeDocument/2006/relationships/slide" Target="/ppt/slides/slide22.xml" Id="Reabff99618e94cfd" /><Relationship Type="http://schemas.openxmlformats.org/officeDocument/2006/relationships/notesMaster" Target="/ppt/notesMasters/notesMaster1.xml" Id="Ra3b6acaa809447cf" /></Relationships>
</file>

<file path=ppt/notesSlides/_rels/notesSlide22.xml.rels>&#65279;<?xml version="1.0" encoding="utf-8"?><Relationships xmlns="http://schemas.openxmlformats.org/package/2006/relationships"><Relationship Type="http://schemas.openxmlformats.org/officeDocument/2006/relationships/slide" Target="/ppt/slides/slide23.xml" Id="R40f7d3e5caf04571" /><Relationship Type="http://schemas.openxmlformats.org/officeDocument/2006/relationships/notesMaster" Target="/ppt/notesMasters/notesMaster1.xml" Id="Rcc15ca7f541449f2" /></Relationships>
</file>

<file path=ppt/notesSlides/_rels/notesSlide23.xml.rels>&#65279;<?xml version="1.0" encoding="utf-8"?><Relationships xmlns="http://schemas.openxmlformats.org/package/2006/relationships"><Relationship Type="http://schemas.openxmlformats.org/officeDocument/2006/relationships/slide" Target="/ppt/slides/slide24.xml" Id="R64a384bb8a264445" /><Relationship Type="http://schemas.openxmlformats.org/officeDocument/2006/relationships/notesMaster" Target="/ppt/notesMasters/notesMaster1.xml" Id="R5be0eb1b92e9457f" /></Relationships>
</file>

<file path=ppt/notesSlides/_rels/notesSlide24.xml.rels>&#65279;<?xml version="1.0" encoding="utf-8"?><Relationships xmlns="http://schemas.openxmlformats.org/package/2006/relationships"><Relationship Type="http://schemas.openxmlformats.org/officeDocument/2006/relationships/slide" Target="/ppt/slides/slide25.xml" Id="Rf130fda6709e42ad" /><Relationship Type="http://schemas.openxmlformats.org/officeDocument/2006/relationships/notesMaster" Target="/ppt/notesMasters/notesMaster1.xml" Id="R6b5958134bca4e4d" /></Relationships>
</file>

<file path=ppt/notesSlides/_rels/notesSlide25.xml.rels>&#65279;<?xml version="1.0" encoding="utf-8"?><Relationships xmlns="http://schemas.openxmlformats.org/package/2006/relationships"><Relationship Type="http://schemas.openxmlformats.org/officeDocument/2006/relationships/slide" Target="/ppt/slides/slide26.xml" Id="Re61cd68f4b814c09" /><Relationship Type="http://schemas.openxmlformats.org/officeDocument/2006/relationships/notesMaster" Target="/ppt/notesMasters/notesMaster1.xml" Id="Re60eff26f7db4f54" /></Relationships>
</file>

<file path=ppt/notesSlides/_rels/notesSlide26.xml.rels>&#65279;<?xml version="1.0" encoding="utf-8"?><Relationships xmlns="http://schemas.openxmlformats.org/package/2006/relationships"><Relationship Type="http://schemas.openxmlformats.org/officeDocument/2006/relationships/slide" Target="/ppt/slides/slide27.xml" Id="R439eb40840604de9" /><Relationship Type="http://schemas.openxmlformats.org/officeDocument/2006/relationships/notesMaster" Target="/ppt/notesMasters/notesMaster1.xml" Id="R52cb919f8a2549d3" /></Relationships>
</file>

<file path=ppt/notesSlides/_rels/notesSlide27.xml.rels>&#65279;<?xml version="1.0" encoding="utf-8"?><Relationships xmlns="http://schemas.openxmlformats.org/package/2006/relationships"><Relationship Type="http://schemas.openxmlformats.org/officeDocument/2006/relationships/slide" Target="/ppt/slides/slide28.xml" Id="R87883dc94ff54fe7" /><Relationship Type="http://schemas.openxmlformats.org/officeDocument/2006/relationships/notesMaster" Target="/ppt/notesMasters/notesMaster1.xml" Id="R7f4328acae70486f" /></Relationships>
</file>

<file path=ppt/notesSlides/_rels/notesSlide28.xml.rels>&#65279;<?xml version="1.0" encoding="utf-8"?><Relationships xmlns="http://schemas.openxmlformats.org/package/2006/relationships"><Relationship Type="http://schemas.openxmlformats.org/officeDocument/2006/relationships/slide" Target="/ppt/slides/slide29.xml" Id="Reb7386b8300d4b28" /><Relationship Type="http://schemas.openxmlformats.org/officeDocument/2006/relationships/notesMaster" Target="/ppt/notesMasters/notesMaster1.xml" Id="R7c111aeea7ed457f" /></Relationships>
</file>

<file path=ppt/notesSlides/_rels/notesSlide29.xml.rels>&#65279;<?xml version="1.0" encoding="utf-8"?><Relationships xmlns="http://schemas.openxmlformats.org/package/2006/relationships"><Relationship Type="http://schemas.openxmlformats.org/officeDocument/2006/relationships/slide" Target="/ppt/slides/slide30.xml" Id="R2b96ff0d2a9d438f" /><Relationship Type="http://schemas.openxmlformats.org/officeDocument/2006/relationships/notesMaster" Target="/ppt/notesMasters/notesMaster1.xml" Id="R7c8a591227324a66" /></Relationships>
</file>

<file path=ppt/notesSlides/_rels/notesSlide3.xml.rels>&#65279;<?xml version="1.0" encoding="utf-8"?><Relationships xmlns="http://schemas.openxmlformats.org/package/2006/relationships"><Relationship Type="http://schemas.openxmlformats.org/officeDocument/2006/relationships/slide" Target="/ppt/slides/slide4.xml" Id="R8940b3603843465c" /><Relationship Type="http://schemas.openxmlformats.org/officeDocument/2006/relationships/notesMaster" Target="/ppt/notesMasters/notesMaster1.xml" Id="Rdc36594e88984c8c" /></Relationships>
</file>

<file path=ppt/notesSlides/_rels/notesSlide30.xml.rels>&#65279;<?xml version="1.0" encoding="utf-8"?><Relationships xmlns="http://schemas.openxmlformats.org/package/2006/relationships"><Relationship Type="http://schemas.openxmlformats.org/officeDocument/2006/relationships/slide" Target="/ppt/slides/slide31.xml" Id="R5c053a8a2d594274" /><Relationship Type="http://schemas.openxmlformats.org/officeDocument/2006/relationships/notesMaster" Target="/ppt/notesMasters/notesMaster1.xml" Id="Re8cf16c827644ad4" /></Relationships>
</file>

<file path=ppt/notesSlides/_rels/notesSlide4.xml.rels>&#65279;<?xml version="1.0" encoding="utf-8"?><Relationships xmlns="http://schemas.openxmlformats.org/package/2006/relationships"><Relationship Type="http://schemas.openxmlformats.org/officeDocument/2006/relationships/slide" Target="/ppt/slides/slide5.xml" Id="Rf01785f6f7de434a" /><Relationship Type="http://schemas.openxmlformats.org/officeDocument/2006/relationships/notesMaster" Target="/ppt/notesMasters/notesMaster1.xml" Id="R3bb7ba3e93234825" /></Relationships>
</file>

<file path=ppt/notesSlides/_rels/notesSlide5.xml.rels>&#65279;<?xml version="1.0" encoding="utf-8"?><Relationships xmlns="http://schemas.openxmlformats.org/package/2006/relationships"><Relationship Type="http://schemas.openxmlformats.org/officeDocument/2006/relationships/slide" Target="/ppt/slides/slide6.xml" Id="Rfa8dd3708d544d84" /><Relationship Type="http://schemas.openxmlformats.org/officeDocument/2006/relationships/notesMaster" Target="/ppt/notesMasters/notesMaster1.xml" Id="R2ecdc7b290894970" /></Relationships>
</file>

<file path=ppt/notesSlides/_rels/notesSlide6.xml.rels>&#65279;<?xml version="1.0" encoding="utf-8"?><Relationships xmlns="http://schemas.openxmlformats.org/package/2006/relationships"><Relationship Type="http://schemas.openxmlformats.org/officeDocument/2006/relationships/slide" Target="/ppt/slides/slide7.xml" Id="R904bd99af9a14b9c" /><Relationship Type="http://schemas.openxmlformats.org/officeDocument/2006/relationships/notesMaster" Target="/ppt/notesMasters/notesMaster1.xml" Id="Rfa695b30d64d468f" /></Relationships>
</file>

<file path=ppt/notesSlides/_rels/notesSlide7.xml.rels>&#65279;<?xml version="1.0" encoding="utf-8"?><Relationships xmlns="http://schemas.openxmlformats.org/package/2006/relationships"><Relationship Type="http://schemas.openxmlformats.org/officeDocument/2006/relationships/slide" Target="/ppt/slides/slide8.xml" Id="R6ba2566155ce4848" /><Relationship Type="http://schemas.openxmlformats.org/officeDocument/2006/relationships/notesMaster" Target="/ppt/notesMasters/notesMaster1.xml" Id="Rb6127f4970ff4545" /></Relationships>
</file>

<file path=ppt/notesSlides/_rels/notesSlide8.xml.rels>&#65279;<?xml version="1.0" encoding="utf-8"?><Relationships xmlns="http://schemas.openxmlformats.org/package/2006/relationships"><Relationship Type="http://schemas.openxmlformats.org/officeDocument/2006/relationships/slide" Target="/ppt/slides/slide9.xml" Id="Rc74090fbcc5244a2" /><Relationship Type="http://schemas.openxmlformats.org/officeDocument/2006/relationships/notesMaster" Target="/ppt/notesMasters/notesMaster1.xml" Id="R93be83852bd044b5" /></Relationships>
</file>

<file path=ppt/notesSlides/_rels/notesSlide9.xml.rels>&#65279;<?xml version="1.0" encoding="utf-8"?><Relationships xmlns="http://schemas.openxmlformats.org/package/2006/relationships"><Relationship Type="http://schemas.openxmlformats.org/officeDocument/2006/relationships/slide" Target="/ppt/slides/slide10.xml" Id="R4741122fca0743aa" /><Relationship Type="http://schemas.openxmlformats.org/officeDocument/2006/relationships/notesMaster" Target="/ppt/notesMasters/notesMaster1.xml" Id="R138c4ad75bfd4c9d"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r>
              <a:t>L’Union Européenne voudrait réduire l’ampleur des migrations en provenance d’Afrique et, tout particulièrement l’immigration clandestine.  Une solution parait évidente : créer et développer en Afrique les entreprises  qui créeront les emploies salariés dont rêve la jeunesse  africaine et, en particulier, les jeunes diplômés. </a:t>
            </a:r>
          </a:p>
          <a:p>
            <a:endParaRPr/>
          </a:p>
          <a:p>
            <a:r>
              <a:t>En 2018, lorsque nous avons conçu le programme de recherche Européen Managlobal dédié à l’étude des entreprises africaines, nous avions  nous aussi une vision idéalisée de l’Afrique en émergence et de son avenir. Notre conviction était alors que de grandes entreprises africaines commençaient à voir le jour dans différents pays, qu’elles allaient croitre et prospérer, répondre aux besoins des populations, contribuer à créer des emplois pour la jeunesse, créer de la richesse localement et s’internationaliser, s’étendre à travers tout le continent pour former un réseau de multinationales du sud, un genre nouveau d’entreprises qui dynamiserait tout le continent et apporterait enfin une alternative à l’influence des multinationales venues d’ailleurs, et une alternative aux mouvements migratoires des populations vers l’Europe. </a:t>
            </a:r>
          </a:p>
          <a:p>
            <a:r>
              <a:t>C’était précisément ce genre d’entreprises en émergence que nous   souhaitions  identifier et étudier dans le livre  Entreprises Africaines.</a:t>
            </a:r>
          </a:p>
          <a:p>
            <a:endParaRP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A droite, la liste des 40 variables que nous avons proposé de prendre en compte dans l’introduction de l’ouvrage.  Elles sont regroupées en cinq facteurs explicatifs principaux : </a:t>
            </a:r>
          </a:p>
          <a:p>
            <a:r>
              <a:t>-le dirigeant et sa famille</a:t>
            </a:r>
          </a:p>
          <a:p>
            <a:r>
              <a:t>-Les relations avec l’administration et les gouvernants</a:t>
            </a:r>
          </a:p>
          <a:p>
            <a:r>
              <a:t>-Les relations avec l’étranger </a:t>
            </a:r>
          </a:p>
          <a:p>
            <a:r>
              <a:t>-L’état des  marchés sur lesquels l’entreprise évolue</a:t>
            </a:r>
          </a:p>
          <a:p>
            <a:r>
              <a:t>-Les ressources de l’entreprise et ses avantages compétitifs. </a:t>
            </a:r>
          </a:p>
          <a:p>
            <a:r>
              <a:t>Le tableau de gauche présente les résultats de notre enquête auprès des 20 entreprises dont nous avons reconstitué l’histoire. </a:t>
            </a:r>
          </a:p>
          <a:p>
            <a:r>
              <a:t>On lit que les relations familiales apparaissent 24 fois comme importantes pour expliquer le devenir des entreprises.  L’Etat apparait 48 fois.  Les relations avec l’étranger 52 fois.  Les évolutions des marchés 41 fois. L’accès aux ressources 83 fois. </a:t>
            </a:r>
          </a:p>
          <a:p>
            <a:r>
              <a:t>Pour une lecture plus détaillée de ce tableau, je vous renvoie au livre.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Dans des pays ou la productivité des facteurs de production (travail et capital) est relativement faible, on peut néanmoins faire fortune à la condition de combiner habilement des protections politiques et des alliances avec l’étranger. Quelques hommes d’affaires, politiciens et puissantes familles y parviennent, mais trop souvent en pratiquant -tout comme d’autres aux Etats Unis et en Europe- un capitalisme de prédation.  Ce n’est pas une économie de marché qui se développe, mais un capitalisme contre le marché.  Un capitalisme qui cultive et entretien des anomalies de marché en combinant habilement des protections politiques locales et des ressources et alliances étrangères -le tout sous couvert de nationalisme exacerbé-.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endParaRPr/>
          </a:p>
          <a:p>
            <a:r>
              <a:t>De petites élites nationales y trouvent leur compte, ainsi que leurs partenaires européens, turcs, Russes, Japonais ou Chinois qui viennent là chercher des ressources bon marché : matières premières et main d’oeuvre à bas coût.   Mais c’est encore loin de constituer les bases d’un capitalisme endogène, produisant les biens et les services adaptés aux immenses besoins d’une population démunie. </a:t>
            </a:r>
          </a:p>
          <a:p>
            <a:endParaRPr/>
          </a:p>
          <a:p>
            <a:r>
              <a:t>Plutôt que de conclure lâchement par la promesse prochaine de jours meilleurs, il nous parait souhaitable de continuer à travailler sur l’état des lieux, de postuler que le diable africain est dans les détails. Il faut travailler sur la pratique, plutôt que de se payer de mots.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t>« Plus on est pauvre, plus le futur est sous l’emprise de l’imaginaire et de l’utopie, c’est-à-dire que plus on est pauvre, plus on est révolté, et moins on a la capacité de formuler un projet réaliste pour le futur » écrivait Pierre Bourdieu à propos de l’Algérie. Cette fuite dans l’irréalisme pour échapper à une réalité difficile est perceptible aujourd’hui dans nombre d’entreprises africaines ainsi que dans le contenu des enseignements de nombreuses business schools de l’autre  côté de la méditerranée.</a:t>
            </a:r>
          </a:p>
          <a:p>
            <a:r>
              <a:t>On y promet des miracle importés, empruntés, plaqués sur une réalité passée sous silence. Cet imaginaire empêche de formuler des diagnostics lucides et des projets réalistes.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Vous pourrez voir sur les vidéos de la salle voisine les six films documentaires que j’ai réalisé à Dakar sur les artisans des rues : C’est  une plongée dans l’économie réelle de l’Afrique, où l’on voit à la fois le formidable potentiel de survie et d’adaptation de la population, et le terrible abandon dans lequel elle se trouve laissée, sans moyens d’investir pour se développer.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4266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8287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8309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168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endParaRPr/>
          </a:p>
          <a:p>
            <a:r>
              <a:t>Nous avons observé, dénombré,  calculé, analysé, et cinq ans plus tard, les belles histoires que nous avions prévu de raconter ont pour la plupart volé en éclat. Presque toutes les </a:t>
            </a:r>
            <a:r>
              <a:rPr i="1"/>
              <a:t>succès stories </a:t>
            </a:r>
            <a:r>
              <a:t>ont tourné court.  Des éco-systèmes économiques  délétères ont démenti notre hypothèse de départ.  Nous décrivons  un continent où, du moins à ce jour,  les entreprises locales ont trop souvent la vie courte et la prospérité éphémère. </a:t>
            </a:r>
          </a:p>
          <a:p>
            <a:r>
              <a:t>Notre travail de recherche  a consisté à étudier la faisabilité de cette solution.</a:t>
            </a:r>
          </a:p>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752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18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5084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1977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6465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5949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1097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180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0936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0" name="Google Shape;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2017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Une usine sidérurgique qui ne peut fonctionner correctement faute d’électricité est supposée «redressable» par l’effet miraculeux d’un changement de culture managériale, changement prescrit à grand frais par un cabinet de conseil international, et insufflé par un leader charismatique.</a:t>
            </a:r>
          </a:p>
          <a:p>
            <a:r>
              <a:t>La photo…</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EADE10-F80D-4A5C-B447-718088FDEC82}" type="slidenum">
              <a:rPr lang="fr-FR"/>
              <a:pPr/>
              <a:t>1</a:t>
            </a:fld>
            <a:endParaRPr lang="fr-FR"/>
          </a:p>
        </p:txBody>
      </p:sp>
    </p:spTree>
    <p:extLst>
      <p:ext uri="{BB962C8B-B14F-4D97-AF65-F5344CB8AC3E}">
        <p14:creationId xmlns:p14="http://schemas.microsoft.com/office/powerpoint/2010/main" val="603754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En employant les méthodes les plus modernes venues d’Europe et des Etats Unis, une direction des ressources humaines espère rendre supportable le travail dans un centre d’appel, où se plaignent en ligne des clients exigeants et frustrés de multinationales européennes. Mais souffrance au travail et démissions en masse persistent. Les seules solutions trouvée par l’entreprises consistent à faire venir des travailleurs  sénégalais dans le centre d’appel marocains et de délocaliser les nouveaux centres d’appel au Sénégal, au Togo et ailleurs. On déplace le problème sans le résoudre. Il est d’ailleurs insoluble tant que les grands clients européens de modifieront pas leurs exigences.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Une entreprise de BTP locale, autrefois prospère, n’a plus de travail car seules des multinationales européennes et chinoises sont capables d’apporter les financements qui sont la clef d’obtention des marchés publics.  </a:t>
            </a:r>
          </a:p>
          <a:p>
            <a:r>
              <a:t>La photo montre des engins de travaux publics inutiles face à un siège sociale où les bureaux d’étude sont désormais complètement  vides.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Une banque utilise l’argent collecté auprès des pauvres gens et des travailleurs immigrés pour financer  les grandes entreprises nationales, et son propre développement pan-africain. Pourtant les statuts mutualistes de cette banque prévoyait que l’argent déposé par les épargnants devraient servir au développement local et à la croissance des petites entreprises commerciales, artisanales et agricoles….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Une multinationale pan-africaine qui semble promise au plus brillant avenir disparait presque du jour au lendemain en 2018, revendue, liquidiifiée par ses principaux actionnaires. Transformée en un paquet d’actions d’une multinationale européenne dont le siège est au Luxembourg.  </a:t>
            </a:r>
          </a:p>
          <a:p>
            <a:r>
              <a:t>La photo montre la plaquette de présentation du groupe en 2012, lorsqu’il exprimait des ambitions pan-africaines. </a:t>
            </a:r>
          </a:p>
          <a:p>
            <a:r>
              <a:t>En 2022, les activités d’assurance ont été revendues à une compagnie d’Afrique du Sud et les centre d’appel ont été revendu au groupe européen Majorel, lui même revendu deux ans plus tard au groupe Téléperformance.  De cette aventure, il ne reste qu’un fond d’investissement ( un family office) ou est concentré le capital des principaux actionnaires.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Un promoteur fait une fortune rapide en profitant habilement d’une politique publique de construction de logements bon-marchés,  mais se révèle incapable de rester rentable lorsqu’il tente de s’aventurer hors de ce cadre protecteur, comme si le béton ne rapportait que sous-protection…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C’est en suivant pas à pas le processus de développement de plus de vingts entreprises dans quatre pays africains que nous avons cherché à expliquer non pas seulement pourquoi (ce qui est bien connu) mais comment les entreprises africaines peine à croitre et à se développer. </a:t>
            </a:r>
          </a:p>
          <a:p>
            <a:endParaRPr/>
          </a:p>
          <a:p>
            <a:r>
              <a:t>Nous avons mis en évidence des enchaînements malheureux d’événements indépendants les uns des autres, des facteurs internes et externes à l’entreprise qui bloquent les développements attendus et qui forme un univers toujours renouvelé de promesses presque jamais  tenues. </a:t>
            </a:r>
          </a:p>
          <a:p>
            <a:r>
              <a:t>Nous avons tenté de répondre à deux questions principales :</a:t>
            </a:r>
          </a:p>
          <a:p>
            <a:r>
              <a:t>Quels sont les obstacles que rencontrent les entreprises qui tentent de croitre ?</a:t>
            </a:r>
          </a:p>
          <a:p>
            <a:r>
              <a:t>Quelles sont leurs chances de survie dans des éco-systèmes entrepreneuriaux difficiles ?</a:t>
            </a:r>
          </a:p>
        </p:txBody>
      </p:sp>
    </p:spTree>
  </p:cSld>
  <p:clrMapOvr>
    <a:masterClrMapping/>
  </p:clrMapOvr>
</p:notes>
</file>

<file path=ppt/slideLayouts/_rels/slideLayout11.xml.rels>&#65279;<?xml version="1.0" encoding="utf-8"?><Relationships xmlns="http://schemas.openxmlformats.org/package/2006/relationships"><Relationship Type="http://schemas.openxmlformats.org/officeDocument/2006/relationships/slideMaster" Target="/ppt/slideMasters/slideMaster1.xml" Id="Rbda70f1951904ead"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1.xml" Id="Racc498fa4e2b4c53" /></Relationships>
</file>

<file path=ppt/slideLayouts/_rels/slideLayout20.xml.rels>&#65279;<?xml version="1.0" encoding="utf-8"?><Relationships xmlns="http://schemas.openxmlformats.org/package/2006/relationships"><Relationship Type="http://schemas.openxmlformats.org/officeDocument/2006/relationships/slideMaster" Target="/ppt/slideMasters/slideMaster2.xml" Id="Rcf2cc21afd6748ae" /></Relationships>
</file>

<file path=ppt/slideLayouts/_rels/slideLayout30.xml.rels>&#65279;<?xml version="1.0" encoding="utf-8"?><Relationships xmlns="http://schemas.openxmlformats.org/package/2006/relationships"><Relationship Type="http://schemas.openxmlformats.org/officeDocument/2006/relationships/slideMaster" Target="/ppt/slideMasters/slideMaster3.xml" Id="Rf3d14ede9df04455" /></Relationships>
</file>

<file path=ppt/slideLayouts/_rels/slideLayout43.xml.rels>&#65279;<?xml version="1.0" encoding="utf-8"?><Relationships xmlns="http://schemas.openxmlformats.org/package/2006/relationships"><Relationship Type="http://schemas.openxmlformats.org/officeDocument/2006/relationships/slideMaster" Target="/ppt/slideMasters/slideMaster4.xml" Id="R09ecc8b1a6bc44e0" /></Relationships>
</file>

<file path=ppt/slideLayouts/_rels/slideLayout45.xml.rels>&#65279;<?xml version="1.0" encoding="utf-8"?><Relationships xmlns="http://schemas.openxmlformats.org/package/2006/relationships"><Relationship Type="http://schemas.openxmlformats.org/officeDocument/2006/relationships/slideMaster" Target="/ppt/slideMasters/slideMaster4.xml" Id="Ra7639c38fb354d80" /><Relationship Type="http://schemas.openxmlformats.org/officeDocument/2006/relationships/image" Target="/ppt/media/image6.png" Id="R614516e690d248ad" /><Relationship Type="http://schemas.openxmlformats.org/officeDocument/2006/relationships/image" Target="/ppt/media/image7.png" Id="R153ee4010c4d4bd4"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ef09885344d54ec8"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e1425edff3cb4a2b" /></Relationships>
</file>

<file path=ppt/slideLayouts/slideLayout11.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42" name="Titre de diapositive"/>
          <p:cNvSpPr txBox="1">
            <a:spLocks noGrp="1"/>
          </p:cNvSpPr>
          <p:nvPr>
            <p:ph type="title" hasCustomPrompt="1"/>
          </p:nvPr>
        </p:nvSpPr>
        <p:spPr>
          <a:prstGeom prst="rect">
            <a:avLst/>
          </a:prstGeom>
        </p:spPr>
        <p:txBody>
          <a:bodyPr/>
          <a:lstStyle/>
          <a:p>
            <a:r>
              <a:t>Titre de diapositive</a:t>
            </a:r>
          </a:p>
        </p:txBody>
      </p:sp>
      <p:sp>
        <p:nvSpPr>
          <p:cNvPr id="43" name="Sous-titre de diapositiv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44" name="Texte niveau 1…"/>
          <p:cNvSpPr txBox="1">
            <a:spLocks noGrp="1"/>
          </p:cNvSpPr>
          <p:nvPr>
            <p:ph type="body" idx="1" hasCustomPrompt="1"/>
          </p:nvPr>
        </p:nvSpPr>
        <p:spPr>
          <a:prstGeom prst="rect">
            <a:avLst/>
          </a:prstGeom>
        </p:spPr>
        <p:txBody>
          <a:bodyPr/>
          <a:lstStyle/>
          <a:p>
            <a:r>
              <a:t>Texte de puce de diapositive</a:t>
            </a:r>
          </a:p>
          <a:p>
            <a:pPr lvl="1"/>
            <a:endParaRPr/>
          </a:p>
          <a:p>
            <a:pPr lvl="2"/>
            <a:endParaRPr/>
          </a:p>
          <a:p>
            <a:pPr lvl="3"/>
            <a:endParaRPr/>
          </a:p>
          <a:p>
            <a:pPr lvl="4"/>
            <a:endParaRPr/>
          </a:p>
        </p:txBody>
      </p:sp>
      <p:sp>
        <p:nvSpPr>
          <p:cNvPr id="45"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1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3048000" y="7204076"/>
            <a:ext cx="18288000"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4800"/>
            </a:lvl1pPr>
            <a:lvl2pPr lvl="1" algn="ctr">
              <a:lnSpc>
                <a:spcPct val="90000"/>
              </a:lnSpc>
              <a:spcBef>
                <a:spcPts val="500"/>
              </a:spcBef>
              <a:spcAft>
                <a:spcPts val="0"/>
              </a:spcAft>
              <a:buClr>
                <a:schemeClr val="dk1"/>
              </a:buClr>
              <a:buSzPts val="2000"/>
              <a:buNone/>
              <a:defRPr sz="4000"/>
            </a:lvl2pPr>
            <a:lvl3pPr lvl="2" algn="ctr">
              <a:lnSpc>
                <a:spcPct val="90000"/>
              </a:lnSpc>
              <a:spcBef>
                <a:spcPts val="500"/>
              </a:spcBef>
              <a:spcAft>
                <a:spcPts val="0"/>
              </a:spcAft>
              <a:buClr>
                <a:schemeClr val="dk1"/>
              </a:buClr>
              <a:buSzPts val="1800"/>
              <a:buNone/>
              <a:defRPr sz="3600"/>
            </a:lvl3pPr>
            <a:lvl4pPr lvl="3" algn="ctr">
              <a:lnSpc>
                <a:spcPct val="90000"/>
              </a:lnSpc>
              <a:spcBef>
                <a:spcPts val="500"/>
              </a:spcBef>
              <a:spcAft>
                <a:spcPts val="0"/>
              </a:spcAft>
              <a:buClr>
                <a:schemeClr val="dk1"/>
              </a:buClr>
              <a:buSzPts val="1600"/>
              <a:buNone/>
              <a:defRPr sz="3200"/>
            </a:lvl4pPr>
            <a:lvl5pPr lvl="4" algn="ctr">
              <a:lnSpc>
                <a:spcPct val="90000"/>
              </a:lnSpc>
              <a:spcBef>
                <a:spcPts val="500"/>
              </a:spcBef>
              <a:spcAft>
                <a:spcPts val="0"/>
              </a:spcAft>
              <a:buClr>
                <a:schemeClr val="dk1"/>
              </a:buClr>
              <a:buSzPts val="1600"/>
              <a:buNone/>
              <a:defRPr sz="3200"/>
            </a:lvl5pPr>
            <a:lvl6pPr lvl="5" algn="ctr">
              <a:lnSpc>
                <a:spcPct val="90000"/>
              </a:lnSpc>
              <a:spcBef>
                <a:spcPts val="500"/>
              </a:spcBef>
              <a:spcAft>
                <a:spcPts val="0"/>
              </a:spcAft>
              <a:buClr>
                <a:schemeClr val="dk1"/>
              </a:buClr>
              <a:buSzPts val="1600"/>
              <a:buNone/>
              <a:defRPr sz="3200"/>
            </a:lvl6pPr>
            <a:lvl7pPr lvl="6" algn="ctr">
              <a:lnSpc>
                <a:spcPct val="90000"/>
              </a:lnSpc>
              <a:spcBef>
                <a:spcPts val="500"/>
              </a:spcBef>
              <a:spcAft>
                <a:spcPts val="0"/>
              </a:spcAft>
              <a:buClr>
                <a:schemeClr val="dk1"/>
              </a:buClr>
              <a:buSzPts val="1600"/>
              <a:buNone/>
              <a:defRPr sz="3200"/>
            </a:lvl7pPr>
            <a:lvl8pPr lvl="7" algn="ctr">
              <a:lnSpc>
                <a:spcPct val="90000"/>
              </a:lnSpc>
              <a:spcBef>
                <a:spcPts val="500"/>
              </a:spcBef>
              <a:spcAft>
                <a:spcPts val="0"/>
              </a:spcAft>
              <a:buClr>
                <a:schemeClr val="dk1"/>
              </a:buClr>
              <a:buSzPts val="1600"/>
              <a:buNone/>
              <a:defRPr sz="3200"/>
            </a:lvl8pPr>
            <a:lvl9pPr lvl="8" algn="ctr">
              <a:lnSpc>
                <a:spcPct val="90000"/>
              </a:lnSpc>
              <a:spcBef>
                <a:spcPts val="500"/>
              </a:spcBef>
              <a:spcAft>
                <a:spcPts val="0"/>
              </a:spcAft>
              <a:buClr>
                <a:schemeClr val="dk1"/>
              </a:buClr>
              <a:buSzPts val="1600"/>
              <a:buNone/>
              <a:defRPr sz="3200"/>
            </a:lvl9pPr>
          </a:lstStyle>
          <a:p>
            <a:endParaRPr/>
          </a:p>
        </p:txBody>
      </p:sp>
      <p:sp>
        <p:nvSpPr>
          <p:cNvPr id="14" name="Google Shape;14;p11"/>
          <p:cNvSpPr txBox="1">
            <a:spLocks noGrp="1"/>
          </p:cNvSpPr>
          <p:nvPr>
            <p:ph type="dt" idx="10"/>
          </p:nvPr>
        </p:nvSpPr>
        <p:spPr>
          <a:xfrm>
            <a:off x="1676400" y="12712700"/>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 name="Google Shape;15;p11"/>
          <p:cNvSpPr txBox="1">
            <a:spLocks noGrp="1"/>
          </p:cNvSpPr>
          <p:nvPr>
            <p:ph type="ftr" idx="11"/>
          </p:nvPr>
        </p:nvSpPr>
        <p:spPr>
          <a:xfrm>
            <a:off x="8077200" y="12712700"/>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Emmanuel Kamdem </a:t>
            </a:r>
            <a:endParaRPr dirty="0"/>
          </a:p>
        </p:txBody>
      </p:sp>
      <p:sp>
        <p:nvSpPr>
          <p:cNvPr id="16" name="Google Shape;16;p11"/>
          <p:cNvSpPr txBox="1">
            <a:spLocks noGrp="1"/>
          </p:cNvSpPr>
          <p:nvPr>
            <p:ph type="sldNum" idx="12"/>
          </p:nvPr>
        </p:nvSpPr>
        <p:spPr>
          <a:xfrm>
            <a:off x="17221200" y="12712700"/>
            <a:ext cx="5486400" cy="730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048000" y="2244726"/>
            <a:ext cx="18288000" cy="4775200"/>
          </a:xfrm>
        </p:spPr>
        <p:txBody>
          <a:bodyPr anchor="b"/>
          <a:lstStyle>
            <a:lvl1pPr algn="ctr">
              <a:defRPr sz="12000"/>
            </a:lvl1pPr>
          </a:lstStyle>
          <a:p>
            <a:r>
              <a:rPr lang="fr-FR"/>
              <a:t>Modifiez le style du titre</a:t>
            </a:r>
          </a:p>
        </p:txBody>
      </p:sp>
      <p:sp>
        <p:nvSpPr>
          <p:cNvPr id="3" name="Sous-titre 2"/>
          <p:cNvSpPr>
            <a:spLocks noGrp="1"/>
          </p:cNvSpPr>
          <p:nvPr>
            <p:ph type="subTitle" idx="1"/>
          </p:nvPr>
        </p:nvSpPr>
        <p:spPr>
          <a:xfrm>
            <a:off x="3048000" y="7204076"/>
            <a:ext cx="18288000" cy="3311524"/>
          </a:xfrm>
        </p:spPr>
        <p:txBody>
          <a:bodyPr/>
          <a:lstStyle>
            <a:lvl1pPr marL="0" indent="0" algn="ctr">
              <a:buNone/>
              <a:defRPr sz="4800"/>
            </a:lvl1pPr>
            <a:lvl2pPr marL="457200" indent="0" algn="ctr">
              <a:buNone/>
              <a:defRPr sz="4000"/>
            </a:lvl2pPr>
            <a:lvl3pPr marL="914400" indent="0" algn="ctr">
              <a:buNone/>
              <a:defRPr sz="3600"/>
            </a:lvl3pPr>
            <a:lvl4pPr marL="1371600" indent="0" algn="ctr">
              <a:buNone/>
              <a:defRPr sz="3200"/>
            </a:lvl4pPr>
            <a:lvl5pPr marL="1828800" indent="0" algn="ctr">
              <a:buNone/>
              <a:defRPr sz="3200"/>
            </a:lvl5pPr>
            <a:lvl6pPr marL="2286000" indent="0" algn="ctr">
              <a:buNone/>
              <a:defRPr sz="3200"/>
            </a:lvl6pPr>
            <a:lvl7pPr marL="2743200" indent="0" algn="ctr">
              <a:buNone/>
              <a:defRPr sz="3200"/>
            </a:lvl7pPr>
            <a:lvl8pPr marL="3200400" indent="0" algn="ctr">
              <a:buNone/>
              <a:defRPr sz="3200"/>
            </a:lvl8pPr>
            <a:lvl9pPr marL="3657600" indent="0" algn="ctr">
              <a:buNone/>
              <a:defRPr sz="32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2784A9E-4256-4770-854F-AC4CCF519805}" type="datetimeFigureOut">
              <a:rPr lang="fr-FR"/>
              <a:t>16/05/2024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5D0870E-0881-4683-B5C6-5E4CC7DEFFE1}" type="slidenum">
              <a:rPr lang="fr-FR"/>
              <a:t>‹N°›</a:t>
            </a:fld>
            <a:endParaRPr lang="fr-FR"/>
          </a:p>
        </p:txBody>
      </p:sp>
    </p:spTree>
    <p:extLst>
      <p:ext uri="{BB962C8B-B14F-4D97-AF65-F5344CB8AC3E}">
        <p14:creationId xmlns:p14="http://schemas.microsoft.com/office/powerpoint/2010/main" val="37473785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2792338" y="4842932"/>
            <a:ext cx="1881459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640794C-11B1-4CEE-A5D0-FF2619044982}" type="datetime1">
              <a:rPr lang="en-US"/>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33868" y="0"/>
            <a:ext cx="24462320" cy="13712428"/>
            <a:chOff x="-33868" y="0"/>
            <a:chExt cx="24462320" cy="13712428"/>
          </a:xfrm>
        </p:grpSpPr>
        <p:pic>
          <p:nvPicPr>
            <p:cNvPr id="16" name="Picture 15" descr="HD-PanelTitleR1.png"/>
            <p:cNvPicPr>
              <a:picLocks noChangeAspect="1"/>
            </p:cNvPicPr>
            <p:nvPr/>
          </p:nvPicPr>
          <p:blipFill>
            <a:blip r:embed="R614516e690d248ad">
              <a:extLst>
                <a:ext uri="{28A0092B-C50C-407E-A947-70E740481C1C}">
                  <a14:useLocalDpi xmlns:a14="http://schemas.microsoft.com/office/drawing/2010/main" val="0"/>
                </a:ext>
              </a:extLst>
            </a:blip>
            <a:stretch>
              <a:fillRect/>
            </a:stretch>
          </p:blipFill>
          <p:spPr>
            <a:xfrm>
              <a:off x="0" y="0"/>
              <a:ext cx="24377650" cy="13712428"/>
            </a:xfrm>
            <a:prstGeom prst="rect">
              <a:avLst/>
            </a:prstGeom>
          </p:spPr>
        </p:pic>
        <p:sp>
          <p:nvSpPr>
            <p:cNvPr id="26" name="Rectangle 25"/>
            <p:cNvSpPr/>
            <p:nvPr/>
          </p:nvSpPr>
          <p:spPr>
            <a:xfrm>
              <a:off x="4656664" y="3081862"/>
              <a:ext cx="15087604" cy="7670802"/>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153ee4010c4d4bd4">
              <a:extLst>
                <a:ext uri="{28A0092B-C50C-407E-A947-70E740481C1C}">
                  <a14:useLocalDpi xmlns:a14="http://schemas.microsoft.com/office/drawing/2010/main" val="0"/>
                </a:ext>
              </a:extLst>
            </a:blip>
            <a:srcRect/>
            <a:stretch/>
          </p:blipFill>
          <p:spPr>
            <a:xfrm>
              <a:off x="-33868" y="6295218"/>
              <a:ext cx="4956048" cy="1225296"/>
            </a:xfrm>
            <a:prstGeom prst="rect">
              <a:avLst/>
            </a:prstGeom>
          </p:spPr>
        </p:pic>
        <p:pic>
          <p:nvPicPr>
            <p:cNvPr id="20" name="Picture 19" descr="HDRibbonTitle-UniformTrim.png"/>
            <p:cNvPicPr>
              <a:picLocks noChangeAspect="1"/>
            </p:cNvPicPr>
            <p:nvPr/>
          </p:nvPicPr>
          <p:blipFill rotWithShape="1">
            <a:blip r:embed="R153ee4010c4d4bd4">
              <a:extLst>
                <a:ext uri="{28A0092B-C50C-407E-A947-70E740481C1C}">
                  <a14:useLocalDpi xmlns:a14="http://schemas.microsoft.com/office/drawing/2010/main" val="0"/>
                </a:ext>
              </a:extLst>
            </a:blip>
            <a:srcRect/>
            <a:stretch/>
          </p:blipFill>
          <p:spPr>
            <a:xfrm>
              <a:off x="19472404" y="6295218"/>
              <a:ext cx="4956048" cy="1225296"/>
            </a:xfrm>
            <a:prstGeom prst="rect">
              <a:avLst/>
            </a:prstGeom>
          </p:spPr>
        </p:pic>
      </p:grpSp>
      <p:sp>
        <p:nvSpPr>
          <p:cNvPr id="2" name="Title 1"/>
          <p:cNvSpPr>
            <a:spLocks noGrp="1"/>
          </p:cNvSpPr>
          <p:nvPr>
            <p:ph type="ctrTitle"/>
          </p:nvPr>
        </p:nvSpPr>
        <p:spPr>
          <a:xfrm>
            <a:off x="5384796" y="3742262"/>
            <a:ext cx="13631338" cy="3031066"/>
          </a:xfrm>
        </p:spPr>
        <p:txBody>
          <a:bodyPr anchor="b">
            <a:noAutofit/>
          </a:bodyPr>
          <a:lstStyle>
            <a:lvl1pPr algn="ctr">
              <a:defRPr sz="10800">
                <a:effectLst/>
              </a:defRPr>
            </a:lvl1pPr>
          </a:lstStyle>
          <a:p>
            <a:r>
              <a:rPr lang="fr-FR"/>
              <a:t>Modifiez le style du titre</a:t>
            </a:r>
            <a:endParaRPr lang="en-US" dirty="0"/>
          </a:p>
        </p:txBody>
      </p:sp>
      <p:sp>
        <p:nvSpPr>
          <p:cNvPr id="3" name="Subtitle 2"/>
          <p:cNvSpPr>
            <a:spLocks noGrp="1"/>
          </p:cNvSpPr>
          <p:nvPr>
            <p:ph type="subTitle" idx="1"/>
          </p:nvPr>
        </p:nvSpPr>
        <p:spPr>
          <a:xfrm>
            <a:off x="5384796" y="7315194"/>
            <a:ext cx="13631338" cy="2641604"/>
          </a:xfrm>
        </p:spPr>
        <p:txBody>
          <a:bodyPr anchor="t">
            <a:normAutofit/>
          </a:bodyPr>
          <a:lstStyle>
            <a:lvl1pPr marL="0" indent="0" algn="ctr">
              <a:buNone/>
              <a:defRPr sz="4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15966464" y="10075326"/>
            <a:ext cx="1794934" cy="558800"/>
          </a:xfrm>
        </p:spPr>
        <p:txBody>
          <a:bodyPr/>
          <a:lstStyle/>
          <a:p>
            <a:fld id="{50CDBF44-80FE-4389-B065-EAFB1B9D8FB6}" type="datetime1">
              <a:rPr lang="en-US"/>
              <a:pPr/>
              <a:t>5/16/2024</a:t>
            </a:fld>
            <a:endParaRPr lang="en-US" dirty="0"/>
          </a:p>
        </p:txBody>
      </p:sp>
      <p:sp>
        <p:nvSpPr>
          <p:cNvPr id="5" name="Footer Placeholder 4"/>
          <p:cNvSpPr>
            <a:spLocks noGrp="1"/>
          </p:cNvSpPr>
          <p:nvPr>
            <p:ph type="ftr" sz="quarter" idx="11"/>
          </p:nvPr>
        </p:nvSpPr>
        <p:spPr>
          <a:xfrm>
            <a:off x="5384794" y="10075326"/>
            <a:ext cx="10429270" cy="558800"/>
          </a:xfrm>
        </p:spPr>
        <p:txBody>
          <a:bodyPr/>
          <a:lstStyle/>
          <a:p>
            <a:endParaRPr lang="en-US" dirty="0"/>
          </a:p>
        </p:txBody>
      </p:sp>
      <p:sp>
        <p:nvSpPr>
          <p:cNvPr id="6" name="Slide Number Placeholder 5"/>
          <p:cNvSpPr>
            <a:spLocks noGrp="1"/>
          </p:cNvSpPr>
          <p:nvPr>
            <p:ph type="sldNum" sz="quarter" idx="12"/>
          </p:nvPr>
        </p:nvSpPr>
        <p:spPr>
          <a:xfrm>
            <a:off x="17913800" y="10075326"/>
            <a:ext cx="1102334" cy="5588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5384798" y="7044262"/>
            <a:ext cx="13631336"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Auteur et date</a:t>
            </a:r>
          </a:p>
        </p:txBody>
      </p:sp>
      <p:sp>
        <p:nvSpPr>
          <p:cNvPr id="12" name="Titre de la pré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Titre de la présentation</a:t>
            </a:r>
          </a:p>
        </p:txBody>
      </p:sp>
      <p:sp>
        <p:nvSpPr>
          <p:cNvPr id="13" name="Texte niveau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Sous-titre de diapositive</a:t>
            </a:r>
          </a:p>
        </p:txBody>
      </p:sp>
      <p:sp>
        <p:nvSpPr>
          <p:cNvPr id="61" name="Texte niveau 1…"/>
          <p:cNvSpPr txBox="1">
            <a:spLocks noGrp="1"/>
          </p:cNvSpPr>
          <p:nvPr>
            <p:ph type="body" sz="half" idx="1" hasCustomPrompt="1"/>
          </p:nvPr>
        </p:nvSpPr>
        <p:spPr>
          <a:xfrm>
            <a:off x="1206500" y="4248504"/>
            <a:ext cx="9779000" cy="8256630"/>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1206500" y="1079500"/>
            <a:ext cx="9779000" cy="1435100"/>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24e3c1f4f09f4a35" /><Relationship Type="http://schemas.openxmlformats.org/officeDocument/2006/relationships/slideLayout" Target="/ppt/slideLayouts/slideLayout7.xml" Id="Re30fe7906a1e468f" /><Relationship Type="http://schemas.openxmlformats.org/officeDocument/2006/relationships/slideLayout" Target="/ppt/slideLayouts/slideLayout8.xml" Id="R355a3b46b15143d6" /><Relationship Type="http://schemas.openxmlformats.org/officeDocument/2006/relationships/slideLayout" Target="/ppt/slideLayouts/slideLayout11.xml" Id="R810881558c6845ce" /><Relationship Type="http://schemas.openxmlformats.org/officeDocument/2006/relationships/slideLayout" Target="/ppt/slideLayouts/slideLayout13.xml" Id="R28a63c0b47e4415a"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b9d02ad954d6440f" /><Relationship Type="http://schemas.openxmlformats.org/officeDocument/2006/relationships/slideLayout" Target="/ppt/slideLayouts/slideLayout20.xml" Id="R17713b08bcd64aeb"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92c43f029877448c" /><Relationship Type="http://schemas.openxmlformats.org/officeDocument/2006/relationships/slideLayout" Target="/ppt/slideLayouts/slideLayout30.xml" Id="R0a8d36e135db42b2" /></Relationships>
</file>

<file path=ppt/slideMasters/_rels/slideMaster4.xml.rels>&#65279;<?xml version="1.0" encoding="utf-8"?><Relationships xmlns="http://schemas.openxmlformats.org/package/2006/relationships"><Relationship Type="http://schemas.openxmlformats.org/officeDocument/2006/relationships/image" Target="/ppt/media/image4.png" Id="R175a0f8cd8a243bf" /><Relationship Type="http://schemas.openxmlformats.org/officeDocument/2006/relationships/image" Target="/ppt/media/image5.png" Id="R237443087c8b4ceb" /><Relationship Type="http://schemas.openxmlformats.org/officeDocument/2006/relationships/theme" Target="/ppt/slideMasters/theme/theme5.xml" Id="Rb9bb294fe94b452e" /><Relationship Type="http://schemas.openxmlformats.org/officeDocument/2006/relationships/slideLayout" Target="/ppt/slideLayouts/slideLayout43.xml" Id="Re389b7ec9e1b4623" /><Relationship Type="http://schemas.openxmlformats.org/officeDocument/2006/relationships/slideLayout" Target="/ppt/slideLayouts/slideLayout45.xml" Id="R972da197376b42e5" /></Relationships>
</file>

<file path=ppt/slideMasters/slideMaster1.xml><?xml version="1.0" encoding="utf-8"?>
<p:sldMaster xmlns:ma14="http://schemas.microsoft.com/office/mac/drawingml/2011/main" xmlns:a14="http://schemas.microsoft.com/office/drawing/2010/main" xmlns:m="http://schemas.openxmlformats.org/officeDocument/2006/math"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5" r:id="Re30fe7906a1e468f"/>
    <p:sldLayoutId id="2147483656" r:id="R355a3b46b15143d6"/>
    <p:sldLayoutId id="2147483659" r:id="R810881558c6845ce"/>
    <p:sldLayoutId id="2147483661" r:id="R28a63c0b47e4415a"/>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1676400" y="730250"/>
            <a:ext cx="21031200"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8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rgbClr val="000000"/>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56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4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4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1676400" y="12712700"/>
            <a:ext cx="5486400"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endParaRPr dirty="0"/>
          </a:p>
        </p:txBody>
      </p:sp>
      <p:sp>
        <p:nvSpPr>
          <p:cNvPr id="9" name="Google Shape;9;p10"/>
          <p:cNvSpPr txBox="1">
            <a:spLocks noGrp="1"/>
          </p:cNvSpPr>
          <p:nvPr>
            <p:ph type="ftr" idx="11"/>
          </p:nvPr>
        </p:nvSpPr>
        <p:spPr>
          <a:xfrm>
            <a:off x="8077200" y="12712700"/>
            <a:ext cx="8229600"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24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Calibri"/>
                <a:ea typeface="Calibri"/>
                <a:cs typeface="Calibri"/>
                <a:sym typeface="Calibri"/>
              </a:defRPr>
            </a:lvl9pPr>
          </a:lstStyle>
          <a:p>
            <a:r>
              <a:rPr lang="en-US" dirty="0"/>
              <a:t>Emmanuel Kamdem </a:t>
            </a:r>
            <a:endParaRPr dirty="0"/>
          </a:p>
        </p:txBody>
      </p:sp>
      <p:sp>
        <p:nvSpPr>
          <p:cNvPr id="10" name="Google Shape;10;p10"/>
          <p:cNvSpPr txBox="1">
            <a:spLocks noGrp="1"/>
          </p:cNvSpPr>
          <p:nvPr>
            <p:ph type="sldNum" idx="12"/>
          </p:nvPr>
        </p:nvSpPr>
        <p:spPr>
          <a:xfrm>
            <a:off x="17221200" y="12712700"/>
            <a:ext cx="5486400"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dirty="0"/>
          </a:p>
        </p:txBody>
      </p:sp>
    </p:spTree>
  </p:cSld>
  <p:clrMap bg1="lt1" tx1="dk1" bg2="dk2" tx2="lt2" accent1="accent1" accent2="accent2" accent3="accent3" accent4="accent4" accent5="accent5" accent6="accent6" hlink="hlink" folHlink="folHlink"/>
  <p:sldLayoutIdLst>
    <p:sldLayoutId id="2147483669" r:id="R17713b08bcd64aeb"/>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76400" y="730250"/>
            <a:ext cx="21031200" cy="265112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42784A9E-4256-4770-854F-AC4CCF519805}" type="datetimeFigureOut">
              <a:rPr lang="fr-FR"/>
              <a:t>16/05/2024</a:t>
            </a:fld>
            <a:endParaRPr lang="fr-FR"/>
          </a:p>
        </p:txBody>
      </p:sp>
      <p:sp>
        <p:nvSpPr>
          <p:cNvPr id="5" name="Espace réservé du pied de page 4"/>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5D0870E-0881-4683-B5C6-5E4CC7DEFFE1}" type="slidenum">
              <a:rPr lang="fr-FR"/>
              <a:t>‹N°›</a:t>
            </a:fld>
            <a:endParaRPr lang="fr-FR"/>
          </a:p>
        </p:txBody>
      </p:sp>
    </p:spTree>
    <p:extLst>
      <p:ext uri="{BB962C8B-B14F-4D97-AF65-F5344CB8AC3E}">
        <p14:creationId xmlns:p14="http://schemas.microsoft.com/office/powerpoint/2010/main" val="3015612352"/>
      </p:ext>
    </p:extLst>
  </p:cSld>
  <p:clrMap bg1="lt1" tx1="dk1" bg2="lt2" tx2="dk2" accent1="accent1" accent2="accent2" accent3="accent3" accent4="accent4" accent5="accent5" accent6="accent6" hlink="hlink" folHlink="folHlink"/>
  <p:sldLayoutIdLst>
    <p:sldLayoutId id="2147483680" r:id="R0a8d36e135db42b2"/>
  </p:sldLayoutIdLst>
  <p:txStyles>
    <p:titleStyle>
      <a:lvl1pPr algn="l" defTabSz="9144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mn-lt"/>
          <a:ea typeface="+mn-ea"/>
          <a:cs typeface="+mn-cs"/>
        </a:defRPr>
      </a:lvl9pPr>
    </p:bodyStyle>
    <p:otherStyle>
      <a:defPPr>
        <a:defRPr lang="fr-FR"/>
      </a:defPPr>
      <a:lvl1pPr marL="0" algn="l" defTabSz="914400" rtl="0" eaLnBrk="1" latinLnBrk="0" hangingPunct="1">
        <a:defRPr sz="3600" kern="1200">
          <a:solidFill>
            <a:schemeClr val="tx1"/>
          </a:solidFill>
          <a:latin typeface="+mn-lt"/>
          <a:ea typeface="+mn-ea"/>
          <a:cs typeface="+mn-cs"/>
        </a:defRPr>
      </a:lvl1pPr>
      <a:lvl2pPr marL="457200" algn="l" defTabSz="914400" rtl="0" eaLnBrk="1" latinLnBrk="0" hangingPunct="1">
        <a:defRPr sz="3600" kern="1200">
          <a:solidFill>
            <a:schemeClr val="tx1"/>
          </a:solidFill>
          <a:latin typeface="+mn-lt"/>
          <a:ea typeface="+mn-ea"/>
          <a:cs typeface="+mn-cs"/>
        </a:defRPr>
      </a:lvl2pPr>
      <a:lvl3pPr marL="914400" algn="l" defTabSz="914400" rtl="0" eaLnBrk="1" latinLnBrk="0" hangingPunct="1">
        <a:defRPr sz="3600" kern="1200">
          <a:solidFill>
            <a:schemeClr val="tx1"/>
          </a:solidFill>
          <a:latin typeface="+mn-lt"/>
          <a:ea typeface="+mn-ea"/>
          <a:cs typeface="+mn-cs"/>
        </a:defRPr>
      </a:lvl3pPr>
      <a:lvl4pPr marL="1371600" algn="l" defTabSz="914400" rtl="0" eaLnBrk="1" latinLnBrk="0" hangingPunct="1">
        <a:defRPr sz="3600" kern="1200">
          <a:solidFill>
            <a:schemeClr val="tx1"/>
          </a:solidFill>
          <a:latin typeface="+mn-lt"/>
          <a:ea typeface="+mn-ea"/>
          <a:cs typeface="+mn-cs"/>
        </a:defRPr>
      </a:lvl4pPr>
      <a:lvl5pPr marL="1828800" algn="l" defTabSz="914400" rtl="0" eaLnBrk="1" latinLnBrk="0" hangingPunct="1">
        <a:defRPr sz="3600" kern="1200">
          <a:solidFill>
            <a:schemeClr val="tx1"/>
          </a:solidFill>
          <a:latin typeface="+mn-lt"/>
          <a:ea typeface="+mn-ea"/>
          <a:cs typeface="+mn-cs"/>
        </a:defRPr>
      </a:lvl5pPr>
      <a:lvl6pPr marL="2286000" algn="l" defTabSz="914400" rtl="0" eaLnBrk="1" latinLnBrk="0" hangingPunct="1">
        <a:defRPr sz="3600" kern="1200">
          <a:solidFill>
            <a:schemeClr val="tx1"/>
          </a:solidFill>
          <a:latin typeface="+mn-lt"/>
          <a:ea typeface="+mn-ea"/>
          <a:cs typeface="+mn-cs"/>
        </a:defRPr>
      </a:lvl6pPr>
      <a:lvl7pPr marL="2743200" algn="l" defTabSz="914400" rtl="0" eaLnBrk="1" latinLnBrk="0" hangingPunct="1">
        <a:defRPr sz="3600" kern="1200">
          <a:solidFill>
            <a:schemeClr val="tx1"/>
          </a:solidFill>
          <a:latin typeface="+mn-lt"/>
          <a:ea typeface="+mn-ea"/>
          <a:cs typeface="+mn-cs"/>
        </a:defRPr>
      </a:lvl7pPr>
      <a:lvl8pPr marL="3200400" algn="l" defTabSz="914400" rtl="0" eaLnBrk="1" latinLnBrk="0" hangingPunct="1">
        <a:defRPr sz="3600" kern="1200">
          <a:solidFill>
            <a:schemeClr val="tx1"/>
          </a:solidFill>
          <a:latin typeface="+mn-lt"/>
          <a:ea typeface="+mn-ea"/>
          <a:cs typeface="+mn-cs"/>
        </a:defRPr>
      </a:lvl8pPr>
      <a:lvl9pPr marL="3657600" algn="l" defTabSz="914400"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14="http://schemas.microsoft.com/office/drawing/2010/main" xmlns:mc="http://schemas.openxmlformats.org/markup-compatibility/2006" xmlns:p14="http://schemas.microsoft.com/office/powerpoint/2010/main"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31472" y="0"/>
            <a:ext cx="24459924" cy="13712428"/>
            <a:chOff x="-31472" y="0"/>
            <a:chExt cx="24459924" cy="13712428"/>
          </a:xfrm>
        </p:grpSpPr>
        <p:pic>
          <p:nvPicPr>
            <p:cNvPr id="8" name="Picture 7" descr="HD-PanelContent.png"/>
            <p:cNvPicPr>
              <a:picLocks noChangeAspect="1"/>
            </p:cNvPicPr>
            <p:nvPr/>
          </p:nvPicPr>
          <p:blipFill>
            <a:blip r:embed="R175a0f8cd8a243bf">
              <a:extLst>
                <a:ext uri="{28A0092B-C50C-407E-A947-70E740481C1C}">
                  <a14:useLocalDpi xmlns:a14="http://schemas.microsoft.com/office/drawing/2010/main" val="0"/>
                </a:ext>
              </a:extLst>
            </a:blip>
            <a:stretch>
              <a:fillRect/>
            </a:stretch>
          </p:blipFill>
          <p:spPr>
            <a:xfrm>
              <a:off x="0" y="0"/>
              <a:ext cx="24377650" cy="13712428"/>
            </a:xfrm>
            <a:prstGeom prst="rect">
              <a:avLst/>
            </a:prstGeom>
          </p:spPr>
        </p:pic>
        <p:sp>
          <p:nvSpPr>
            <p:cNvPr id="9" name="Rectangle 8"/>
            <p:cNvSpPr/>
            <p:nvPr/>
          </p:nvSpPr>
          <p:spPr>
            <a:xfrm>
              <a:off x="1216024" y="1219200"/>
              <a:ext cx="21945600" cy="112776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237443087c8b4ceb">
              <a:extLst>
                <a:ext uri="{28A0092B-C50C-407E-A947-70E740481C1C}">
                  <a14:useLocalDpi xmlns:a14="http://schemas.microsoft.com/office/drawing/2010/main" val="0"/>
                </a:ext>
              </a:extLst>
            </a:blip>
            <a:srcRect/>
            <a:stretch/>
          </p:blipFill>
          <p:spPr>
            <a:xfrm>
              <a:off x="-31472" y="6307664"/>
              <a:ext cx="1554480" cy="1212850"/>
            </a:xfrm>
            <a:prstGeom prst="rect">
              <a:avLst/>
            </a:prstGeom>
          </p:spPr>
        </p:pic>
        <p:pic>
          <p:nvPicPr>
            <p:cNvPr id="11" name="Picture 10" descr="HDRibbonContent-UniformTrim.png"/>
            <p:cNvPicPr>
              <a:picLocks noChangeAspect="1"/>
            </p:cNvPicPr>
            <p:nvPr/>
          </p:nvPicPr>
          <p:blipFill rotWithShape="1">
            <a:blip r:embed="R237443087c8b4ceb">
              <a:extLst>
                <a:ext uri="{28A0092B-C50C-407E-A947-70E740481C1C}">
                  <a14:useLocalDpi xmlns:a14="http://schemas.microsoft.com/office/drawing/2010/main" val="0"/>
                </a:ext>
              </a:extLst>
            </a:blip>
            <a:srcRect/>
            <a:stretch/>
          </p:blipFill>
          <p:spPr>
            <a:xfrm>
              <a:off x="22873972" y="6307664"/>
              <a:ext cx="1554480" cy="1212850"/>
            </a:xfrm>
            <a:prstGeom prst="rect">
              <a:avLst/>
            </a:prstGeom>
          </p:spPr>
        </p:pic>
      </p:grpSp>
      <p:sp>
        <p:nvSpPr>
          <p:cNvPr id="2" name="Title Placeholder 1"/>
          <p:cNvSpPr>
            <a:spLocks noGrp="1"/>
          </p:cNvSpPr>
          <p:nvPr>
            <p:ph type="title"/>
          </p:nvPr>
        </p:nvSpPr>
        <p:spPr>
          <a:xfrm>
            <a:off x="2590804" y="1964264"/>
            <a:ext cx="19202392" cy="2607734"/>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590802" y="5113864"/>
            <a:ext cx="19202392" cy="6637872"/>
          </a:xfrm>
          <a:prstGeom prst="rect">
            <a:avLst/>
          </a:prstGeom>
        </p:spPr>
        <p:txBody>
          <a:bodyPr vert="horz" lIns="91440" tIns="45720" rIns="91440" bIns="45720" rtlCol="0"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7355002" y="11938000"/>
            <a:ext cx="3200400" cy="558800"/>
          </a:xfrm>
          <a:prstGeom prst="rect">
            <a:avLst/>
          </a:prstGeom>
        </p:spPr>
        <p:txBody>
          <a:bodyPr vert="horz" lIns="91440" tIns="45720" rIns="91440" bIns="45720" rtlCol="0" anchor="ctr"/>
          <a:lstStyle>
            <a:lvl1pPr algn="r">
              <a:defRPr sz="2000" b="0" i="0">
                <a:solidFill>
                  <a:schemeClr val="tx1"/>
                </a:solidFill>
                <a:effectLst/>
                <a:latin typeface="+mn-lt"/>
              </a:defRPr>
            </a:lvl1pPr>
          </a:lstStyle>
          <a:p>
            <a:fld id="{AA1B98A4-F786-4212-856B-F82750477371}" type="datetime1">
              <a:rPr lang="en-US"/>
              <a:pPr/>
              <a:t>5/16/2024</a:t>
            </a:fld>
            <a:endParaRPr lang="en-US" dirty="0"/>
          </a:p>
        </p:txBody>
      </p:sp>
      <p:sp>
        <p:nvSpPr>
          <p:cNvPr id="5" name="Footer Placeholder 4"/>
          <p:cNvSpPr>
            <a:spLocks noGrp="1"/>
          </p:cNvSpPr>
          <p:nvPr>
            <p:ph type="ftr" sz="quarter" idx="3"/>
          </p:nvPr>
        </p:nvSpPr>
        <p:spPr>
          <a:xfrm>
            <a:off x="2590802" y="11938000"/>
            <a:ext cx="14611800" cy="558800"/>
          </a:xfrm>
          <a:prstGeom prst="rect">
            <a:avLst/>
          </a:prstGeom>
        </p:spPr>
        <p:txBody>
          <a:bodyPr vert="horz" lIns="91440" tIns="45720" rIns="91440" bIns="45720" rtlCol="0" anchor="ctr"/>
          <a:lstStyle>
            <a:lvl1pPr algn="l">
              <a:defRPr sz="2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20707802" y="11938000"/>
            <a:ext cx="1085394" cy="558800"/>
          </a:xfrm>
          <a:prstGeom prst="rect">
            <a:avLst/>
          </a:prstGeom>
        </p:spPr>
        <p:txBody>
          <a:bodyPr vert="horz" lIns="91440" tIns="45720" rIns="91440" bIns="45720" rtlCol="0" anchor="ctr"/>
          <a:lstStyle>
            <a:lvl1pPr algn="r">
              <a:defRPr sz="2000" b="0" i="0">
                <a:solidFill>
                  <a:schemeClr val="tx1"/>
                </a:solidFill>
                <a:effectLst/>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94" r:id="Re389b7ec9e1b4623"/>
    <p:sldLayoutId id="2147483696" r:id="R972da197376b42e5"/>
  </p:sldLayoutIdLst>
  <mc:AlternateContent xmlns:mc="http://schemas.openxmlformats.org/markup-compatibility/2006" xmlns:p14="http://schemas.microsoft.com/office/powerpoint/2010/main">
    <mc:Choice Requires="p14">
      <p:transition spd="slow" p14:dur="1200" advClick="0">
        <p14:prism/>
      </p:transition>
    </mc:Choice>
    <mc:Fallback>
      <p:transition spd="slow" advClick="0">
        <p:fade/>
      </p:transition>
    </mc:Fallback>
  </mc:AlternateContent>
  <p:hf sldNum="0" hdr="0" ftr="0" dt="0"/>
  <p:txStyles>
    <p:titleStyle>
      <a:lvl1pPr algn="ctr" defTabSz="457200" rtl="0" eaLnBrk="1" latinLnBrk="0" hangingPunct="1">
        <a:spcBef>
          <a:spcPct val="0"/>
        </a:spcBef>
        <a:buNone/>
        <a:defRPr sz="88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4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4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3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28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28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28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28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28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3600" kern="1200">
          <a:solidFill>
            <a:schemeClr val="tx1"/>
          </a:solidFill>
          <a:latin typeface="+mn-lt"/>
          <a:ea typeface="+mn-ea"/>
          <a:cs typeface="+mn-cs"/>
        </a:defRPr>
      </a:lvl1pPr>
      <a:lvl2pPr marL="457200" algn="l" defTabSz="457200" rtl="0" eaLnBrk="1" latinLnBrk="0" hangingPunct="1">
        <a:defRPr sz="3600" kern="1200">
          <a:solidFill>
            <a:schemeClr val="tx1"/>
          </a:solidFill>
          <a:latin typeface="+mn-lt"/>
          <a:ea typeface="+mn-ea"/>
          <a:cs typeface="+mn-cs"/>
        </a:defRPr>
      </a:lvl2pPr>
      <a:lvl3pPr marL="914400" algn="l" defTabSz="457200" rtl="0" eaLnBrk="1" latinLnBrk="0" hangingPunct="1">
        <a:defRPr sz="3600" kern="1200">
          <a:solidFill>
            <a:schemeClr val="tx1"/>
          </a:solidFill>
          <a:latin typeface="+mn-lt"/>
          <a:ea typeface="+mn-ea"/>
          <a:cs typeface="+mn-cs"/>
        </a:defRPr>
      </a:lvl3pPr>
      <a:lvl4pPr marL="1371600" algn="l" defTabSz="457200" rtl="0" eaLnBrk="1" latinLnBrk="0" hangingPunct="1">
        <a:defRPr sz="3600" kern="1200">
          <a:solidFill>
            <a:schemeClr val="tx1"/>
          </a:solidFill>
          <a:latin typeface="+mn-lt"/>
          <a:ea typeface="+mn-ea"/>
          <a:cs typeface="+mn-cs"/>
        </a:defRPr>
      </a:lvl4pPr>
      <a:lvl5pPr marL="1828800" algn="l" defTabSz="457200" rtl="0" eaLnBrk="1" latinLnBrk="0" hangingPunct="1">
        <a:defRPr sz="3600" kern="1200">
          <a:solidFill>
            <a:schemeClr val="tx1"/>
          </a:solidFill>
          <a:latin typeface="+mn-lt"/>
          <a:ea typeface="+mn-ea"/>
          <a:cs typeface="+mn-cs"/>
        </a:defRPr>
      </a:lvl5pPr>
      <a:lvl6pPr marL="2286000" algn="l" defTabSz="457200" rtl="0" eaLnBrk="1" latinLnBrk="0" hangingPunct="1">
        <a:defRPr sz="3600" kern="1200">
          <a:solidFill>
            <a:schemeClr val="tx1"/>
          </a:solidFill>
          <a:latin typeface="+mn-lt"/>
          <a:ea typeface="+mn-ea"/>
          <a:cs typeface="+mn-cs"/>
        </a:defRPr>
      </a:lvl6pPr>
      <a:lvl7pPr marL="2743200" algn="l" defTabSz="457200" rtl="0" eaLnBrk="1" latinLnBrk="0" hangingPunct="1">
        <a:defRPr sz="3600" kern="1200">
          <a:solidFill>
            <a:schemeClr val="tx1"/>
          </a:solidFill>
          <a:latin typeface="+mn-lt"/>
          <a:ea typeface="+mn-ea"/>
          <a:cs typeface="+mn-cs"/>
        </a:defRPr>
      </a:lvl7pPr>
      <a:lvl8pPr marL="3200400" algn="l" defTabSz="457200" rtl="0" eaLnBrk="1" latinLnBrk="0" hangingPunct="1">
        <a:defRPr sz="3600" kern="1200">
          <a:solidFill>
            <a:schemeClr val="tx1"/>
          </a:solidFill>
          <a:latin typeface="+mn-lt"/>
          <a:ea typeface="+mn-ea"/>
          <a:cs typeface="+mn-cs"/>
        </a:defRPr>
      </a:lvl8pPr>
      <a:lvl9pPr marL="3657600" algn="l" defTabSz="457200" rtl="0" eaLnBrk="1" latinLnBrk="0" hangingPunct="1">
        <a:defRPr sz="3600" kern="1200">
          <a:solidFill>
            <a:schemeClr val="tx1"/>
          </a:solidFill>
          <a:latin typeface="+mn-lt"/>
          <a:ea typeface="+mn-ea"/>
          <a:cs typeface="+mn-cs"/>
        </a:defRPr>
      </a:lvl9pPr>
    </p:otherStyle>
  </p:txStyles>
</p:sldMaster>
</file>

<file path=ppt/slideMasters/theme/_rels/theme5.xml.rels>&#65279;<?xml version="1.0" encoding="utf-8"?><Relationships xmlns="http://schemas.openxmlformats.org/package/2006/relationships"><Relationship Type="http://schemas.openxmlformats.org/officeDocument/2006/relationships/image" Target="/ppt/slideMasters/media/image10.jpg" Id="R36bfd8f159564d8c" /><Relationship Type="http://schemas.openxmlformats.org/officeDocument/2006/relationships/image" Target="/ppt/slideMasters/media/image11.jpg" Id="R3ee965e5fc9b47ff" /></Relationships>
</file>

<file path=ppt/slideMasters/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slideMasters/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5.xml><?xml version="1.0" encoding="utf-8"?>
<a:theme xmlns:a="http://schemas.openxmlformats.org/drawingml/2006/main" name="Organique">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36bfd8f159564d8c">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3ee965e5fc9b47ff"/>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slides/_rels/slide1.xml.rels>&#65279;<?xml version="1.0" encoding="utf-8"?><Relationships xmlns="http://schemas.openxmlformats.org/package/2006/relationships"><Relationship Type="http://schemas.openxmlformats.org/officeDocument/2006/relationships/image" Target="/ppt/media/image.jpg" Id="R503bb21d3da74404" /><Relationship Type="http://schemas.openxmlformats.org/officeDocument/2006/relationships/slideLayout" Target="/ppt/slideLayouts/slideLayout7.xml" Id="Re76af0c5651b43d8" /></Relationships>
</file>

<file path=ppt/slides/_rels/slide10.xml.rels>&#65279;<?xml version="1.0" encoding="utf-8"?><Relationships xmlns="http://schemas.openxmlformats.org/package/2006/relationships"><Relationship Type="http://schemas.openxmlformats.org/officeDocument/2006/relationships/notesSlide" Target="/ppt/notesSlides/notesSlide9.xml" Id="Re61b6e16ea244351" /><Relationship Type="http://schemas.openxmlformats.org/officeDocument/2006/relationships/slideLayout" Target="/ppt/slideLayouts/slideLayout13.xml" Id="Racffb4e1b7574a20" /></Relationships>
</file>

<file path=ppt/slides/_rels/slide11.xml.rels>&#65279;<?xml version="1.0" encoding="utf-8"?><Relationships xmlns="http://schemas.openxmlformats.org/package/2006/relationships"><Relationship Type="http://schemas.openxmlformats.org/officeDocument/2006/relationships/image" Target="/ppt/media/image2.png" Id="R322501f0f5d941b9" /><Relationship Type="http://schemas.openxmlformats.org/officeDocument/2006/relationships/image" Target="/ppt/media/image.image" Id="Rfb460f5c77a84e97" /><Relationship Type="http://schemas.openxmlformats.org/officeDocument/2006/relationships/notesSlide" Target="/ppt/notesSlides/notesSlide10.xml" Id="R1e18080ecc7a4e06" /><Relationship Type="http://schemas.openxmlformats.org/officeDocument/2006/relationships/slideLayout" Target="/ppt/slideLayouts/slideLayout11.xml" Id="R491c009a87aa4055" /></Relationships>
</file>

<file path=ppt/slides/_rels/slide12.xml.rels>&#65279;<?xml version="1.0" encoding="utf-8"?><Relationships xmlns="http://schemas.openxmlformats.org/package/2006/relationships"><Relationship Type="http://schemas.openxmlformats.org/officeDocument/2006/relationships/notesSlide" Target="/ppt/notesSlides/notesSlide11.xml" Id="R5d42565d79f24428" /><Relationship Type="http://schemas.openxmlformats.org/officeDocument/2006/relationships/slideLayout" Target="/ppt/slideLayouts/slideLayout13.xml" Id="R8a94c4fca3b24c2b" /></Relationships>
</file>

<file path=ppt/slides/_rels/slide13.xml.rels>&#65279;<?xml version="1.0" encoding="utf-8"?><Relationships xmlns="http://schemas.openxmlformats.org/package/2006/relationships"><Relationship Type="http://schemas.openxmlformats.org/officeDocument/2006/relationships/notesSlide" Target="/ppt/notesSlides/notesSlide12.xml" Id="R97521e8b4b9a4d7a" /><Relationship Type="http://schemas.openxmlformats.org/officeDocument/2006/relationships/slideLayout" Target="/ppt/slideLayouts/slideLayout13.xml" Id="R94f8b0f52afd4bb0" /></Relationships>
</file>

<file path=ppt/slides/_rels/slide14.xml.rels>&#65279;<?xml version="1.0" encoding="utf-8"?><Relationships xmlns="http://schemas.openxmlformats.org/package/2006/relationships"><Relationship Type="http://schemas.openxmlformats.org/officeDocument/2006/relationships/notesSlide" Target="/ppt/notesSlides/notesSlide13.xml" Id="R7d7996803e1d44d4" /><Relationship Type="http://schemas.openxmlformats.org/officeDocument/2006/relationships/slideLayout" Target="/ppt/slideLayouts/slideLayout13.xml" Id="Rbf6b1d8f9f014b53" /></Relationships>
</file>

<file path=ppt/slides/_rels/slide15.xml.rels>&#65279;<?xml version="1.0" encoding="utf-8"?><Relationships xmlns="http://schemas.openxmlformats.org/package/2006/relationships"><Relationship Type="http://schemas.openxmlformats.org/officeDocument/2006/relationships/image" Target="/ppt/media/image7.jpg" Id="R36ca4692c4ee4952" /><Relationship Type="http://schemas.openxmlformats.org/officeDocument/2006/relationships/notesSlide" Target="/ppt/notesSlides/notesSlide14.xml" Id="R12b233c471374ac0" /><Relationship Type="http://schemas.openxmlformats.org/officeDocument/2006/relationships/slideLayout" Target="/ppt/slideLayouts/slideLayout11.xml" Id="R43bad442267d46bc" /></Relationships>
</file>

<file path=ppt/slides/_rels/slide16.xml.rels>&#65279;<?xml version="1.0" encoding="utf-8"?><Relationships xmlns="http://schemas.openxmlformats.org/package/2006/relationships"><Relationship Type="http://schemas.openxmlformats.org/officeDocument/2006/relationships/image" Target="/ppt/media/image3.png" Id="R126ada2fc8c24b8c" /><Relationship Type="http://schemas.openxmlformats.org/officeDocument/2006/relationships/notesSlide" Target="/ppt/notesSlides/notesSlide15.xml" Id="R9196038b629141d2" /><Relationship Type="http://schemas.openxmlformats.org/officeDocument/2006/relationships/slideLayout" Target="/ppt/slideLayouts/slideLayout20.xml" Id="R69eefa69ae5f4943" /></Relationships>
</file>

<file path=ppt/slides/_rels/slide17.xml.rels>&#65279;<?xml version="1.0" encoding="utf-8"?><Relationships xmlns="http://schemas.openxmlformats.org/package/2006/relationships"><Relationship Type="http://schemas.openxmlformats.org/officeDocument/2006/relationships/notesSlide" Target="/ppt/notesSlides/notesSlide16.xml" Id="R544148d8299c462b" /><Relationship Type="http://schemas.openxmlformats.org/officeDocument/2006/relationships/slideLayout" Target="/ppt/slideLayouts/slideLayout20.xml" Id="R2ba14d5021614934" /></Relationships>
</file>

<file path=ppt/slides/_rels/slide18.xml.rels>&#65279;<?xml version="1.0" encoding="utf-8"?><Relationships xmlns="http://schemas.openxmlformats.org/package/2006/relationships"><Relationship Type="http://schemas.openxmlformats.org/officeDocument/2006/relationships/notesSlide" Target="/ppt/notesSlides/notesSlide17.xml" Id="R53ed379f463f4663" /><Relationship Type="http://schemas.openxmlformats.org/officeDocument/2006/relationships/slideLayout" Target="/ppt/slideLayouts/slideLayout20.xml" Id="Rf78efdd50db94676" /></Relationships>
</file>

<file path=ppt/slides/_rels/slide19.xml.rels>&#65279;<?xml version="1.0" encoding="utf-8"?><Relationships xmlns="http://schemas.openxmlformats.org/package/2006/relationships"><Relationship Type="http://schemas.openxmlformats.org/officeDocument/2006/relationships/notesSlide" Target="/ppt/notesSlides/notesSlide18.xml" Id="R7b60b7f3230a45c8" /><Relationship Type="http://schemas.openxmlformats.org/officeDocument/2006/relationships/slideLayout" Target="/ppt/slideLayouts/slideLayout20.xml" Id="R4d0d47f45d324734" /></Relationships>
</file>

<file path=ppt/slides/_rels/slide2.xml.rels>&#65279;<?xml version="1.0" encoding="utf-8"?><Relationships xmlns="http://schemas.openxmlformats.org/package/2006/relationships"><Relationship Type="http://schemas.openxmlformats.org/officeDocument/2006/relationships/notesSlide" Target="/ppt/notesSlides/notesSlide1.xml" Id="R2a7840b0c2cd45ae" /><Relationship Type="http://schemas.openxmlformats.org/officeDocument/2006/relationships/slideLayout" Target="/ppt/slideLayouts/slideLayout13.xml" Id="R509aedb575f64e9f" /></Relationships>
</file>

<file path=ppt/slides/_rels/slide20.xml.rels>&#65279;<?xml version="1.0" encoding="utf-8"?><Relationships xmlns="http://schemas.openxmlformats.org/package/2006/relationships"><Relationship Type="http://schemas.openxmlformats.org/officeDocument/2006/relationships/notesSlide" Target="/ppt/notesSlides/notesSlide19.xml" Id="R9afe2fafe12e4aa3" /><Relationship Type="http://schemas.openxmlformats.org/officeDocument/2006/relationships/slideLayout" Target="/ppt/slideLayouts/slideLayout20.xml" Id="R8cfb5300afe64698" /></Relationships>
</file>

<file path=ppt/slides/_rels/slide21.xml.rels>&#65279;<?xml version="1.0" encoding="utf-8"?><Relationships xmlns="http://schemas.openxmlformats.org/package/2006/relationships"><Relationship Type="http://schemas.openxmlformats.org/officeDocument/2006/relationships/notesSlide" Target="/ppt/notesSlides/notesSlide20.xml" Id="Ra3e536ae8c7241a9" /><Relationship Type="http://schemas.openxmlformats.org/officeDocument/2006/relationships/slideLayout" Target="/ppt/slideLayouts/slideLayout20.xml" Id="Ra1757ec1035a4b01" /></Relationships>
</file>

<file path=ppt/slides/_rels/slide22.xml.rels>&#65279;<?xml version="1.0" encoding="utf-8"?><Relationships xmlns="http://schemas.openxmlformats.org/package/2006/relationships"><Relationship Type="http://schemas.openxmlformats.org/officeDocument/2006/relationships/notesSlide" Target="/ppt/notesSlides/notesSlide21.xml" Id="R7e3a14db26f948a3" /><Relationship Type="http://schemas.openxmlformats.org/officeDocument/2006/relationships/slideLayout" Target="/ppt/slideLayouts/slideLayout20.xml" Id="R158df3437d034ea6" /><Relationship Type="http://schemas.openxmlformats.org/officeDocument/2006/relationships/hyperlink" Target="https://www.infoentrepreneurs.org/fr/guides/" TargetMode="External" Id="rcIdcd19dcc2f51a471a" /></Relationships>
</file>

<file path=ppt/slides/_rels/slide23.xml.rels>&#65279;<?xml version="1.0" encoding="utf-8"?><Relationships xmlns="http://schemas.openxmlformats.org/package/2006/relationships"><Relationship Type="http://schemas.openxmlformats.org/officeDocument/2006/relationships/notesSlide" Target="/ppt/notesSlides/notesSlide22.xml" Id="Rb9c2083a6c4d4df7" /><Relationship Type="http://schemas.openxmlformats.org/officeDocument/2006/relationships/slideLayout" Target="/ppt/slideLayouts/slideLayout20.xml" Id="R8da441beac2e42e6" /></Relationships>
</file>

<file path=ppt/slides/_rels/slide24.xml.rels>&#65279;<?xml version="1.0" encoding="utf-8"?><Relationships xmlns="http://schemas.openxmlformats.org/package/2006/relationships"><Relationship Type="http://schemas.openxmlformats.org/officeDocument/2006/relationships/notesSlide" Target="/ppt/notesSlides/notesSlide23.xml" Id="Ra9d3fa381ce04399" /><Relationship Type="http://schemas.openxmlformats.org/officeDocument/2006/relationships/slideLayout" Target="/ppt/slideLayouts/slideLayout20.xml" Id="R21a2398a3b5641b5" /></Relationships>
</file>

<file path=ppt/slides/_rels/slide25.xml.rels>&#65279;<?xml version="1.0" encoding="utf-8"?><Relationships xmlns="http://schemas.openxmlformats.org/package/2006/relationships"><Relationship Type="http://schemas.openxmlformats.org/officeDocument/2006/relationships/notesSlide" Target="/ppt/notesSlides/notesSlide24.xml" Id="R0b95f87c755146be" /><Relationship Type="http://schemas.openxmlformats.org/officeDocument/2006/relationships/slideLayout" Target="/ppt/slideLayouts/slideLayout20.xml" Id="R00694fcdb6da4659" /></Relationships>
</file>

<file path=ppt/slides/_rels/slide26.xml.rels>&#65279;<?xml version="1.0" encoding="utf-8"?><Relationships xmlns="http://schemas.openxmlformats.org/package/2006/relationships"><Relationship Type="http://schemas.openxmlformats.org/officeDocument/2006/relationships/image" Target="/ppt/media/image8.jpg" Id="R837bee7d5451443a" /><Relationship Type="http://schemas.openxmlformats.org/officeDocument/2006/relationships/image" Target="/ppt/media/image9.jpg" Id="R355fe692bc9d4b09" /><Relationship Type="http://schemas.openxmlformats.org/officeDocument/2006/relationships/notesSlide" Target="/ppt/notesSlides/notesSlide25.xml" Id="Rba85c4af9b1e4768" /><Relationship Type="http://schemas.openxmlformats.org/officeDocument/2006/relationships/slideLayout" Target="/ppt/slideLayouts/slideLayout20.xml" Id="R9356db395fcb4f42" /></Relationships>
</file>

<file path=ppt/slides/_rels/slide27.xml.rels>&#65279;<?xml version="1.0" encoding="utf-8"?><Relationships xmlns="http://schemas.openxmlformats.org/package/2006/relationships"><Relationship Type="http://schemas.openxmlformats.org/officeDocument/2006/relationships/notesSlide" Target="/ppt/notesSlides/notesSlide26.xml" Id="Rf8641aab84434509" /><Relationship Type="http://schemas.openxmlformats.org/officeDocument/2006/relationships/slideLayout" Target="/ppt/slideLayouts/slideLayout20.xml" Id="R74a75a028c1f42b1" /></Relationships>
</file>

<file path=ppt/slides/_rels/slide28.xml.rels>&#65279;<?xml version="1.0" encoding="utf-8"?><Relationships xmlns="http://schemas.openxmlformats.org/package/2006/relationships"><Relationship Type="http://schemas.openxmlformats.org/officeDocument/2006/relationships/notesSlide" Target="/ppt/notesSlides/notesSlide27.xml" Id="R7f1ca330019d4904" /><Relationship Type="http://schemas.openxmlformats.org/officeDocument/2006/relationships/slideLayout" Target="/ppt/slideLayouts/slideLayout20.xml" Id="Raa9d82e669b645c0" /></Relationships>
</file>

<file path=ppt/slides/_rels/slide29.xml.rels>&#65279;<?xml version="1.0" encoding="utf-8"?><Relationships xmlns="http://schemas.openxmlformats.org/package/2006/relationships"><Relationship Type="http://schemas.openxmlformats.org/officeDocument/2006/relationships/notesSlide" Target="/ppt/notesSlides/notesSlide28.xml" Id="Rdc185925ae144cef" /><Relationship Type="http://schemas.openxmlformats.org/officeDocument/2006/relationships/slideLayout" Target="/ppt/slideLayouts/slideLayout20.xml" Id="R4859b29c2c7c4497" /></Relationships>
</file>

<file path=ppt/slides/_rels/slide3.xml.rels>&#65279;<?xml version="1.0" encoding="utf-8"?><Relationships xmlns="http://schemas.openxmlformats.org/package/2006/relationships"><Relationship Type="http://schemas.openxmlformats.org/officeDocument/2006/relationships/notesSlide" Target="/ppt/notesSlides/notesSlide2.xml" Id="R5956f1a51cfb4687" /><Relationship Type="http://schemas.openxmlformats.org/officeDocument/2006/relationships/slideLayout" Target="/ppt/slideLayouts/slideLayout13.xml" Id="R49eee2a9fed6465f" /></Relationships>
</file>

<file path=ppt/slides/_rels/slide30.xml.rels>&#65279;<?xml version="1.0" encoding="utf-8"?><Relationships xmlns="http://schemas.openxmlformats.org/package/2006/relationships"><Relationship Type="http://schemas.openxmlformats.org/officeDocument/2006/relationships/notesSlide" Target="/ppt/notesSlides/notesSlide29.xml" Id="R52226bd248254c5e" /><Relationship Type="http://schemas.openxmlformats.org/officeDocument/2006/relationships/slideLayout" Target="/ppt/slideLayouts/slideLayout20.xml" Id="R464c1c65f9774138" /><Relationship Type="http://schemas.openxmlformats.org/officeDocument/2006/relationships/hyperlink" Target="https://youtu.be/H3MRiJvsKDA" TargetMode="External" Id="rcId173a250e142d4389" /></Relationships>
</file>

<file path=ppt/slides/_rels/slide31.xml.rels>&#65279;<?xml version="1.0" encoding="utf-8"?><Relationships xmlns="http://schemas.openxmlformats.org/package/2006/relationships"><Relationship Type="http://schemas.openxmlformats.org/officeDocument/2006/relationships/image" Target="/ppt/media/image8.png" Id="R56f8f3a99568479e" /><Relationship Type="http://schemas.openxmlformats.org/officeDocument/2006/relationships/image" Target="/ppt/media/image12.jpg" Id="Re23eae49b08c4440" /><Relationship Type="http://schemas.openxmlformats.org/officeDocument/2006/relationships/notesSlide" Target="/ppt/notesSlides/notesSlide30.xml" Id="R2ffb380897f54784" /><Relationship Type="http://schemas.openxmlformats.org/officeDocument/2006/relationships/slideLayout" Target="/ppt/slideLayouts/slideLayout45.xml" Id="R1bb39fa4164e4f75" /></Relationships>
</file>

<file path=ppt/slides/_rels/slide32.xml.rels>&#65279;<?xml version="1.0" encoding="utf-8"?><Relationships xmlns="http://schemas.openxmlformats.org/package/2006/relationships"><Relationship Type="http://schemas.openxmlformats.org/officeDocument/2006/relationships/slideLayout" Target="/ppt/slideLayouts/slideLayout43.xml" Id="Red7d3b3eca2041b1" /></Relationships>
</file>

<file path=ppt/slides/_rels/slide33.xml.rels>&#65279;<?xml version="1.0" encoding="utf-8"?><Relationships xmlns="http://schemas.openxmlformats.org/package/2006/relationships"><Relationship Type="http://schemas.openxmlformats.org/officeDocument/2006/relationships/slideLayout" Target="/ppt/slideLayouts/slideLayout43.xml" Id="R13d7f778d7844daa" /></Relationships>
</file>

<file path=ppt/slides/_rels/slide34.xml.rels>&#65279;<?xml version="1.0" encoding="utf-8"?><Relationships xmlns="http://schemas.openxmlformats.org/package/2006/relationships"><Relationship Type="http://schemas.openxmlformats.org/officeDocument/2006/relationships/slideLayout" Target="/ppt/slideLayouts/slideLayout43.xml" Id="Redd9e10fad144025" /></Relationships>
</file>

<file path=ppt/slides/_rels/slide35.xml.rels>&#65279;<?xml version="1.0" encoding="utf-8"?><Relationships xmlns="http://schemas.openxmlformats.org/package/2006/relationships"><Relationship Type="http://schemas.openxmlformats.org/officeDocument/2006/relationships/slideLayout" Target="/ppt/slideLayouts/slideLayout43.xml" Id="R907975e50f864bf0" /></Relationships>
</file>

<file path=ppt/slides/_rels/slide36.xml.rels>&#65279;<?xml version="1.0" encoding="utf-8"?><Relationships xmlns="http://schemas.openxmlformats.org/package/2006/relationships"><Relationship Type="http://schemas.openxmlformats.org/officeDocument/2006/relationships/slideLayout" Target="/ppt/slideLayouts/slideLayout43.xml" Id="Reacdb2f19dc74462" /></Relationships>
</file>

<file path=ppt/slides/_rels/slide37.xml.rels>&#65279;<?xml version="1.0" encoding="utf-8"?><Relationships xmlns="http://schemas.openxmlformats.org/package/2006/relationships"><Relationship Type="http://schemas.openxmlformats.org/officeDocument/2006/relationships/slideLayout" Target="/ppt/slideLayouts/slideLayout43.xml" Id="R2c3822c17501442c" /></Relationships>
</file>

<file path=ppt/slides/_rels/slide38.xml.rels>&#65279;<?xml version="1.0" encoding="utf-8"?><Relationships xmlns="http://schemas.openxmlformats.org/package/2006/relationships"><Relationship Type="http://schemas.openxmlformats.org/officeDocument/2006/relationships/slideLayout" Target="/ppt/slideLayouts/slideLayout43.xml" Id="Rf336a46f146c4660" /></Relationships>
</file>

<file path=ppt/slides/_rels/slide39.xml.rels>&#65279;<?xml version="1.0" encoding="utf-8"?><Relationships xmlns="http://schemas.openxmlformats.org/package/2006/relationships"><Relationship Type="http://schemas.openxmlformats.org/officeDocument/2006/relationships/slideLayout" Target="/ppt/slideLayouts/slideLayout43.xml" Id="R5b978a5c25ea4991" /></Relationships>
</file>

<file path=ppt/slides/_rels/slide4.xml.rels>&#65279;<?xml version="1.0" encoding="utf-8"?><Relationships xmlns="http://schemas.openxmlformats.org/package/2006/relationships"><Relationship Type="http://schemas.openxmlformats.org/officeDocument/2006/relationships/image" Target="/ppt/media/image.png" Id="R97662f02f09641b4" /><Relationship Type="http://schemas.openxmlformats.org/officeDocument/2006/relationships/notesSlide" Target="/ppt/notesSlides/notesSlide3.xml" Id="Rd02d187db8584914" /><Relationship Type="http://schemas.openxmlformats.org/officeDocument/2006/relationships/slideLayout" Target="/ppt/slideLayouts/slideLayout8.xml" Id="R0611af94686840ac" /></Relationships>
</file>

<file path=ppt/slides/_rels/slide40.xml.rels>&#65279;<?xml version="1.0" encoding="utf-8"?><Relationships xmlns="http://schemas.openxmlformats.org/package/2006/relationships"><Relationship Type="http://schemas.openxmlformats.org/officeDocument/2006/relationships/slideLayout" Target="/ppt/slideLayouts/slideLayout43.xml" Id="R7497696de24f4d11" /></Relationships>
</file>

<file path=ppt/slides/_rels/slide41.xml.rels>&#65279;<?xml version="1.0" encoding="utf-8"?><Relationships xmlns="http://schemas.openxmlformats.org/package/2006/relationships"><Relationship Type="http://schemas.openxmlformats.org/officeDocument/2006/relationships/image" Target="/ppt/media/image9.png" Id="R4864e10065a24569" /><Relationship Type="http://schemas.openxmlformats.org/officeDocument/2006/relationships/slideLayout" Target="/ppt/slideLayouts/slideLayout30.xml" Id="R0eedfbecf1144362" /></Relationships>
</file>

<file path=ppt/slides/_rels/slide42.xml.rels>&#65279;<?xml version="1.0" encoding="utf-8"?><Relationships xmlns="http://schemas.openxmlformats.org/package/2006/relationships"><Relationship Type="http://schemas.openxmlformats.org/officeDocument/2006/relationships/slideLayout" Target="/ppt/slideLayouts/slideLayout43.xml" Id="Ra48f8eaeb2c24343" /></Relationships>
</file>

<file path=ppt/slides/_rels/slide43.xml.rels>&#65279;<?xml version="1.0" encoding="utf-8"?><Relationships xmlns="http://schemas.openxmlformats.org/package/2006/relationships"><Relationship Type="http://schemas.openxmlformats.org/officeDocument/2006/relationships/slideLayout" Target="/ppt/slideLayouts/slideLayout43.xml" Id="R922752cdb01f437a" /></Relationships>
</file>

<file path=ppt/slides/_rels/slide44.xml.rels>&#65279;<?xml version="1.0" encoding="utf-8"?><Relationships xmlns="http://schemas.openxmlformats.org/package/2006/relationships"><Relationship Type="http://schemas.openxmlformats.org/officeDocument/2006/relationships/slideLayout" Target="/ppt/slideLayouts/slideLayout43.xml" Id="R3112b0fa8e6c4517" /></Relationships>
</file>

<file path=ppt/slides/_rels/slide45.xml.rels>&#65279;<?xml version="1.0" encoding="utf-8"?><Relationships xmlns="http://schemas.openxmlformats.org/package/2006/relationships"><Relationship Type="http://schemas.openxmlformats.org/officeDocument/2006/relationships/slideLayout" Target="/ppt/slideLayouts/slideLayout43.xml" Id="Rf3d3afb4af5e4bfa" /></Relationships>
</file>

<file path=ppt/slides/_rels/slide46.xml.rels>&#65279;<?xml version="1.0" encoding="utf-8"?><Relationships xmlns="http://schemas.openxmlformats.org/package/2006/relationships"><Relationship Type="http://schemas.openxmlformats.org/officeDocument/2006/relationships/slideLayout" Target="/ppt/slideLayouts/slideLayout43.xml" Id="Rf512c1b4a4544739" /></Relationships>
</file>

<file path=ppt/slides/_rels/slide47.xml.rels>&#65279;<?xml version="1.0" encoding="utf-8"?><Relationships xmlns="http://schemas.openxmlformats.org/package/2006/relationships"><Relationship Type="http://schemas.openxmlformats.org/officeDocument/2006/relationships/slideLayout" Target="/ppt/slideLayouts/slideLayout43.xml" Id="R16cbded42b354e44" /></Relationships>
</file>

<file path=ppt/slides/_rels/slide48.xml.rels>&#65279;<?xml version="1.0" encoding="utf-8"?><Relationships xmlns="http://schemas.openxmlformats.org/package/2006/relationships"><Relationship Type="http://schemas.openxmlformats.org/officeDocument/2006/relationships/slideLayout" Target="/ppt/slideLayouts/slideLayout43.xml" Id="R8629baf08219476c" /></Relationships>
</file>

<file path=ppt/slides/_rels/slide49.xml.rels>&#65279;<?xml version="1.0" encoding="utf-8"?><Relationships xmlns="http://schemas.openxmlformats.org/package/2006/relationships"><Relationship Type="http://schemas.openxmlformats.org/officeDocument/2006/relationships/slideLayout" Target="/ppt/slideLayouts/slideLayout43.xml" Id="Ra409d5b14ad046d7" /></Relationships>
</file>

<file path=ppt/slides/_rels/slide5.xml.rels>&#65279;<?xml version="1.0" encoding="utf-8"?><Relationships xmlns="http://schemas.openxmlformats.org/package/2006/relationships"><Relationship Type="http://schemas.openxmlformats.org/officeDocument/2006/relationships/image" Target="/ppt/media/image2.jpg" Id="Rf389b53c0ed74d87" /><Relationship Type="http://schemas.openxmlformats.org/officeDocument/2006/relationships/notesSlide" Target="/ppt/notesSlides/notesSlide4.xml" Id="R4993f165695e40e1" /><Relationship Type="http://schemas.openxmlformats.org/officeDocument/2006/relationships/slideLayout" Target="/ppt/slideLayouts/slideLayout8.xml" Id="Rde13f5ab8247417e" /></Relationships>
</file>

<file path=ppt/slides/_rels/slide50.xml.rels>&#65279;<?xml version="1.0" encoding="utf-8"?><Relationships xmlns="http://schemas.openxmlformats.org/package/2006/relationships"><Relationship Type="http://schemas.openxmlformats.org/officeDocument/2006/relationships/slideLayout" Target="/ppt/slideLayouts/slideLayout43.xml" Id="Rb41678bbd8014b98" /></Relationships>
</file>

<file path=ppt/slides/_rels/slide6.xml.rels>&#65279;<?xml version="1.0" encoding="utf-8"?><Relationships xmlns="http://schemas.openxmlformats.org/package/2006/relationships"><Relationship Type="http://schemas.openxmlformats.org/officeDocument/2006/relationships/image" Target="/ppt/media/image3.jpg" Id="R15bdd511414447e3" /><Relationship Type="http://schemas.openxmlformats.org/officeDocument/2006/relationships/notesSlide" Target="/ppt/notesSlides/notesSlide5.xml" Id="R16e74d2fe3904a0a" /><Relationship Type="http://schemas.openxmlformats.org/officeDocument/2006/relationships/slideLayout" Target="/ppt/slideLayouts/slideLayout8.xml" Id="Rb3776edaae09434c" /></Relationships>
</file>

<file path=ppt/slides/_rels/slide7.xml.rels>&#65279;<?xml version="1.0" encoding="utf-8"?><Relationships xmlns="http://schemas.openxmlformats.org/package/2006/relationships"><Relationship Type="http://schemas.openxmlformats.org/officeDocument/2006/relationships/image" Target="/ppt/media/image4.jpg" Id="R1897320b3db24442" /><Relationship Type="http://schemas.openxmlformats.org/officeDocument/2006/relationships/notesSlide" Target="/ppt/notesSlides/notesSlide6.xml" Id="Ra5ab4ecb2dce472f" /><Relationship Type="http://schemas.openxmlformats.org/officeDocument/2006/relationships/slideLayout" Target="/ppt/slideLayouts/slideLayout8.xml" Id="R7988033221e84ffd" /></Relationships>
</file>

<file path=ppt/slides/_rels/slide8.xml.rels>&#65279;<?xml version="1.0" encoding="utf-8"?><Relationships xmlns="http://schemas.openxmlformats.org/package/2006/relationships"><Relationship Type="http://schemas.openxmlformats.org/officeDocument/2006/relationships/image" Target="/ppt/media/image5.jpg" Id="R1c9956ae32964f05" /><Relationship Type="http://schemas.openxmlformats.org/officeDocument/2006/relationships/notesSlide" Target="/ppt/notesSlides/notesSlide7.xml" Id="R72f09b5ef520404a" /><Relationship Type="http://schemas.openxmlformats.org/officeDocument/2006/relationships/slideLayout" Target="/ppt/slideLayouts/slideLayout8.xml" Id="Rbd34ae1012dc480f" /></Relationships>
</file>

<file path=ppt/slides/_rels/slide9.xml.rels>&#65279;<?xml version="1.0" encoding="utf-8"?><Relationships xmlns="http://schemas.openxmlformats.org/package/2006/relationships"><Relationship Type="http://schemas.openxmlformats.org/officeDocument/2006/relationships/image" Target="/ppt/media/image6.jpg" Id="Rd3c70c272b07424b" /><Relationship Type="http://schemas.openxmlformats.org/officeDocument/2006/relationships/notesSlide" Target="/ppt/notesSlides/notesSlide8.xml" Id="Rab88021ca9a34ca2" /><Relationship Type="http://schemas.openxmlformats.org/officeDocument/2006/relationships/slideLayout" Target="/ppt/slideLayouts/slideLayout8.xml" Id="Rc570d021458a4d6b"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Michel Villette, Mohamed Branine et Mohamed El Bachir Wade. 2024"/>
          <p:cNvSpPr txBox="1">
            <a:spLocks noGrp="1"/>
          </p:cNvSpPr>
          <p:nvPr>
            <p:ph type="body" idx="21"/>
          </p:nvPr>
        </p:nvSpPr>
        <p:spPr>
          <a:xfrm>
            <a:off x="1109821" y="11681991"/>
            <a:ext cx="23369274" cy="95109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182880">
              <a:defRPr sz="4640" b="0">
                <a:uFill>
                  <a:solidFill>
                    <a:srgbClr val="000000"/>
                  </a:solidFill>
                </a:uFill>
              </a:defRPr>
            </a:lvl1pPr>
          </a:lstStyle>
          <a:p>
            <a:r>
              <a:t>Michel Villette, Mohamed Branine et Mohamed El Bachir Wade. 2024</a:t>
            </a:r>
          </a:p>
        </p:txBody>
      </p:sp>
      <p:sp>
        <p:nvSpPr>
          <p:cNvPr id="152" name="In search of African capitalism…"/>
          <p:cNvSpPr txBox="1">
            <a:spLocks noGrp="1"/>
          </p:cNvSpPr>
          <p:nvPr>
            <p:ph type="ctrTitle"/>
          </p:nvPr>
        </p:nvSpPr>
        <p:spPr>
          <a:xfrm>
            <a:off x="1228468" y="924454"/>
            <a:ext cx="11515114" cy="9728022"/>
          </a:xfrm>
          <a:prstGeom prst="rect">
            <a:avLst/>
          </a:prstGeom>
        </p:spPr>
        <p:txBody>
          <a:bodyPr/>
          <a:lstStyle/>
          <a:p>
            <a:pPr defTabSz="457200">
              <a:lnSpc>
                <a:spcPct val="100000"/>
              </a:lnSpc>
              <a:defRPr sz="9500" spc="0">
                <a:uFill>
                  <a:solidFill>
                    <a:srgbClr val="000000"/>
                  </a:solidFill>
                </a:uFill>
              </a:defRPr>
            </a:pPr>
            <a:endParaRPr/>
          </a:p>
          <a:p>
            <a:pPr defTabSz="457200">
              <a:lnSpc>
                <a:spcPct val="100000"/>
              </a:lnSpc>
              <a:defRPr sz="9500" i="1" spc="0">
                <a:uFill>
                  <a:solidFill>
                    <a:srgbClr val="000000"/>
                  </a:solidFill>
                </a:uFill>
              </a:defRPr>
            </a:pPr>
            <a:r>
              <a:t>In search of African capitalism</a:t>
            </a: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1100" b="0" spc="0">
                <a:uFill>
                  <a:solidFill>
                    <a:srgbClr val="000000"/>
                  </a:solidFill>
                </a:uFill>
              </a:defRPr>
            </a:pPr>
            <a:endParaRPr/>
          </a:p>
          <a:p>
            <a:pPr defTabSz="457200">
              <a:lnSpc>
                <a:spcPct val="100000"/>
              </a:lnSpc>
              <a:defRPr sz="9500" spc="0">
                <a:uFill>
                  <a:solidFill>
                    <a:srgbClr val="000000"/>
                  </a:solidFill>
                </a:uFill>
              </a:defRPr>
            </a:pPr>
            <a:r>
              <a:t>A la recherche du capitalisme africain  </a:t>
            </a:r>
          </a:p>
        </p:txBody>
      </p:sp>
      <p:pic>
        <p:nvPicPr>
          <p:cNvPr id="153" name="inconnu.jpg" descr="inconnu.jpg"/>
          <p:cNvPicPr>
            <a:picLocks noChangeAspect="1"/>
          </p:cNvPicPr>
          <p:nvPr/>
        </p:nvPicPr>
        <p:blipFill>
          <a:blip r:embed="R503bb21d3da74404"/>
          <a:stretch>
            <a:fillRect/>
          </a:stretch>
        </p:blipFill>
        <p:spPr>
          <a:xfrm>
            <a:off x="14601731" y="996517"/>
            <a:ext cx="6354988" cy="9583896"/>
          </a:xfrm>
          <a:prstGeom prst="rect">
            <a:avLst/>
          </a:prstGeom>
          <a:ln w="12700">
            <a:miter lim="400000"/>
          </a:ln>
        </p:spPr>
      </p:pic>
      <p:sp>
        <p:nvSpPr>
          <p:cNvPr id="154"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20 entreprises dans quatre pays"/>
          <p:cNvSpPr txBox="1">
            <a:spLocks noGrp="1"/>
          </p:cNvSpPr>
          <p:nvPr>
            <p:ph type="title"/>
          </p:nvPr>
        </p:nvSpPr>
        <p:spPr>
          <a:prstGeom prst="rect">
            <a:avLst/>
          </a:prstGeom>
        </p:spPr>
        <p:txBody>
          <a:bodyPr/>
          <a:lstStyle/>
          <a:p>
            <a:r>
              <a:t>20 entreprises dans quatre pays</a:t>
            </a:r>
          </a:p>
        </p:txBody>
      </p:sp>
      <p:sp>
        <p:nvSpPr>
          <p:cNvPr id="208" name="By following the development process of  twenty companies in four African countries, we sought to explain not only why (which is well known) but also how did African companies struggle to grow and develop.…"/>
          <p:cNvSpPr txBox="1">
            <a:spLocks noGrp="1"/>
          </p:cNvSpPr>
          <p:nvPr>
            <p:ph type="body" idx="21"/>
          </p:nvPr>
        </p:nvSpPr>
        <p:spPr>
          <a:xfrm>
            <a:off x="10924704" y="3267235"/>
            <a:ext cx="12252796" cy="94669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734694">
              <a:defRPr sz="4895"/>
            </a:pPr>
            <a:r>
              <a:t>By following the development process of  twenty companies in four African countries, we sought to explain not only </a:t>
            </a:r>
            <a:r>
              <a:rPr u="sng">
                <a:solidFill>
                  <a:srgbClr val="0433FF"/>
                </a:solidFill>
              </a:rPr>
              <a:t>why</a:t>
            </a:r>
            <a:r>
              <a:t> (which is well known) but also </a:t>
            </a:r>
            <a:r>
              <a:rPr u="sng">
                <a:solidFill>
                  <a:srgbClr val="0433FF"/>
                </a:solidFill>
              </a:rPr>
              <a:t>how</a:t>
            </a:r>
            <a:r>
              <a:t> did African companies struggle to grow and develop. </a:t>
            </a:r>
          </a:p>
          <a:p>
            <a:pPr defTabSz="734694">
              <a:defRPr sz="4895"/>
            </a:pPr>
            <a:endParaRPr/>
          </a:p>
          <a:p>
            <a:pPr defTabSz="734694">
              <a:defRPr sz="4895"/>
            </a:pPr>
            <a:r>
              <a:t>We highlighted the unfortunate chain of events, both internal and external, which are blocking the expected developments and forming an ever-renewed never kept universe of promises.</a:t>
            </a:r>
          </a:p>
        </p:txBody>
      </p:sp>
      <p:sp>
        <p:nvSpPr>
          <p:cNvPr id="209" name="C’est en suivant pas à pas le processus de développement de vingt grandes entreprises dans quatre pays africains que nous avons cherché à expliquer non pas seulement pourquoi (ce qui est bien connu) mais comment les entreprises africaines peinent à croit"/>
          <p:cNvSpPr txBox="1">
            <a:spLocks noGrp="1"/>
          </p:cNvSpPr>
          <p:nvPr>
            <p:ph type="body" sz="half" idx="1"/>
          </p:nvPr>
        </p:nvSpPr>
        <p:spPr>
          <a:xfrm>
            <a:off x="1206500" y="3319779"/>
            <a:ext cx="9205797" cy="9184737"/>
          </a:xfrm>
          <a:prstGeom prst="rect">
            <a:avLst/>
          </a:prstGeom>
        </p:spPr>
        <p:txBody>
          <a:bodyPr/>
          <a:lstStyle/>
          <a:p>
            <a:pPr marL="421004" indent="140665" algn="just" defTabSz="356615">
              <a:lnSpc>
                <a:spcPct val="120000"/>
              </a:lnSpc>
              <a:spcBef>
                <a:spcPts val="0"/>
              </a:spcBef>
              <a:buSzTx/>
              <a:buNone/>
              <a:defRPr sz="3432">
                <a:uFill>
                  <a:solidFill>
                    <a:srgbClr val="000000"/>
                  </a:solidFill>
                </a:uFill>
              </a:defRPr>
            </a:pPr>
            <a:r>
              <a:rPr>
                <a:latin typeface="Arial"/>
                <a:ea typeface="Arial"/>
                <a:cs typeface="Arial"/>
                <a:sym typeface="Arial"/>
              </a:rPr>
              <a:t>C’est en suivant pas à pas le processus de développement de vingt grandes entreprises dans quatre pays africains que nous avons cherché à expliquer non pas seulement </a:t>
            </a:r>
            <a:r>
              <a:rPr u="sng">
                <a:solidFill>
                  <a:srgbClr val="0433FF"/>
                </a:solidFill>
                <a:latin typeface="Arial"/>
                <a:ea typeface="Arial"/>
                <a:cs typeface="Arial"/>
                <a:sym typeface="Arial"/>
              </a:rPr>
              <a:t>pourquoi</a:t>
            </a:r>
            <a:r>
              <a:rPr>
                <a:latin typeface="Arial"/>
                <a:ea typeface="Arial"/>
                <a:cs typeface="Arial"/>
                <a:sym typeface="Arial"/>
              </a:rPr>
              <a:t> (ce qui est bien connu) mais </a:t>
            </a:r>
            <a:r>
              <a:rPr u="sng">
                <a:solidFill>
                  <a:srgbClr val="0433FF"/>
                </a:solidFill>
                <a:latin typeface="Arial"/>
                <a:ea typeface="Arial"/>
                <a:cs typeface="Arial"/>
                <a:sym typeface="Arial"/>
              </a:rPr>
              <a:t>comment </a:t>
            </a:r>
            <a:r>
              <a:rPr>
                <a:latin typeface="Arial"/>
                <a:ea typeface="Arial"/>
                <a:cs typeface="Arial"/>
                <a:sym typeface="Arial"/>
              </a:rPr>
              <a:t>les entreprises africaines peinent à croitre et à se développer. </a:t>
            </a:r>
          </a:p>
          <a:p>
            <a:pPr marL="421004" indent="140665" algn="just" defTabSz="356615">
              <a:lnSpc>
                <a:spcPct val="120000"/>
              </a:lnSpc>
              <a:spcBef>
                <a:spcPts val="0"/>
              </a:spcBef>
              <a:buSzTx/>
              <a:buNone/>
              <a:defRPr sz="3432">
                <a:uFill>
                  <a:solidFill>
                    <a:srgbClr val="000000"/>
                  </a:solidFill>
                </a:uFill>
                <a:latin typeface="Arial"/>
                <a:ea typeface="Arial"/>
                <a:cs typeface="Arial"/>
                <a:sym typeface="Arial"/>
              </a:defRPr>
            </a:pPr>
            <a:endParaRPr>
              <a:latin typeface="Arial"/>
              <a:ea typeface="Arial"/>
              <a:cs typeface="Arial"/>
              <a:sym typeface="Arial"/>
            </a:endParaRPr>
          </a:p>
          <a:p>
            <a:pPr marL="421004" indent="140665" algn="just" defTabSz="356615">
              <a:lnSpc>
                <a:spcPct val="120000"/>
              </a:lnSpc>
              <a:spcBef>
                <a:spcPts val="0"/>
              </a:spcBef>
              <a:buSzTx/>
              <a:buNone/>
              <a:defRPr sz="3432">
                <a:uFill>
                  <a:solidFill>
                    <a:srgbClr val="000000"/>
                  </a:solidFill>
                </a:uFill>
              </a:defRPr>
            </a:pPr>
            <a:r>
              <a:rPr>
                <a:latin typeface="Arial"/>
                <a:ea typeface="Arial"/>
                <a:cs typeface="Arial"/>
                <a:sym typeface="Arial"/>
              </a:rPr>
              <a:t>Nous avons mis en évidence des enchaînements malheureux d’événements indépendants les uns des autres, des facteurs internes et externes à l’entreprise qui bloquent les développements attendus et qui forment un univers toujours renouvelé de promesses presque jamais  tenues.</a:t>
            </a:r>
          </a:p>
        </p:txBody>
      </p:sp>
      <p:sp>
        <p:nvSpPr>
          <p:cNvPr id="21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215" name="officeArt object" descr="officeArt object"/>
          <p:cNvPicPr>
            <a:picLocks noChangeAspect="1"/>
          </p:cNvPicPr>
          <p:nvPr/>
        </p:nvPicPr>
        <p:blipFill>
          <a:blip r:embed="R322501f0f5d941b9"/>
          <a:stretch>
            <a:fillRect/>
          </a:stretch>
        </p:blipFill>
        <p:spPr>
          <a:xfrm>
            <a:off x="-569796" y="-427358"/>
            <a:ext cx="11933367" cy="14152555"/>
          </a:xfrm>
          <a:prstGeom prst="rect">
            <a:avLst/>
          </a:prstGeom>
          <a:ln w="12700">
            <a:miter lim="400000"/>
          </a:ln>
        </p:spPr>
      </p:pic>
      <p:pic>
        <p:nvPicPr>
          <p:cNvPr id="216" name="Image" descr="Image"/>
          <p:cNvPicPr>
            <a:picLocks noChangeAspect="1"/>
          </p:cNvPicPr>
          <p:nvPr/>
        </p:nvPicPr>
        <p:blipFill>
          <a:blip r:embed="Rfb460f5c77a84e97"/>
          <a:stretch>
            <a:fillRect/>
          </a:stretch>
        </p:blipFill>
        <p:spPr>
          <a:xfrm>
            <a:off x="9638211" y="0"/>
            <a:ext cx="14777546" cy="1371600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Accumulation du capital, liens avec l’étranger et protections politiques sont liés"/>
          <p:cNvSpPr txBox="1">
            <a:spLocks noGrp="1"/>
          </p:cNvSpPr>
          <p:nvPr>
            <p:ph type="title"/>
          </p:nvPr>
        </p:nvSpPr>
        <p:spPr>
          <a:prstGeom prst="rect">
            <a:avLst/>
          </a:prstGeom>
        </p:spPr>
        <p:txBody>
          <a:bodyPr/>
          <a:lstStyle>
            <a:lvl1pPr defTabSz="1365469">
              <a:defRPr sz="4760" spc="-95"/>
            </a:lvl1pPr>
          </a:lstStyle>
          <a:p>
            <a:r>
              <a:t>Accumulation du capital, liens avec l’étranger et protections politiques sont liés</a:t>
            </a:r>
          </a:p>
        </p:txBody>
      </p:sp>
      <p:sp>
        <p:nvSpPr>
          <p:cNvPr id="221" name="In countries where the productivity of the factors of production (labor and capital) is relatively low, fortunes can nevertheless be made by skillfully combining political protection and foreign alliances. A few businessmen, politicians and powerful fami"/>
          <p:cNvSpPr txBox="1">
            <a:spLocks noGrp="1"/>
          </p:cNvSpPr>
          <p:nvPr>
            <p:ph type="body" idx="21"/>
          </p:nvPr>
        </p:nvSpPr>
        <p:spPr>
          <a:xfrm>
            <a:off x="12954171" y="2372962"/>
            <a:ext cx="10223329" cy="983719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61340">
              <a:defRPr sz="3740"/>
            </a:lvl1pPr>
          </a:lstStyle>
          <a:p>
            <a:r>
              <a:t>In countries where the productivity of the factors of production (labor and capital) is relatively low, fortunes can nevertheless be made by skillfully combining political protection and foreign alliances. A few businessmen, politicians and powerful families manage to do so, all too often by practicing - as do others in the USA and Europe - predatory capitalism.  It is not a market economy that is developing, but capitalism against the market.  A capitalism that cultivates and maintains market anomalies through combining local political protection and  foreign resources and alliances - all under the guise of exacerbated nationalism.  </a:t>
            </a:r>
          </a:p>
        </p:txBody>
      </p:sp>
      <p:sp>
        <p:nvSpPr>
          <p:cNvPr id="222" name="Dans des pays où la productivité des facteurs de production (travail et capital) est relativement faible, on peut néanmoins faire fortune à condition de combiner habilement des protections politiques et des alliances avec l’étranger. Hommes d’affaires, p"/>
          <p:cNvSpPr txBox="1">
            <a:spLocks noGrp="1"/>
          </p:cNvSpPr>
          <p:nvPr>
            <p:ph type="body" sz="half" idx="1"/>
          </p:nvPr>
        </p:nvSpPr>
        <p:spPr>
          <a:xfrm>
            <a:off x="1206500" y="2440342"/>
            <a:ext cx="11336055" cy="10064174"/>
          </a:xfrm>
          <a:prstGeom prst="rect">
            <a:avLst/>
          </a:prstGeom>
        </p:spPr>
        <p:txBody>
          <a:bodyPr/>
          <a:lstStyle/>
          <a:p>
            <a:pPr marL="0" indent="0" defTabSz="425195">
              <a:lnSpc>
                <a:spcPct val="117999"/>
              </a:lnSpc>
              <a:spcBef>
                <a:spcPts val="0"/>
              </a:spcBef>
              <a:buSzTx/>
              <a:buNone/>
              <a:defRPr sz="2046"/>
            </a:pPr>
            <a:r>
              <a:rPr sz="3720"/>
              <a:t>Dans des pays où la productivité des facteurs de production (travail et capital) est relativement faible, on peut néanmoins faire fortune à condition de combiner habilement des protections politiques et des alliances avec l’étranger. Hommes d’affaires, politiciens, et puissantes familles y parviennent, mais trop souvent en pratiquant -tout comme d’autres aux Etats Unis et en Europe- un capitalisme de prédation.  Ce n’est pas une économie de marché qui se développe, mais un capitalisme contre le marché.  Un capitalisme qui cultive et entretien des anomalies de marché en combinant habilement des protections politiques locales et des ressources et alliances étrangères -le tout sous couvert de nationalisme exacerbé-.</a:t>
            </a:r>
            <a:r>
              <a:t>  </a:t>
            </a:r>
          </a:p>
        </p:txBody>
      </p:sp>
      <p:sp>
        <p:nvSpPr>
          <p:cNvPr id="223"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Un nationalisme de façade masque une coopération encore nécessaire avec les entreprises étrangères: import+export+ protections, sont la clef du succès en affaires"/>
          <p:cNvSpPr txBox="1">
            <a:spLocks noGrp="1"/>
          </p:cNvSpPr>
          <p:nvPr>
            <p:ph type="title"/>
          </p:nvPr>
        </p:nvSpPr>
        <p:spPr>
          <a:prstGeom prst="rect">
            <a:avLst/>
          </a:prstGeom>
        </p:spPr>
        <p:txBody>
          <a:bodyPr/>
          <a:lstStyle>
            <a:lvl1pPr defTabSz="1243552">
              <a:defRPr sz="4335" spc="-86"/>
            </a:lvl1pPr>
          </a:lstStyle>
          <a:p>
            <a:r>
              <a:t>Un nationalisme de façade masque une coopération encore nécessaire avec les entreprises étrangères: import+export+ protections, sont la clef du succès en affaires </a:t>
            </a:r>
          </a:p>
        </p:txBody>
      </p:sp>
      <p:sp>
        <p:nvSpPr>
          <p:cNvPr id="228" name="National elites benefit, as do their European, Turkish, Russian, Japanese and Chinese partners, who come here in search of cheap resources : raw materials and low-cost labor.…"/>
          <p:cNvSpPr txBox="1">
            <a:spLocks noGrp="1"/>
          </p:cNvSpPr>
          <p:nvPr>
            <p:ph type="body" idx="21"/>
          </p:nvPr>
        </p:nvSpPr>
        <p:spPr>
          <a:xfrm>
            <a:off x="13252287" y="2949604"/>
            <a:ext cx="10297033" cy="969445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2389572">
              <a:defRPr sz="2352" b="0">
                <a:solidFill>
                  <a:srgbClr val="5E5E5E"/>
                </a:solidFill>
              </a:defRPr>
            </a:pPr>
            <a:endParaRPr/>
          </a:p>
          <a:p>
            <a:pPr algn="ctr" defTabSz="2389572">
              <a:defRPr sz="2352">
                <a:solidFill>
                  <a:srgbClr val="5E5E5E"/>
                </a:solidFill>
              </a:defRPr>
            </a:pPr>
            <a:endParaRPr/>
          </a:p>
          <a:p>
            <a:pPr marL="298704" indent="-298704" algn="just" defTabSz="2389572">
              <a:buSzPct val="123000"/>
              <a:buChar char="•"/>
              <a:defRPr sz="3528">
                <a:solidFill>
                  <a:srgbClr val="5E5E5E"/>
                </a:solidFill>
              </a:defRPr>
            </a:pPr>
            <a:r>
              <a:t>National elites benefit, as do their European, Turkish, Russian, Japanese and Chinese partners, who come here in search of cheap resources : raw materials and low-cost labor.</a:t>
            </a:r>
          </a:p>
          <a:p>
            <a:pPr marL="298704" indent="-298704" algn="just" defTabSz="2389572">
              <a:buSzPct val="123000"/>
              <a:buChar char="•"/>
              <a:defRPr sz="3528">
                <a:solidFill>
                  <a:srgbClr val="5E5E5E"/>
                </a:solidFill>
              </a:defRPr>
            </a:pPr>
            <a:endParaRPr/>
          </a:p>
          <a:p>
            <a:pPr marL="298704" indent="-298704" algn="just" defTabSz="2389572">
              <a:buSzPct val="123000"/>
              <a:buChar char="•"/>
              <a:defRPr sz="3528">
                <a:solidFill>
                  <a:srgbClr val="5E5E5E"/>
                </a:solidFill>
              </a:defRPr>
            </a:pPr>
            <a:r>
              <a:t>But this is still a long way from laying the foundations for endogenous capitalism, producing goods and services tailored to the immense needs of a deprived population. </a:t>
            </a:r>
          </a:p>
          <a:p>
            <a:pPr marL="298704" indent="-298704" algn="just" defTabSz="2389572">
              <a:buSzPct val="123000"/>
              <a:buChar char="•"/>
              <a:defRPr sz="3528">
                <a:solidFill>
                  <a:srgbClr val="5E5E5E"/>
                </a:solidFill>
              </a:defRPr>
            </a:pPr>
            <a:endParaRPr/>
          </a:p>
          <a:p>
            <a:pPr marL="298704" indent="-298704" algn="just" defTabSz="2389572">
              <a:buSzPct val="123000"/>
              <a:buChar char="•"/>
              <a:defRPr sz="3528" b="0">
                <a:solidFill>
                  <a:srgbClr val="5E5E5E"/>
                </a:solidFill>
              </a:defRPr>
            </a:pPr>
            <a:r>
              <a:rPr b="1"/>
              <a:t>Rather than loosely concluding with the promise of better days to come, we feel it would be better to continue working on the current state of affairs, postulating that the African devil is in the details. We need to work on practice, rather than on words. </a:t>
            </a:r>
            <a:r>
              <a:t> </a:t>
            </a:r>
          </a:p>
        </p:txBody>
      </p:sp>
      <p:sp>
        <p:nvSpPr>
          <p:cNvPr id="229" name="De petites élites nationales y trouvent leur compte, ainsi que leurs partenaires européens, turcs, russes, japonais ou chinois, qui viennent chercher des ressources bon marché : matières premières et main d’oeuvre.…"/>
          <p:cNvSpPr txBox="1">
            <a:spLocks noGrp="1"/>
          </p:cNvSpPr>
          <p:nvPr>
            <p:ph type="body" sz="half" idx="1"/>
          </p:nvPr>
        </p:nvSpPr>
        <p:spPr>
          <a:xfrm>
            <a:off x="1206500" y="3508686"/>
            <a:ext cx="11142910" cy="8995830"/>
          </a:xfrm>
          <a:prstGeom prst="rect">
            <a:avLst/>
          </a:prstGeom>
        </p:spPr>
        <p:txBody>
          <a:bodyPr/>
          <a:lstStyle/>
          <a:p>
            <a:pPr marL="405891" indent="-405891" defTabSz="429768">
              <a:lnSpc>
                <a:spcPct val="117999"/>
              </a:lnSpc>
              <a:spcBef>
                <a:spcPts val="0"/>
              </a:spcBef>
              <a:defRPr sz="3196"/>
            </a:pPr>
            <a:r>
              <a:t>De petites élites nationales y trouvent leur compte, ainsi que leurs partenaires européens, turcs, russes, japonais ou chinois, qui viennent chercher des ressources bon marché : matières premières et main d’oeuvre.</a:t>
            </a:r>
          </a:p>
          <a:p>
            <a:pPr marL="0" indent="0" defTabSz="429768">
              <a:lnSpc>
                <a:spcPct val="117999"/>
              </a:lnSpc>
              <a:spcBef>
                <a:spcPts val="0"/>
              </a:spcBef>
              <a:buSzTx/>
              <a:buNone/>
              <a:defRPr sz="3196"/>
            </a:pPr>
            <a:r>
              <a:t>   </a:t>
            </a:r>
          </a:p>
          <a:p>
            <a:pPr marL="405891" indent="-405891" defTabSz="429768">
              <a:lnSpc>
                <a:spcPct val="117999"/>
              </a:lnSpc>
              <a:spcBef>
                <a:spcPts val="0"/>
              </a:spcBef>
              <a:defRPr sz="3196"/>
            </a:pPr>
            <a:r>
              <a:t>Mais c’est encore loin de constituer les bases d’un capitalisme endogène, produisant les biens et les services adaptés aux immenses besoins d’une population démunie. </a:t>
            </a:r>
          </a:p>
          <a:p>
            <a:pPr marL="405891" indent="-405891" defTabSz="429768">
              <a:lnSpc>
                <a:spcPct val="117999"/>
              </a:lnSpc>
              <a:spcBef>
                <a:spcPts val="0"/>
              </a:spcBef>
              <a:defRPr sz="3196"/>
            </a:pPr>
            <a:endParaRPr/>
          </a:p>
          <a:p>
            <a:pPr marL="405891" indent="-405891" defTabSz="429768">
              <a:lnSpc>
                <a:spcPct val="117999"/>
              </a:lnSpc>
              <a:spcBef>
                <a:spcPts val="0"/>
              </a:spcBef>
              <a:defRPr sz="3196"/>
            </a:pPr>
            <a:r>
              <a:t>Plutôt que de conclure lâchement par la promesse prochaine de jours meilleurs, il nous parait souhaitable de continuer à travailler sur l’état des lieux, de postuler que le diable africain est dans les détails. Il faut travailler sur les pratiques observables, plutôt que de se payer de mots.  </a:t>
            </a:r>
          </a:p>
        </p:txBody>
      </p:sp>
      <p:sp>
        <p:nvSpPr>
          <p:cNvPr id="230"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31" name="Texte"/>
          <p:cNvSpPr txBox="1"/>
          <p:nvPr/>
        </p:nvSpPr>
        <p:spPr>
          <a:xfrm>
            <a:off x="2315622" y="7197848"/>
            <a:ext cx="34009906" cy="1197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endParaRPr/>
          </a:p>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 Plus on est pauvre, plus le futur est sous l’emprise de l’imaginaire et de l’utopie, c’est-à-dire que plus on est pauvre, plus on est révolté, et moins on a la capacité de formuler un projet réaliste pour le futur »…"/>
          <p:cNvSpPr txBox="1">
            <a:spLocks noGrp="1"/>
          </p:cNvSpPr>
          <p:nvPr>
            <p:ph type="body" sz="half" idx="1"/>
          </p:nvPr>
        </p:nvSpPr>
        <p:spPr>
          <a:xfrm>
            <a:off x="1206500" y="4454535"/>
            <a:ext cx="9661868" cy="8598817"/>
          </a:xfrm>
          <a:prstGeom prst="rect">
            <a:avLst/>
          </a:prstGeom>
        </p:spPr>
        <p:txBody>
          <a:bodyPr/>
          <a:lstStyle/>
          <a:p>
            <a:pPr marL="0" indent="0" defTabSz="361188">
              <a:lnSpc>
                <a:spcPct val="117999"/>
              </a:lnSpc>
              <a:spcBef>
                <a:spcPts val="0"/>
              </a:spcBef>
              <a:buSzTx/>
              <a:buNone/>
              <a:defRPr sz="4424"/>
            </a:pPr>
            <a:r>
              <a:t>« Plus on est pauvre, plus le futur est sous l’emprise de l’imaginaire et de l’utopie, c’est-à-dire que plus on est pauvre, plus on est révolté, et moins on a la capacité de formuler un projet réaliste pour le futur »</a:t>
            </a:r>
          </a:p>
          <a:p>
            <a:pPr marL="0" indent="0" defTabSz="361188">
              <a:lnSpc>
                <a:spcPct val="117999"/>
              </a:lnSpc>
              <a:spcBef>
                <a:spcPts val="0"/>
              </a:spcBef>
              <a:buSzTx/>
              <a:buNone/>
              <a:defRPr sz="4424"/>
            </a:pPr>
            <a:endParaRPr/>
          </a:p>
          <a:p>
            <a:pPr marL="0" indent="0" defTabSz="361188">
              <a:lnSpc>
                <a:spcPct val="117999"/>
              </a:lnSpc>
              <a:spcBef>
                <a:spcPts val="0"/>
              </a:spcBef>
              <a:buSzTx/>
              <a:buNone/>
              <a:defRPr sz="4187"/>
            </a:pPr>
            <a:r>
              <a:t>Cet imaginaire empêche de formuler des diagnostics lucides et des projets réalistes. </a:t>
            </a:r>
          </a:p>
        </p:txBody>
      </p:sp>
      <p:sp>
        <p:nvSpPr>
          <p:cNvPr id="236" name="Promesses d’un avenir radieux ou projets réalistes ?"/>
          <p:cNvSpPr txBox="1"/>
          <p:nvPr/>
        </p:nvSpPr>
        <p:spPr>
          <a:xfrm>
            <a:off x="3325638" y="2068284"/>
            <a:ext cx="16575431" cy="895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5200" b="1"/>
            </a:lvl1pPr>
          </a:lstStyle>
          <a:p>
            <a:r>
              <a:t>Promesses d’un avenir radieux ou projets réalistes ?</a:t>
            </a:r>
          </a:p>
        </p:txBody>
      </p:sp>
      <p:sp>
        <p:nvSpPr>
          <p:cNvPr id="237"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238" name="“The poorer we are, the more the future is in the grip of the imaginary and utopia. In other words, the poorer we are, the more rebellious we are, and the less able we are to formulate a realistic project for the future.…"/>
          <p:cNvSpPr txBox="1"/>
          <p:nvPr/>
        </p:nvSpPr>
        <p:spPr>
          <a:xfrm>
            <a:off x="11578439" y="4454535"/>
            <a:ext cx="9661868" cy="85988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just" defTabSz="338327">
              <a:lnSpc>
                <a:spcPct val="117999"/>
              </a:lnSpc>
              <a:defRPr sz="4144" b="1">
                <a:solidFill>
                  <a:srgbClr val="000000"/>
                </a:solidFill>
              </a:defRPr>
            </a:pPr>
            <a:r>
              <a:t>“The poorer we are, the more the future is in the grip of the imaginary and utopia. In other words, the poorer we are, the more rebellious we are, and the less able we are to formulate a realistic project for the future.</a:t>
            </a:r>
          </a:p>
          <a:p>
            <a:pPr algn="just" defTabSz="338327">
              <a:lnSpc>
                <a:spcPct val="117999"/>
              </a:lnSpc>
              <a:defRPr sz="4144" b="1">
                <a:solidFill>
                  <a:srgbClr val="000000"/>
                </a:solidFill>
              </a:defRPr>
            </a:pPr>
            <a:endParaRPr/>
          </a:p>
          <a:p>
            <a:pPr algn="just" defTabSz="338327">
              <a:lnSpc>
                <a:spcPct val="117999"/>
              </a:lnSpc>
              <a:defRPr sz="4144" b="1">
                <a:solidFill>
                  <a:srgbClr val="000000"/>
                </a:solidFill>
              </a:defRPr>
            </a:pPr>
            <a:r>
              <a:t>This imaginary world prevents us from formulating lucid diagnoses and realistic projects.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Numéro de diapositiv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243" name="IMG_3426.jpeg" descr="IMG_3426.jpeg"/>
          <p:cNvPicPr>
            <a:picLocks noChangeAspect="1"/>
          </p:cNvPicPr>
          <p:nvPr/>
        </p:nvPicPr>
        <p:blipFill>
          <a:blip r:embed="R36ca4692c4ee4952"/>
          <a:stretch>
            <a:fillRect/>
          </a:stretch>
        </p:blipFill>
        <p:spPr>
          <a:xfrm>
            <a:off x="6312931" y="558304"/>
            <a:ext cx="11758138" cy="12233501"/>
          </a:xfrm>
          <a:prstGeom prst="rect">
            <a:avLst/>
          </a:prstGeom>
          <a:ln w="12700">
            <a:miter lim="400000"/>
          </a:ln>
        </p:spPr>
      </p:pic>
      <p:sp>
        <p:nvSpPr>
          <p:cNvPr id="244" name="Texte"/>
          <p:cNvSpPr txBox="1"/>
          <p:nvPr/>
        </p:nvSpPr>
        <p:spPr>
          <a:xfrm>
            <a:off x="11773661" y="6627317"/>
            <a:ext cx="836677" cy="461366"/>
          </a:xfrm>
          <a:prstGeom prst="rect">
            <a:avLst/>
          </a:prstGeom>
          <a:ln w="12700">
            <a:miter lim="400000"/>
          </a:ln>
        </p:spPr>
        <p:txBody>
          <a:bodyPr wrap="none" lIns="50800" tIns="50800" rIns="50800" bIns="50800" anchor="ctr">
            <a:spAutoFit/>
          </a:bodyPr>
          <a:lstStyle/>
          <a:p>
            <a:endParaRPr/>
          </a:p>
        </p:txBody>
      </p:sp>
      <p:sp>
        <p:nvSpPr>
          <p:cNvPr id="245" name="Texte"/>
          <p:cNvSpPr txBox="1"/>
          <p:nvPr/>
        </p:nvSpPr>
        <p:spPr>
          <a:xfrm>
            <a:off x="11900661" y="6754317"/>
            <a:ext cx="836677" cy="461366"/>
          </a:xfrm>
          <a:prstGeom prst="rect">
            <a:avLst/>
          </a:prstGeom>
          <a:ln w="12700">
            <a:miter lim="400000"/>
          </a:ln>
        </p:spPr>
        <p:txBody>
          <a:bodyPr wrap="none" lIns="50800" tIns="50800" rIns="50800" bIns="50800" anchor="ctr">
            <a:spAutoFit/>
          </a:bodyPr>
          <a:lstStyle/>
          <a:p>
            <a:endParaRPr/>
          </a:p>
        </p:txBody>
      </p:sp>
      <p:sp>
        <p:nvSpPr>
          <p:cNvPr id="246" name="La réalité du business…"/>
          <p:cNvSpPr txBox="1"/>
          <p:nvPr/>
        </p:nvSpPr>
        <p:spPr>
          <a:xfrm>
            <a:off x="699875" y="8814865"/>
            <a:ext cx="4663350" cy="27098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600" b="1"/>
            </a:pPr>
            <a:r>
              <a:t>La réalité du business</a:t>
            </a:r>
          </a:p>
          <a:p>
            <a:pPr>
              <a:defRPr sz="5600" b="1"/>
            </a:pPr>
            <a:r>
              <a:t>d’aujourd’hui</a:t>
            </a:r>
          </a:p>
        </p:txBody>
      </p:sp>
      <p:sp>
        <p:nvSpPr>
          <p:cNvPr id="247" name="La promesse d’un futur  radieux et inaccessible"/>
          <p:cNvSpPr txBox="1"/>
          <p:nvPr/>
        </p:nvSpPr>
        <p:spPr>
          <a:xfrm>
            <a:off x="19020775" y="1649529"/>
            <a:ext cx="4473029" cy="2979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700" b="1"/>
            </a:lvl1pPr>
          </a:lstStyle>
          <a:p>
            <a:r>
              <a:t>La promesse d’un futur  radieux et inaccessible</a:t>
            </a:r>
          </a:p>
        </p:txBody>
      </p:sp>
      <p:sp>
        <p:nvSpPr>
          <p:cNvPr id="248" name="Flèche"/>
          <p:cNvSpPr/>
          <p:nvPr/>
        </p:nvSpPr>
        <p:spPr>
          <a:xfrm>
            <a:off x="4937482" y="9534800"/>
            <a:ext cx="1270001"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49" name="Flèche"/>
          <p:cNvSpPr/>
          <p:nvPr/>
        </p:nvSpPr>
        <p:spPr>
          <a:xfrm>
            <a:off x="11811000" y="6477000"/>
            <a:ext cx="1270000" cy="1270000"/>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50" name="Flèche"/>
          <p:cNvSpPr/>
          <p:nvPr/>
        </p:nvSpPr>
        <p:spPr>
          <a:xfrm>
            <a:off x="17593788" y="2504472"/>
            <a:ext cx="1798651" cy="1270001"/>
          </a:xfrm>
          <a:custGeom>
            <a:avLst/>
            <a:gdLst/>
            <a:ahLst/>
            <a:cxnLst>
              <a:cxn ang="0">
                <a:pos x="wd2" y="hd2"/>
              </a:cxn>
              <a:cxn ang="5400000">
                <a:pos x="wd2" y="hd2"/>
              </a:cxn>
              <a:cxn ang="10800000">
                <a:pos x="wd2" y="hd2"/>
              </a:cxn>
              <a:cxn ang="16200000">
                <a:pos x="wd2" y="hd2"/>
              </a:cxn>
            </a:cxnLst>
            <a:rect l="0" t="0" r="r" b="b"/>
            <a:pathLst>
              <a:path w="21600" h="21600" extrusionOk="0">
                <a:moveTo>
                  <a:pt x="9761" y="14256"/>
                </a:moveTo>
                <a:lnTo>
                  <a:pt x="9761" y="21600"/>
                </a:lnTo>
                <a:lnTo>
                  <a:pt x="0" y="10800"/>
                </a:lnTo>
                <a:lnTo>
                  <a:pt x="9761" y="0"/>
                </a:lnTo>
                <a:lnTo>
                  <a:pt x="9761" y="7344"/>
                </a:lnTo>
                <a:lnTo>
                  <a:pt x="21600" y="7344"/>
                </a:lnTo>
                <a:lnTo>
                  <a:pt x="21600" y="14256"/>
                </a:lnTo>
                <a:close/>
              </a:path>
            </a:pathLst>
          </a:cu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Google Shape;85;p1"/>
          <p:cNvSpPr/>
          <p:nvPr/>
        </p:nvSpPr>
        <p:spPr>
          <a:xfrm>
            <a:off x="0" y="0"/>
            <a:ext cx="7347286" cy="298383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sz="2800" b="1" i="0" u="none" strike="noStrike" cap="none" dirty="0">
              <a:solidFill>
                <a:srgbClr val="000000"/>
              </a:solidFill>
              <a:latin typeface="Arial"/>
              <a:ea typeface="Arial"/>
              <a:cs typeface="Arial"/>
              <a:sym typeface="Arial"/>
            </a:endParaRPr>
          </a:p>
        </p:txBody>
      </p:sp>
      <p:pic>
        <p:nvPicPr>
          <p:cNvPr id="6" name="Image 5"/>
          <p:cNvPicPr>
            <a:picLocks noChangeAspect="1" noChangeArrowheads="1"/>
          </p:cNvPicPr>
          <p:nvPr/>
        </p:nvPicPr>
        <p:blipFill>
          <a:blip r:embed="R126ada2fc8c24b8c">
            <a:extLst>
              <a:ext uri="{28A0092B-C50C-407E-A947-70E740481C1C}">
                <a14:useLocalDpi xmlns:a14="http://schemas.microsoft.com/office/drawing/2010/main" val="0"/>
              </a:ext>
            </a:extLst>
          </a:blip>
          <a:srcRect/>
          <a:stretch>
            <a:fillRect/>
          </a:stretch>
        </p:blipFill>
        <p:spPr bwMode="auto">
          <a:xfrm>
            <a:off x="17495520" y="-60960"/>
            <a:ext cx="6888480" cy="313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44240" y="4028246"/>
            <a:ext cx="17983200" cy="5909310"/>
          </a:xfrm>
          <a:prstGeom prst="rect">
            <a:avLst/>
          </a:prstGeom>
        </p:spPr>
        <p:txBody>
          <a:bodyPr wrap="square">
            <a:spAutoFit/>
          </a:bodyPr>
          <a:lstStyle/>
          <a:p>
            <a:pPr algn="ctr"/>
            <a:r>
              <a:rPr lang="fr-FR" sz="4800" b="1" dirty="0"/>
              <a:t>CONSTRUIRE UN PARTENARIAT INTERNATIONAL DE COENTREPRISES UNIVERSITAIRES</a:t>
            </a:r>
            <a:r>
              <a:rPr lang="fr-FR" sz="4800" b="1" i="1" dirty="0"/>
              <a:t> </a:t>
            </a:r>
            <a:r>
              <a:rPr lang="fr-FR" sz="4800" b="1" dirty="0"/>
              <a:t>: REGARD CROISÉ AFRIQUE SUBSAHARIENNE-AFRIQUE DU NORD-FRANCE</a:t>
            </a:r>
            <a:endParaRPr lang="en-US" sz="4800" dirty="0"/>
          </a:p>
          <a:p>
            <a:pPr algn="ctr"/>
            <a:endParaRPr lang="fr-FR" sz="4800" b="1" dirty="0">
              <a:solidFill>
                <a:schemeClr val="tx1"/>
              </a:solidFill>
              <a:latin typeface="Calibri" panose="020F0502020204030204" pitchFamily="34" charset="0"/>
            </a:endParaRPr>
          </a:p>
          <a:p>
            <a:pPr algn="ctr"/>
            <a:r>
              <a:rPr lang="fr-FR" sz="3600" b="1" dirty="0">
                <a:solidFill>
                  <a:schemeClr val="tx1"/>
                </a:solidFill>
                <a:latin typeface="Calibri" panose="020F0502020204030204" pitchFamily="34" charset="0"/>
              </a:rPr>
              <a:t>Emmanuel KAMDEM</a:t>
            </a:r>
          </a:p>
          <a:p>
            <a:pPr algn="ctr"/>
            <a:r>
              <a:rPr lang="fr-FR" sz="3600" b="1" dirty="0">
                <a:solidFill>
                  <a:schemeClr val="tx1"/>
                </a:solidFill>
                <a:latin typeface="Calibri" panose="020F0502020204030204" pitchFamily="34" charset="0"/>
              </a:rPr>
              <a:t>Professeur Émérite, Université de Douala </a:t>
            </a:r>
          </a:p>
          <a:p>
            <a:pPr algn="ctr"/>
            <a:r>
              <a:rPr lang="fr-FR" sz="3600" b="1" dirty="0">
                <a:solidFill>
                  <a:schemeClr val="tx1"/>
                </a:solidFill>
                <a:latin typeface="Calibri" panose="020F0502020204030204" pitchFamily="34" charset="0"/>
              </a:rPr>
              <a:t>Président du Comité Scientifique et Pédagogique</a:t>
            </a:r>
          </a:p>
          <a:p>
            <a:pPr algn="ctr"/>
            <a:r>
              <a:rPr lang="fr-FR" sz="3600" b="1" dirty="0">
                <a:solidFill>
                  <a:schemeClr val="tx1"/>
                </a:solidFill>
                <a:latin typeface="Calibri" panose="020F0502020204030204" pitchFamily="34" charset="0"/>
              </a:rPr>
              <a:t>Institut Supérieur de Management et de l’Entrepreneuriat (IME), Douala, Cameroun</a:t>
            </a:r>
          </a:p>
          <a:p>
            <a:pPr algn="ctr"/>
            <a:endParaRPr lang="fr-FR" sz="3600" b="1" dirty="0">
              <a:solidFill>
                <a:schemeClr val="tx1"/>
              </a:solidFill>
              <a:latin typeface="Calibri" panose="020F0502020204030204" pitchFamily="34" charset="0"/>
            </a:endParaRPr>
          </a:p>
        </p:txBody>
      </p:sp>
      <p:sp>
        <p:nvSpPr>
          <p:cNvPr id="3" name="Espace réservé du pied de page 2"/>
          <p:cNvSpPr>
            <a:spLocks noGrp="1"/>
          </p:cNvSpPr>
          <p:nvPr>
            <p:ph type="ftr" idx="11"/>
          </p:nvPr>
        </p:nvSpPr>
        <p:spPr/>
        <p:txBody>
          <a:bodyPr/>
          <a:lstStyle/>
          <a:p>
            <a:r>
              <a:rPr lang="en-US" dirty="0"/>
              <a:t>Emmanuel Kamdem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1642820" y="1367812"/>
            <a:ext cx="21198226" cy="11264622"/>
          </a:xfrm>
          <a:prstGeom prst="rect">
            <a:avLst/>
          </a:prstGeom>
          <a:noFill/>
        </p:spPr>
        <p:txBody>
          <a:bodyPr wrap="square" rtlCol="0">
            <a:spAutoFit/>
          </a:bodyPr>
          <a:lstStyle/>
          <a:p>
            <a:r>
              <a:rPr lang="fr-FR" altLang="fr-FR" sz="5600" dirty="0">
                <a:cs typeface="Times New Roman" panose="02020603050405020304" pitchFamily="18" charset="0"/>
              </a:rPr>
              <a:t>I. Contextualisation et mise en perspective</a:t>
            </a:r>
          </a:p>
          <a:p>
            <a:pPr marL="457200" indent="-457200">
              <a:buFont typeface="Wingdings" panose="05000000000000000000" pitchFamily="2" charset="2"/>
              <a:buChar char="§"/>
            </a:pPr>
            <a:endParaRPr lang="fr-FR" sz="52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endParaRPr lang="fr-FR" sz="5200" dirty="0">
              <a:latin typeface="Calibri" panose="020F0502020204030204" pitchFamily="34" charset="0"/>
              <a:cs typeface="Calibri" panose="020F0502020204030204" pitchFamily="34" charset="0"/>
            </a:endParaRPr>
          </a:p>
          <a:p>
            <a:r>
              <a:rPr lang="fr-FR" altLang="fr-FR" sz="5600" dirty="0">
                <a:cs typeface="Times New Roman" panose="02020603050405020304" pitchFamily="18" charset="0"/>
              </a:rPr>
              <a:t>II. Problématisation et questionnement</a:t>
            </a:r>
          </a:p>
          <a:p>
            <a:endParaRPr lang="fr-FR" altLang="en-US" sz="5600" dirty="0">
              <a:cs typeface="Times New Roman" panose="02020603050405020304" pitchFamily="18" charset="0"/>
            </a:endParaRPr>
          </a:p>
          <a:p>
            <a:endParaRPr lang="fr-FR" altLang="en-US" sz="5600" dirty="0">
              <a:cs typeface="Times New Roman" panose="02020603050405020304" pitchFamily="18" charset="0"/>
            </a:endParaRPr>
          </a:p>
          <a:p>
            <a:r>
              <a:rPr lang="fr-FR" altLang="en-US" sz="5600" dirty="0">
                <a:cs typeface="Times New Roman" panose="02020603050405020304" pitchFamily="18" charset="0"/>
              </a:rPr>
              <a:t>III. Ancrage conceptuel et méthodologique</a:t>
            </a:r>
            <a:endParaRPr lang="fr-FR" altLang="en-US" sz="5600" dirty="0"/>
          </a:p>
          <a:p>
            <a:pPr marL="457200" indent="-457200" algn="ctr">
              <a:buFont typeface="Wingdings" panose="05000000000000000000" pitchFamily="2" charset="2"/>
              <a:buChar char="§"/>
            </a:pPr>
            <a:endParaRPr lang="fr-FR" altLang="en-US" sz="5600" dirty="0"/>
          </a:p>
          <a:p>
            <a:pPr marL="457200" indent="-457200" algn="ctr">
              <a:buFont typeface="Wingdings" panose="05000000000000000000" pitchFamily="2" charset="2"/>
              <a:buChar char="§"/>
            </a:pPr>
            <a:endParaRPr lang="fr-FR" altLang="en-US" sz="5600" dirty="0"/>
          </a:p>
          <a:p>
            <a:r>
              <a:rPr lang="fr-FR" altLang="en-US" sz="5600" dirty="0"/>
              <a:t>IV. Résultats (forces / faiblesses) </a:t>
            </a:r>
          </a:p>
          <a:p>
            <a:endParaRPr lang="fr-FR" altLang="en-US" sz="5600" dirty="0"/>
          </a:p>
          <a:p>
            <a:endParaRPr lang="fr-FR" altLang="en-US" sz="5600" dirty="0"/>
          </a:p>
          <a:p>
            <a:r>
              <a:rPr lang="fr-FR" altLang="en-US" sz="5600" dirty="0"/>
              <a:t>V. Impacts, recommandations et limites</a:t>
            </a:r>
          </a:p>
        </p:txBody>
      </p:sp>
      <p:sp>
        <p:nvSpPr>
          <p:cNvPr id="5" name="Rectangle 4"/>
          <p:cNvSpPr/>
          <p:nvPr/>
        </p:nvSpPr>
        <p:spPr>
          <a:xfrm>
            <a:off x="11753598" y="136706"/>
            <a:ext cx="11870898" cy="1231106"/>
          </a:xfrm>
          <a:prstGeom prst="rect">
            <a:avLst/>
          </a:prstGeom>
        </p:spPr>
        <p:txBody>
          <a:bodyPr wrap="square">
            <a:spAutoFit/>
          </a:bodyPr>
          <a:lstStyle/>
          <a:p>
            <a:pPr algn="r"/>
            <a:r>
              <a:rPr lang="fr-FR" sz="4000" b="1" dirty="0">
                <a:solidFill>
                  <a:srgbClr val="C00000"/>
                </a:solidFill>
                <a:latin typeface="Calibri" panose="020F0502020204030204" pitchFamily="34" charset="0"/>
              </a:rPr>
              <a:t>PLAN DE PRÉSENTATION</a:t>
            </a:r>
            <a:br>
              <a:rPr lang="fr-FR" dirty="0"/>
            </a:br>
            <a:endParaRPr lang="fr-FR" dirty="0"/>
          </a:p>
        </p:txBody>
      </p:sp>
      <p:sp>
        <p:nvSpPr>
          <p:cNvPr id="14" name="Footer Placeholder 13"/>
          <p:cNvSpPr>
            <a:spLocks noGrp="1"/>
          </p:cNvSpPr>
          <p:nvPr>
            <p:ph type="ftr" idx="11"/>
          </p:nvPr>
        </p:nvSpPr>
        <p:spPr/>
        <p:txBody>
          <a:bodyPr/>
          <a:lstStyle/>
          <a:p>
            <a:r>
              <a:rPr lang="fr-FR" b="1" dirty="0"/>
              <a:t>Emmanuel Kamdem </a:t>
            </a:r>
          </a:p>
        </p:txBody>
      </p:sp>
      <p:sp>
        <p:nvSpPr>
          <p:cNvPr id="11" name="Google Shape;85;p1"/>
          <p:cNvSpPr/>
          <p:nvPr/>
        </p:nvSpPr>
        <p:spPr>
          <a:xfrm>
            <a:off x="0" y="2"/>
            <a:ext cx="7589520" cy="136781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2583499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975360" y="1920240"/>
            <a:ext cx="21913666" cy="10525958"/>
          </a:xfrm>
          <a:prstGeom prst="rect">
            <a:avLst/>
          </a:prstGeom>
          <a:noFill/>
        </p:spPr>
        <p:txBody>
          <a:bodyPr wrap="square" rtlCol="0">
            <a:spAutoFit/>
          </a:bodyPr>
          <a:lstStyle/>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Contexte international : transformation l’écosystème universitaire mondial</a:t>
            </a:r>
          </a:p>
          <a:p>
            <a:r>
              <a:rPr lang="fr-FR" sz="4800" dirty="0">
                <a:latin typeface="Calibri" panose="020F0502020204030204" pitchFamily="34" charset="0"/>
                <a:cs typeface="Calibri" panose="020F0502020204030204" pitchFamily="34" charset="0"/>
              </a:rPr>
              <a:t>        	- Création espace européen de l’enseignement supérieur (Accords de Bologne,</a:t>
            </a:r>
          </a:p>
          <a:p>
            <a:r>
              <a:rPr lang="fr-FR" sz="4800" dirty="0">
                <a:latin typeface="Calibri" panose="020F0502020204030204" pitchFamily="34" charset="0"/>
                <a:cs typeface="Calibri" panose="020F0502020204030204" pitchFamily="34" charset="0"/>
              </a:rPr>
              <a:t>               1999) </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Faits marquants et caractéristiques principales</a:t>
            </a:r>
          </a:p>
          <a:p>
            <a:r>
              <a:rPr lang="fr-FR" sz="4800" dirty="0">
                <a:latin typeface="Calibri" panose="020F0502020204030204" pitchFamily="34" charset="0"/>
                <a:cs typeface="Calibri" panose="020F0502020204030204" pitchFamily="34" charset="0"/>
              </a:rPr>
              <a:t>	- Adoption et diffusion du système LMD</a:t>
            </a:r>
          </a:p>
          <a:p>
            <a:r>
              <a:rPr lang="fr-FR" sz="4800" dirty="0">
                <a:latin typeface="Calibri" panose="020F0502020204030204" pitchFamily="34" charset="0"/>
                <a:cs typeface="Calibri" panose="020F0502020204030204" pitchFamily="34" charset="0"/>
              </a:rPr>
              <a:t>	- Facilitation de la mobilité internationale des enseignants et des étudiants           </a:t>
            </a:r>
          </a:p>
          <a:p>
            <a:r>
              <a:rPr lang="fr-FR" sz="4800" dirty="0">
                <a:latin typeface="Calibri" panose="020F0502020204030204" pitchFamily="34" charset="0"/>
                <a:cs typeface="Calibri" panose="020F0502020204030204" pitchFamily="34" charset="0"/>
              </a:rPr>
              <a:t>	- Diversité (nationale, géographique, linguistique, culturelle) des</a:t>
            </a:r>
          </a:p>
          <a:p>
            <a:r>
              <a:rPr lang="fr-FR" sz="4800" dirty="0">
                <a:latin typeface="Calibri" panose="020F0502020204030204" pitchFamily="34" charset="0"/>
                <a:cs typeface="Calibri" panose="020F0502020204030204" pitchFamily="34" charset="0"/>
              </a:rPr>
              <a:t> 	  enseignants et des étudiants</a:t>
            </a:r>
          </a:p>
          <a:p>
            <a:r>
              <a:rPr lang="fr-FR" sz="4800" dirty="0">
                <a:latin typeface="Calibri" panose="020F0502020204030204" pitchFamily="34" charset="0"/>
                <a:cs typeface="Calibri" panose="020F0502020204030204" pitchFamily="34" charset="0"/>
              </a:rPr>
              <a:t>	- Introduction des innovations des cursus académiques et des méthodes </a:t>
            </a:r>
          </a:p>
          <a:p>
            <a:r>
              <a:rPr lang="fr-FR" sz="4800" dirty="0">
                <a:latin typeface="Calibri" panose="020F0502020204030204" pitchFamily="34" charset="0"/>
                <a:cs typeface="Calibri" panose="020F0502020204030204" pitchFamily="34" charset="0"/>
              </a:rPr>
              <a:t>	  pédagogiques (méthode des cas, jeux de rôles, simulations, vidéos)</a:t>
            </a:r>
          </a:p>
          <a:p>
            <a:r>
              <a:rPr lang="fr-FR" sz="4800" dirty="0">
                <a:latin typeface="Calibri" panose="020F0502020204030204" pitchFamily="34" charset="0"/>
                <a:cs typeface="Calibri" panose="020F0502020204030204" pitchFamily="34" charset="0"/>
              </a:rPr>
              <a:t>	- Promotion des campus numériques dans le processus d’apprentissage</a:t>
            </a:r>
          </a:p>
          <a:p>
            <a:r>
              <a:rPr lang="fr-FR" sz="4800" dirty="0">
                <a:latin typeface="Calibri" panose="020F0502020204030204" pitchFamily="34" charset="0"/>
                <a:cs typeface="Calibri" panose="020F0502020204030204" pitchFamily="34" charset="0"/>
              </a:rPr>
              <a:t>	- Riposte à l’emprise américaine des accréditations et des </a:t>
            </a:r>
            <a:r>
              <a:rPr lang="fr-FR" sz="4800" i="1" dirty="0">
                <a:latin typeface="Calibri" panose="020F0502020204030204" pitchFamily="34" charset="0"/>
                <a:cs typeface="Calibri" panose="020F0502020204030204" pitchFamily="34" charset="0"/>
              </a:rPr>
              <a:t>ranking</a:t>
            </a:r>
            <a:r>
              <a:rPr lang="fr-FR" sz="4800" dirty="0">
                <a:latin typeface="Calibri" panose="020F0502020204030204" pitchFamily="34" charset="0"/>
                <a:cs typeface="Calibri" panose="020F0502020204030204" pitchFamily="34" charset="0"/>
              </a:rPr>
              <a:t> (classement)</a:t>
            </a:r>
          </a:p>
          <a:p>
            <a:r>
              <a:rPr lang="fr-FR" sz="4800" dirty="0">
                <a:latin typeface="Calibri" panose="020F0502020204030204" pitchFamily="34" charset="0"/>
                <a:cs typeface="Calibri" panose="020F0502020204030204" pitchFamily="34" charset="0"/>
              </a:rPr>
              <a:t>	- Forte diffusion des réseaux d’excellence académique (Erasmus +, etc.)</a:t>
            </a:r>
          </a:p>
        </p:txBody>
      </p:sp>
      <p:sp>
        <p:nvSpPr>
          <p:cNvPr id="5" name="Rectangle 4"/>
          <p:cNvSpPr/>
          <p:nvPr/>
        </p:nvSpPr>
        <p:spPr>
          <a:xfrm>
            <a:off x="11182662" y="216534"/>
            <a:ext cx="11706364" cy="1231106"/>
          </a:xfrm>
          <a:prstGeom prst="rect">
            <a:avLst/>
          </a:prstGeom>
        </p:spPr>
        <p:txBody>
          <a:bodyPr wrap="square">
            <a:spAutoFit/>
          </a:bodyPr>
          <a:lstStyle/>
          <a:p>
            <a:pPr algn="r"/>
            <a:r>
              <a:rPr lang="fr-FR" sz="4000" b="1" dirty="0">
                <a:solidFill>
                  <a:srgbClr val="C00000"/>
                </a:solidFill>
                <a:latin typeface="Calibri" panose="020F0502020204030204" pitchFamily="34" charset="0"/>
              </a:rPr>
              <a:t>I. CONTEXTUALISATION ET MISE EN PERSPECTIVE</a:t>
            </a:r>
            <a:endParaRPr lang="fr-FR" sz="4000" dirty="0"/>
          </a:p>
          <a:p>
            <a:r>
              <a:rPr lang="fr-FR" dirty="0"/>
              <a:t> </a:t>
            </a:r>
          </a:p>
        </p:txBody>
      </p:sp>
      <p:sp>
        <p:nvSpPr>
          <p:cNvPr id="14" name="Footer Placeholder 13"/>
          <p:cNvSpPr>
            <a:spLocks noGrp="1"/>
          </p:cNvSpPr>
          <p:nvPr>
            <p:ph type="ftr" idx="11"/>
          </p:nvPr>
        </p:nvSpPr>
        <p:spPr>
          <a:xfrm>
            <a:off x="8184628" y="13131384"/>
            <a:ext cx="8122170" cy="584616"/>
          </a:xfrm>
        </p:spPr>
        <p:txBody>
          <a:bodyPr/>
          <a:lstStyle/>
          <a:p>
            <a:r>
              <a:rPr lang="fr-FR" b="1" dirty="0"/>
              <a:t>Emmanuel Kamdem </a:t>
            </a:r>
          </a:p>
        </p:txBody>
      </p:sp>
      <p:sp>
        <p:nvSpPr>
          <p:cNvPr id="10" name="Google Shape;85;p1"/>
          <p:cNvSpPr/>
          <p:nvPr/>
        </p:nvSpPr>
        <p:spPr>
          <a:xfrm>
            <a:off x="16590" y="2"/>
            <a:ext cx="7347286" cy="1219198"/>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1500895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914400" y="1219200"/>
            <a:ext cx="21974626" cy="12003286"/>
          </a:xfrm>
          <a:prstGeom prst="rect">
            <a:avLst/>
          </a:prstGeom>
          <a:noFill/>
        </p:spPr>
        <p:txBody>
          <a:bodyPr wrap="square" rtlCol="0">
            <a:spAutoFit/>
          </a:bodyPr>
          <a:lstStyle/>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Contexte africain : transformation de l’écosystème universitaire africain</a:t>
            </a:r>
          </a:p>
          <a:p>
            <a:r>
              <a:rPr lang="fr-FR" sz="4800" dirty="0">
                <a:latin typeface="Calibri" panose="020F0502020204030204" pitchFamily="34" charset="0"/>
                <a:cs typeface="Calibri" panose="020F0502020204030204" pitchFamily="34" charset="0"/>
              </a:rPr>
              <a:t>	- Réforme LMD dans l’espace africain de l’enseignement supérieur</a:t>
            </a:r>
          </a:p>
          <a:p>
            <a:r>
              <a:rPr lang="fr-FR" sz="4800" dirty="0">
                <a:latin typeface="Calibri" panose="020F0502020204030204" pitchFamily="34" charset="0"/>
                <a:cs typeface="Calibri" panose="020F0502020204030204" pitchFamily="34" charset="0"/>
              </a:rPr>
              <a:t>	  (Afrique anglophone-Afrique francophone du Nord-Afrique francophone</a:t>
            </a:r>
          </a:p>
          <a:p>
            <a:r>
              <a:rPr lang="fr-FR" sz="4800" dirty="0">
                <a:latin typeface="Calibri" panose="020F0502020204030204" pitchFamily="34" charset="0"/>
                <a:cs typeface="Calibri" panose="020F0502020204030204" pitchFamily="34" charset="0"/>
              </a:rPr>
              <a:t>                 subsaharienne) </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Faits marquants et caractéristiques</a:t>
            </a:r>
            <a:r>
              <a:rPr lang="fr-FR" sz="4800" dirty="0">
                <a:solidFill>
                  <a:schemeClr val="tx1"/>
                </a:solidFill>
                <a:latin typeface="Calibri" panose="020F0502020204030204" pitchFamily="34" charset="0"/>
                <a:cs typeface="Calibri" panose="020F0502020204030204" pitchFamily="34" charset="0"/>
              </a:rPr>
              <a:t> principales      	</a:t>
            </a:r>
          </a:p>
          <a:p>
            <a:r>
              <a:rPr lang="fr-FR" sz="4800" dirty="0">
                <a:solidFill>
                  <a:schemeClr val="tx1"/>
                </a:solidFill>
                <a:latin typeface="Calibri" panose="020F0502020204030204" pitchFamily="34" charset="0"/>
                <a:cs typeface="Calibri" panose="020F0502020204030204" pitchFamily="34" charset="0"/>
              </a:rPr>
              <a:t>	- Réticence et impréparation à la diffusion  du système LMD (CEMAC,</a:t>
            </a:r>
          </a:p>
          <a:p>
            <a:r>
              <a:rPr lang="fr-FR" sz="4800" dirty="0">
                <a:solidFill>
                  <a:schemeClr val="tx1"/>
                </a:solidFill>
                <a:latin typeface="Calibri" panose="020F0502020204030204" pitchFamily="34" charset="0"/>
                <a:cs typeface="Calibri" panose="020F0502020204030204" pitchFamily="34" charset="0"/>
              </a:rPr>
              <a:t> 	  Conférence de Libreville) </a:t>
            </a:r>
          </a:p>
          <a:p>
            <a:r>
              <a:rPr lang="fr-FR" sz="4800" dirty="0">
                <a:solidFill>
                  <a:schemeClr val="tx1"/>
                </a:solidFill>
                <a:latin typeface="Calibri" panose="020F0502020204030204" pitchFamily="34" charset="0"/>
                <a:cs typeface="Calibri" panose="020F0502020204030204" pitchFamily="34" charset="0"/>
              </a:rPr>
              <a:t>	- Limitation de la mobilité internationale des enseignants et des étudiants              </a:t>
            </a:r>
          </a:p>
          <a:p>
            <a:r>
              <a:rPr lang="fr-FR" sz="4800" dirty="0">
                <a:solidFill>
                  <a:schemeClr val="tx1"/>
                </a:solidFill>
                <a:latin typeface="Calibri" panose="020F0502020204030204" pitchFamily="34" charset="0"/>
                <a:cs typeface="Calibri" panose="020F0502020204030204" pitchFamily="34" charset="0"/>
              </a:rPr>
              <a:t>	- Faible diversité (nationale, géographique, linguistique, culturelle) des</a:t>
            </a:r>
          </a:p>
          <a:p>
            <a:r>
              <a:rPr lang="fr-FR" sz="4800" dirty="0">
                <a:solidFill>
                  <a:schemeClr val="tx1"/>
                </a:solidFill>
                <a:latin typeface="Calibri" panose="020F0502020204030204" pitchFamily="34" charset="0"/>
                <a:cs typeface="Calibri" panose="020F0502020204030204" pitchFamily="34" charset="0"/>
              </a:rPr>
              <a:t> 	  enseignants et des étudiants</a:t>
            </a:r>
          </a:p>
          <a:p>
            <a:r>
              <a:rPr lang="fr-FR" sz="4800" dirty="0">
                <a:solidFill>
                  <a:schemeClr val="tx1"/>
                </a:solidFill>
                <a:latin typeface="Calibri" panose="020F0502020204030204" pitchFamily="34" charset="0"/>
                <a:cs typeface="Calibri" panose="020F0502020204030204" pitchFamily="34" charset="0"/>
              </a:rPr>
              <a:t>	- Résistance aux innovations des cursus académiques et des méthodes </a:t>
            </a:r>
          </a:p>
          <a:p>
            <a:r>
              <a:rPr lang="fr-FR" sz="4800" dirty="0">
                <a:solidFill>
                  <a:schemeClr val="tx1"/>
                </a:solidFill>
                <a:latin typeface="Calibri" panose="020F0502020204030204" pitchFamily="34" charset="0"/>
                <a:cs typeface="Calibri" panose="020F0502020204030204" pitchFamily="34" charset="0"/>
              </a:rPr>
              <a:t>	  pédagogiques (prévalence cours magistraux théoriques)</a:t>
            </a:r>
          </a:p>
          <a:p>
            <a:r>
              <a:rPr lang="fr-FR" sz="4800" dirty="0">
                <a:solidFill>
                  <a:schemeClr val="tx1"/>
                </a:solidFill>
                <a:latin typeface="Calibri" panose="020F0502020204030204" pitchFamily="34" charset="0"/>
                <a:cs typeface="Calibri" panose="020F0502020204030204" pitchFamily="34" charset="0"/>
              </a:rPr>
              <a:t>	- Prévalence du campus physique et faible diffusion du campus numérique</a:t>
            </a:r>
          </a:p>
          <a:p>
            <a:r>
              <a:rPr lang="fr-FR" sz="4800" dirty="0">
                <a:solidFill>
                  <a:schemeClr val="tx1"/>
                </a:solidFill>
                <a:latin typeface="Calibri" panose="020F0502020204030204" pitchFamily="34" charset="0"/>
                <a:cs typeface="Calibri" panose="020F0502020204030204" pitchFamily="34" charset="0"/>
              </a:rPr>
              <a:t>	- Faible visibilité des accréditations et du </a:t>
            </a:r>
            <a:r>
              <a:rPr lang="fr-FR" sz="4800" i="1" dirty="0">
                <a:solidFill>
                  <a:schemeClr val="tx1"/>
                </a:solidFill>
                <a:latin typeface="Calibri" panose="020F0502020204030204" pitchFamily="34" charset="0"/>
                <a:cs typeface="Calibri" panose="020F0502020204030204" pitchFamily="34" charset="0"/>
              </a:rPr>
              <a:t>ranking</a:t>
            </a:r>
            <a:r>
              <a:rPr lang="fr-FR" sz="4800" dirty="0">
                <a:solidFill>
                  <a:schemeClr val="tx1"/>
                </a:solidFill>
                <a:latin typeface="Calibri" panose="020F0502020204030204" pitchFamily="34" charset="0"/>
                <a:cs typeface="Calibri" panose="020F0502020204030204" pitchFamily="34" charset="0"/>
              </a:rPr>
              <a:t> (classement)</a:t>
            </a:r>
          </a:p>
          <a:p>
            <a:r>
              <a:rPr lang="fr-FR" sz="4800" dirty="0">
                <a:solidFill>
                  <a:schemeClr val="tx1"/>
                </a:solidFill>
                <a:latin typeface="Calibri" panose="020F0502020204030204" pitchFamily="34" charset="0"/>
                <a:cs typeface="Calibri" panose="020F0502020204030204" pitchFamily="34" charset="0"/>
              </a:rPr>
              <a:t>	- Lente et difficile émergence des réseaux d’excellence académique</a:t>
            </a:r>
            <a:endParaRPr lang="fr-FR" sz="4800" dirty="0">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11182662" y="216534"/>
            <a:ext cx="11706364" cy="1231106"/>
          </a:xfrm>
          <a:prstGeom prst="rect">
            <a:avLst/>
          </a:prstGeom>
        </p:spPr>
        <p:txBody>
          <a:bodyPr wrap="square">
            <a:spAutoFit/>
          </a:bodyPr>
          <a:lstStyle/>
          <a:p>
            <a:pPr algn="r"/>
            <a:r>
              <a:rPr lang="fr-FR" sz="4000" b="1" dirty="0">
                <a:solidFill>
                  <a:srgbClr val="C00000"/>
                </a:solidFill>
                <a:latin typeface="Calibri" panose="020F0502020204030204" pitchFamily="34" charset="0"/>
              </a:rPr>
              <a:t>I. CONTEXTUALISATION ET MISE EN PERSPECTIVE</a:t>
            </a:r>
            <a:endParaRPr lang="fr-FR" sz="4000" dirty="0"/>
          </a:p>
          <a:p>
            <a:r>
              <a:rPr lang="fr-FR" dirty="0"/>
              <a:t> </a:t>
            </a:r>
          </a:p>
        </p:txBody>
      </p:sp>
      <p:sp>
        <p:nvSpPr>
          <p:cNvPr id="14" name="Footer Placeholder 13"/>
          <p:cNvSpPr>
            <a:spLocks noGrp="1"/>
          </p:cNvSpPr>
          <p:nvPr>
            <p:ph type="ftr" idx="11"/>
          </p:nvPr>
        </p:nvSpPr>
        <p:spPr>
          <a:xfrm>
            <a:off x="8184628" y="13131384"/>
            <a:ext cx="8122170" cy="584616"/>
          </a:xfrm>
        </p:spPr>
        <p:txBody>
          <a:bodyPr/>
          <a:lstStyle/>
          <a:p>
            <a:r>
              <a:rPr lang="fr-FR" b="1" dirty="0"/>
              <a:t>Emmanuel Kamdem </a:t>
            </a:r>
          </a:p>
        </p:txBody>
      </p:sp>
      <p:sp>
        <p:nvSpPr>
          <p:cNvPr id="10" name="Google Shape;85;p1"/>
          <p:cNvSpPr/>
          <p:nvPr/>
        </p:nvSpPr>
        <p:spPr>
          <a:xfrm>
            <a:off x="16590" y="2"/>
            <a:ext cx="7347286" cy="1219198"/>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19480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Pourquoi l’Europe a-t-elle financé Managlobal?"/>
          <p:cNvSpPr txBox="1">
            <a:spLocks noGrp="1"/>
          </p:cNvSpPr>
          <p:nvPr>
            <p:ph type="title"/>
          </p:nvPr>
        </p:nvSpPr>
        <p:spPr>
          <a:prstGeom prst="rect">
            <a:avLst/>
          </a:prstGeom>
        </p:spPr>
        <p:txBody>
          <a:bodyPr/>
          <a:lstStyle>
            <a:lvl1pPr defTabSz="2292038">
              <a:defRPr sz="7990" spc="-159"/>
            </a:lvl1pPr>
          </a:lstStyle>
          <a:p>
            <a:r>
              <a:t>Pourquoi l’Europe a-t-elle financé Managlobal? </a:t>
            </a:r>
          </a:p>
        </p:txBody>
      </p:sp>
      <p:sp>
        <p:nvSpPr>
          <p:cNvPr id="157" name="L’Union Européenne souhaite réduire l’ampleur des migrations en provenance d’Afrique, et tout particulièrement, l’immigration clandestine.  Une solution parait évidente : créer et développer en Afrique les entreprises  qui créeront les emplois salariés d"/>
          <p:cNvSpPr txBox="1">
            <a:spLocks noGrp="1"/>
          </p:cNvSpPr>
          <p:nvPr>
            <p:ph type="body" sz="half" idx="1"/>
          </p:nvPr>
        </p:nvSpPr>
        <p:spPr>
          <a:xfrm>
            <a:off x="971284" y="2994022"/>
            <a:ext cx="11077185" cy="9307491"/>
          </a:xfrm>
          <a:prstGeom prst="rect">
            <a:avLst/>
          </a:prstGeom>
        </p:spPr>
        <p:txBody>
          <a:bodyPr/>
          <a:lstStyle/>
          <a:p>
            <a:pPr marL="422909" indent="-422909" defTabSz="338327">
              <a:lnSpc>
                <a:spcPct val="117999"/>
              </a:lnSpc>
              <a:spcBef>
                <a:spcPts val="0"/>
              </a:spcBef>
              <a:defRPr sz="3848"/>
            </a:pPr>
            <a:r>
              <a:t>L’Union Européenne souhaite réduire l’ampleur des migrations en provenance d’Afrique, et tout particulièrement, l’immigration clandestine.  Une solution parait évidente : créer et développer en Afrique les entreprises  qui créeront les emplois salariés dont rêve la jeunesse  africaine et surtout les jeunes diplômés.</a:t>
            </a:r>
          </a:p>
          <a:p>
            <a:pPr marL="0" indent="0" defTabSz="338327">
              <a:lnSpc>
                <a:spcPct val="117999"/>
              </a:lnSpc>
              <a:spcBef>
                <a:spcPts val="0"/>
              </a:spcBef>
              <a:buSzTx/>
              <a:buNone/>
              <a:defRPr sz="3848"/>
            </a:pPr>
            <a:endParaRPr/>
          </a:p>
          <a:p>
            <a:pPr marL="478072" indent="-478072" defTabSz="338327">
              <a:lnSpc>
                <a:spcPct val="117999"/>
              </a:lnSpc>
              <a:spcBef>
                <a:spcPts val="0"/>
              </a:spcBef>
              <a:defRPr sz="3404"/>
            </a:pPr>
            <a:r>
              <a:rPr sz="3848"/>
              <a:t>En 2018, lorsque nous avons conçu le programme de recherche européen Managlobal dédié à l’étude des entreprises africaines, nous avions  nous aussi une vision idéalisée de l’Afrique en émergence et de son avenir…</a:t>
            </a:r>
          </a:p>
        </p:txBody>
      </p:sp>
      <p:sp>
        <p:nvSpPr>
          <p:cNvPr id="158"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159" name="The European Union is keen to reduce the scale of migration from Africa, particularly illegal immigration.  One solution seems to be obvious : create and develop the businesses in Africa that will create the salaried jobs that African youth, and young gr"/>
          <p:cNvSpPr txBox="1"/>
          <p:nvPr/>
        </p:nvSpPr>
        <p:spPr>
          <a:xfrm>
            <a:off x="12980909" y="2746953"/>
            <a:ext cx="10055189" cy="9801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just">
              <a:defRPr sz="4200" b="1"/>
            </a:pPr>
            <a:r>
              <a:t>The European Union is keen to reduce the scale of migration from Africa, particularly illegal immigration.  One solution seems to be obvious : create and develop the businesses in Africa that will create the salaried jobs that African youth, and young graduates in particular, dream of.</a:t>
            </a:r>
          </a:p>
          <a:p>
            <a:pPr algn="just">
              <a:defRPr sz="4200" b="1"/>
            </a:pPr>
            <a:endParaRPr/>
          </a:p>
          <a:p>
            <a:pPr algn="just">
              <a:defRPr sz="4200" b="1"/>
            </a:pPr>
            <a:r>
              <a:t>In 2018, when we designed the Managlobal European research program dedicated to the study of African businesses, we too had an idealized vision of an emerging Africa and its future...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944880" y="1447640"/>
            <a:ext cx="21944146" cy="10525958"/>
          </a:xfrm>
          <a:prstGeom prst="rect">
            <a:avLst/>
          </a:prstGeom>
          <a:noFill/>
        </p:spPr>
        <p:txBody>
          <a:bodyPr wrap="square" rtlCol="0">
            <a:spAutoFit/>
          </a:bodyPr>
          <a:lstStyle/>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AAU (1967) : Association of African Universities (Accra, Ghana)</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CAMES (1968) : Conseil Africain et Malgache pour l’Enseignement Supérieur (Ouagadougou, Burkina Faso)</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solidFill>
                  <a:schemeClr val="tx1"/>
                </a:solidFill>
                <a:latin typeface="Calibri" panose="020F0502020204030204" pitchFamily="34" charset="0"/>
                <a:cs typeface="Calibri" panose="020F0502020204030204" pitchFamily="34" charset="0"/>
              </a:rPr>
              <a:t>AABS (2005) : Association of African Business Schools (Sandton, South Africa)</a:t>
            </a:r>
          </a:p>
          <a:p>
            <a:pPr marL="457200" indent="-457200">
              <a:buFont typeface="Wingdings" panose="05000000000000000000" pitchFamily="2" charset="2"/>
              <a:buChar char="§"/>
            </a:pPr>
            <a:endParaRPr lang="fr-FR" sz="4800" dirty="0">
              <a:solidFill>
                <a:schemeClr val="tx1"/>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REESAO (2005) : Réseau pour l'excellence de l'enseignement supérieur en Afrique de l'Ouest (Lomé, Togo) </a:t>
            </a:r>
          </a:p>
          <a:p>
            <a:pPr marL="457200" indent="-457200">
              <a:buFont typeface="Wingdings" panose="05000000000000000000" pitchFamily="2" charset="2"/>
              <a:buChar char="§"/>
            </a:pPr>
            <a:endParaRPr lang="fr-FR" sz="4800" dirty="0">
              <a:solidFill>
                <a:schemeClr val="tx1"/>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solidFill>
                  <a:schemeClr val="tx1"/>
                </a:solidFill>
                <a:latin typeface="Calibri" panose="020F0502020204030204" pitchFamily="34" charset="0"/>
                <a:cs typeface="Calibri" panose="020F0502020204030204" pitchFamily="34" charset="0"/>
              </a:rPr>
              <a:t>RUSTA (2009) : Réseau des Universités des Sciences et Technologies d’Afrique (Abidjan, Côte d’Ivoire)	</a:t>
            </a:r>
          </a:p>
          <a:p>
            <a:endParaRPr lang="fr-FR" sz="4800" dirty="0">
              <a:solidFill>
                <a:schemeClr val="tx1"/>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solidFill>
                  <a:schemeClr val="tx1"/>
                </a:solidFill>
                <a:latin typeface="Calibri" panose="020F0502020204030204" pitchFamily="34" charset="0"/>
                <a:cs typeface="Calibri" panose="020F0502020204030204" pitchFamily="34" charset="0"/>
              </a:rPr>
              <a:t>INSEAM (2010) : Institut Euro-Africain de Management (Casablanca, Maroc)</a:t>
            </a:r>
            <a:r>
              <a:rPr lang="fr-FR" sz="4000" dirty="0">
                <a:solidFill>
                  <a:schemeClr val="tx1"/>
                </a:solidFill>
                <a:latin typeface="Calibri" panose="020F0502020204030204" pitchFamily="34" charset="0"/>
                <a:cs typeface="Calibri" panose="020F0502020204030204" pitchFamily="34" charset="0"/>
              </a:rPr>
              <a:t>	</a:t>
            </a:r>
            <a:endParaRPr lang="fr-FR" sz="4000" dirty="0">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11182662" y="216534"/>
            <a:ext cx="11706364" cy="1231106"/>
          </a:xfrm>
          <a:prstGeom prst="rect">
            <a:avLst/>
          </a:prstGeom>
        </p:spPr>
        <p:txBody>
          <a:bodyPr wrap="square">
            <a:spAutoFit/>
          </a:bodyPr>
          <a:lstStyle/>
          <a:p>
            <a:pPr algn="r"/>
            <a:r>
              <a:rPr lang="fr-FR" sz="4000" b="1" dirty="0">
                <a:solidFill>
                  <a:srgbClr val="C00000"/>
                </a:solidFill>
                <a:latin typeface="Calibri" panose="020F0502020204030204" pitchFamily="34" charset="0"/>
              </a:rPr>
              <a:t>I. CONTEXTUALISATION ET MISE EN PERSPECTIVE</a:t>
            </a:r>
            <a:endParaRPr lang="fr-FR" sz="4000" dirty="0"/>
          </a:p>
          <a:p>
            <a:r>
              <a:rPr lang="fr-FR" dirty="0"/>
              <a:t> </a:t>
            </a:r>
          </a:p>
        </p:txBody>
      </p:sp>
      <p:sp>
        <p:nvSpPr>
          <p:cNvPr id="14" name="Footer Placeholder 13"/>
          <p:cNvSpPr>
            <a:spLocks noGrp="1"/>
          </p:cNvSpPr>
          <p:nvPr>
            <p:ph type="ftr" idx="11"/>
          </p:nvPr>
        </p:nvSpPr>
        <p:spPr>
          <a:xfrm>
            <a:off x="8184628" y="13131384"/>
            <a:ext cx="8122170" cy="584616"/>
          </a:xfrm>
        </p:spPr>
        <p:txBody>
          <a:bodyPr/>
          <a:lstStyle/>
          <a:p>
            <a:r>
              <a:rPr lang="fr-FR" b="1" dirty="0"/>
              <a:t>Emmanuel Kamdem </a:t>
            </a:r>
          </a:p>
        </p:txBody>
      </p:sp>
      <p:sp>
        <p:nvSpPr>
          <p:cNvPr id="10" name="Google Shape;85;p1"/>
          <p:cNvSpPr/>
          <p:nvPr/>
        </p:nvSpPr>
        <p:spPr>
          <a:xfrm>
            <a:off x="16590" y="2"/>
            <a:ext cx="7347286" cy="1219198"/>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11240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1219200" y="1415776"/>
            <a:ext cx="21728118" cy="10525958"/>
          </a:xfrm>
          <a:prstGeom prst="rect">
            <a:avLst/>
          </a:prstGeom>
          <a:noFill/>
        </p:spPr>
        <p:txBody>
          <a:bodyPr wrap="square" rtlCol="0">
            <a:spAutoFit/>
          </a:bodyPr>
          <a:lstStyle/>
          <a:p>
            <a:r>
              <a:rPr lang="fr-FR" sz="4800" b="1" dirty="0">
                <a:latin typeface="Calibri" panose="020F0502020204030204" pitchFamily="34" charset="0"/>
                <a:cs typeface="Calibri" panose="020F0502020204030204" pitchFamily="34" charset="0"/>
              </a:rPr>
              <a:t>Problématisation</a:t>
            </a:r>
          </a:p>
          <a:p>
            <a:pPr marL="457200" indent="-457200">
              <a:buFont typeface="Wingdings" panose="05000000000000000000" pitchFamily="2" charset="2"/>
              <a:buChar char="§"/>
            </a:pPr>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Modalités d’adaptation de l’écosystème universitaire africain à l’écosystème universitaire international</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Création et mise en réseaux des institutions et établissements universitaires africains</a:t>
            </a:r>
          </a:p>
          <a:p>
            <a:pPr marL="457200" indent="-457200">
              <a:buFont typeface="Wingdings" panose="05000000000000000000" pitchFamily="2" charset="2"/>
              <a:buChar char="§"/>
            </a:pPr>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Pertinence de la coentreprise universitaire dans les contextes africaines</a:t>
            </a:r>
          </a:p>
          <a:p>
            <a:pPr marL="457200" indent="-457200">
              <a:buFont typeface="Wingdings" panose="05000000000000000000" pitchFamily="2" charset="2"/>
              <a:buChar char="§"/>
            </a:pPr>
            <a:endParaRPr lang="fr-FR" sz="4800" dirty="0">
              <a:latin typeface="Calibri" panose="020F0502020204030204" pitchFamily="34" charset="0"/>
              <a:cs typeface="Calibri" panose="020F0502020204030204" pitchFamily="34" charset="0"/>
            </a:endParaRPr>
          </a:p>
          <a:p>
            <a:r>
              <a:rPr lang="fr-FR" sz="4800" b="1" dirty="0">
                <a:latin typeface="Calibri" panose="020F0502020204030204" pitchFamily="34" charset="0"/>
                <a:cs typeface="Calibri" panose="020F0502020204030204" pitchFamily="34" charset="0"/>
              </a:rPr>
              <a:t>Questionnement</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Comment réussir la transformation de l’écosystème des </a:t>
            </a:r>
            <a:r>
              <a:rPr lang="fr-FR" sz="4800" i="1" dirty="0">
                <a:latin typeface="Calibri" panose="020F0502020204030204" pitchFamily="34" charset="0"/>
                <a:cs typeface="Calibri" panose="020F0502020204030204" pitchFamily="34" charset="0"/>
              </a:rPr>
              <a:t>Business Schools </a:t>
            </a:r>
            <a:r>
              <a:rPr lang="fr-FR" sz="4800" dirty="0">
                <a:latin typeface="Calibri" panose="020F0502020204030204" pitchFamily="34" charset="0"/>
                <a:cs typeface="Calibri" panose="020F0502020204030204" pitchFamily="34" charset="0"/>
              </a:rPr>
              <a:t>africaines, par la création d’un réseau francophone d’excellence académique ?</a:t>
            </a:r>
          </a:p>
        </p:txBody>
      </p:sp>
      <p:sp>
        <p:nvSpPr>
          <p:cNvPr id="5" name="Rectangle 4"/>
          <p:cNvSpPr/>
          <p:nvPr/>
        </p:nvSpPr>
        <p:spPr>
          <a:xfrm>
            <a:off x="11105208" y="2"/>
            <a:ext cx="11783814" cy="1415772"/>
          </a:xfrm>
          <a:prstGeom prst="rect">
            <a:avLst/>
          </a:prstGeom>
        </p:spPr>
        <p:txBody>
          <a:bodyPr wrap="square">
            <a:spAutoFit/>
          </a:bodyPr>
          <a:lstStyle/>
          <a:p>
            <a:pPr algn="r"/>
            <a:r>
              <a:rPr lang="fr-FR" sz="4000" b="1" dirty="0">
                <a:solidFill>
                  <a:srgbClr val="C00000"/>
                </a:solidFill>
                <a:latin typeface="Calibri" panose="020F0502020204030204" pitchFamily="34" charset="0"/>
              </a:rPr>
              <a:t>II. PROBLÉMATISATION ET QUESTIONNEMENT</a:t>
            </a:r>
          </a:p>
          <a:p>
            <a:pPr algn="r"/>
            <a:endParaRPr lang="fr-FR" sz="4000" dirty="0"/>
          </a:p>
        </p:txBody>
      </p:sp>
      <p:sp>
        <p:nvSpPr>
          <p:cNvPr id="14" name="Footer Placeholder 13"/>
          <p:cNvSpPr>
            <a:spLocks noGrp="1"/>
          </p:cNvSpPr>
          <p:nvPr>
            <p:ph type="ftr" idx="11"/>
          </p:nvPr>
        </p:nvSpPr>
        <p:spPr/>
        <p:txBody>
          <a:bodyPr/>
          <a:lstStyle/>
          <a:p>
            <a:r>
              <a:rPr lang="fr-FR" b="1" dirty="0"/>
              <a:t>Emmanuel Kamdem </a:t>
            </a:r>
          </a:p>
        </p:txBody>
      </p:sp>
      <p:sp>
        <p:nvSpPr>
          <p:cNvPr id="10" name="Google Shape;85;p1"/>
          <p:cNvSpPr/>
          <p:nvPr/>
        </p:nvSpPr>
        <p:spPr>
          <a:xfrm>
            <a:off x="0" y="0"/>
            <a:ext cx="7347286" cy="118872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615196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1158238" y="1280160"/>
            <a:ext cx="21714790" cy="11818620"/>
          </a:xfrm>
          <a:prstGeom prst="rect">
            <a:avLst/>
          </a:prstGeom>
          <a:noFill/>
        </p:spPr>
        <p:txBody>
          <a:bodyPr wrap="square" rtlCol="0">
            <a:spAutoFit/>
          </a:bodyPr>
          <a:lstStyle/>
          <a:p>
            <a:r>
              <a:rPr lang="fr-FR" sz="3600" b="1" dirty="0">
                <a:latin typeface="Calibri" panose="020F0502020204030204" pitchFamily="34" charset="0"/>
                <a:cs typeface="Calibri" panose="020F0502020204030204" pitchFamily="34" charset="0"/>
              </a:rPr>
              <a:t>Conceptualisation</a:t>
            </a:r>
          </a:p>
          <a:p>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u="sng" dirty="0">
                <a:latin typeface="Calibri" panose="020F0502020204030204" pitchFamily="34" charset="0"/>
                <a:cs typeface="Calibri" panose="020F0502020204030204" pitchFamily="34" charset="0"/>
              </a:rPr>
              <a:t>Écosystème entrepreneurial</a:t>
            </a:r>
            <a:r>
              <a:rPr lang="fr-FR" sz="3600" dirty="0">
                <a:latin typeface="Calibri" panose="020F0502020204030204" pitchFamily="34" charset="0"/>
                <a:cs typeface="Calibri" panose="020F0502020204030204" pitchFamily="34" charset="0"/>
              </a:rPr>
              <a:t> </a:t>
            </a:r>
            <a:r>
              <a:rPr lang="fr-FR" sz="3600" dirty="0">
                <a:solidFill>
                  <a:schemeClr val="tx1"/>
                </a:solidFill>
                <a:latin typeface="Calibri" panose="020F0502020204030204" pitchFamily="34" charset="0"/>
                <a:cs typeface="Calibri" panose="020F0502020204030204" pitchFamily="34" charset="0"/>
              </a:rPr>
              <a:t>fait référence à </a:t>
            </a:r>
            <a:r>
              <a:rPr lang="fr-CM" sz="3600" i="1" dirty="0">
                <a:solidFill>
                  <a:schemeClr val="tx1"/>
                </a:solidFill>
                <a:latin typeface="Calibri" panose="020F0502020204030204" pitchFamily="34" charset="0"/>
                <a:cs typeface="Calibri" panose="020F0502020204030204" pitchFamily="34" charset="0"/>
              </a:rPr>
              <a:t>« </a:t>
            </a:r>
            <a:r>
              <a:rPr lang="en-US" sz="3600" i="1" dirty="0">
                <a:solidFill>
                  <a:schemeClr val="tx1"/>
                </a:solidFill>
                <a:latin typeface="Calibri" panose="020F0502020204030204" pitchFamily="34" charset="0"/>
                <a:cs typeface="Calibri" panose="020F0502020204030204" pitchFamily="34" charset="0"/>
              </a:rPr>
              <a:t>la complexité et la diversité des acteurs, des rôles et des facteurs environnementaux dont les interactions déterminent la capacité entrepreneuriale d’une région ou d’une localit</a:t>
            </a:r>
            <a:r>
              <a:rPr lang="en-US" sz="3600" dirty="0">
                <a:solidFill>
                  <a:schemeClr val="tx1"/>
                </a:solidFill>
                <a:latin typeface="Calibri" panose="020F0502020204030204" pitchFamily="34" charset="0"/>
                <a:cs typeface="Calibri" panose="020F0502020204030204" pitchFamily="34" charset="0"/>
              </a:rPr>
              <a:t>é. » (Spilling, 1996, p. 91)</a:t>
            </a:r>
          </a:p>
          <a:p>
            <a:pPr marL="457200" indent="-457200" algn="just">
              <a:buFont typeface="Wingdings" panose="05000000000000000000" pitchFamily="2" charset="2"/>
              <a:buChar char="§"/>
            </a:pPr>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u="sng" dirty="0">
                <a:latin typeface="Calibri" panose="020F0502020204030204" pitchFamily="34" charset="0"/>
                <a:cs typeface="Calibri" panose="020F0502020204030204" pitchFamily="34" charset="0"/>
              </a:rPr>
              <a:t>Écosystème universitaire</a:t>
            </a:r>
            <a:r>
              <a:rPr lang="fr-FR" sz="3600" dirty="0">
                <a:latin typeface="Calibri" panose="020F0502020204030204" pitchFamily="34" charset="0"/>
                <a:cs typeface="Calibri" panose="020F0502020204030204" pitchFamily="34" charset="0"/>
              </a:rPr>
              <a:t> : </a:t>
            </a:r>
            <a:r>
              <a:rPr lang="fr-FR" sz="3600" i="1" dirty="0">
                <a:latin typeface="Calibri" panose="020F0502020204030204" pitchFamily="34" charset="0"/>
                <a:cs typeface="Calibri" panose="020F0502020204030204" pitchFamily="34" charset="0"/>
              </a:rPr>
              <a:t>«  Ce contexte institutionnel positionne l’enseignement supérieur et la recherche au cœur des stratégies d’attractivité et de développement des territoires et peut renforcer l’articulation Université-territoire, notamment via le transfert de la recherche vers le monde socio-économique. La valorisation ne se limite pas à ce transfert, mais recouvre diverses activités comme des collaborations entre univers public et privé, ou l’accompagnement à la création d’entreprises innovantes. » </a:t>
            </a:r>
            <a:r>
              <a:rPr lang="fr-FR" sz="3600" dirty="0">
                <a:latin typeface="Calibri" panose="020F0502020204030204" pitchFamily="34" charset="0"/>
                <a:cs typeface="Calibri" panose="020F0502020204030204" pitchFamily="34" charset="0"/>
              </a:rPr>
              <a:t>(Bories-Azeau, I., Fort, F., Noguera, F. &amp; Peyroux, C. 2019, p. 13)</a:t>
            </a:r>
          </a:p>
          <a:p>
            <a:pPr marL="457200" indent="-457200" algn="just">
              <a:buFont typeface="Wingdings" panose="05000000000000000000" pitchFamily="2" charset="2"/>
              <a:buChar char="§"/>
            </a:pPr>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u="sng" dirty="0">
                <a:latin typeface="Calibri" panose="020F0502020204030204" pitchFamily="34" charset="0"/>
                <a:cs typeface="Calibri" panose="020F0502020204030204" pitchFamily="34" charset="0"/>
              </a:rPr>
              <a:t>Co-entreprise</a:t>
            </a:r>
            <a:r>
              <a:rPr lang="fr-FR" sz="3600" dirty="0">
                <a:latin typeface="Calibri" panose="020F0502020204030204" pitchFamily="34" charset="0"/>
                <a:cs typeface="Calibri" panose="020F0502020204030204" pitchFamily="34" charset="0"/>
              </a:rPr>
              <a:t> : </a:t>
            </a:r>
            <a:r>
              <a:rPr lang="fr-FR" sz="3600" i="1" dirty="0">
                <a:latin typeface="Calibri" panose="020F0502020204030204" pitchFamily="34" charset="0"/>
                <a:cs typeface="Calibri" panose="020F0502020204030204" pitchFamily="34" charset="0"/>
              </a:rPr>
              <a:t>« Une coentreprise implique au moins deux entreprises mettant en commun leurs ressources et leur expertise pour atteindre un but particulier. Les risques et récompenses de l'entreprise sont également partagés. Parmi les raisons se trouvant derrière la constitution d'une coentreprise, on peut trouver l'expansion d'une entreprise, le développement de nouveaux produits ou la pénétration de nouveaux marchés, particulièrement à l'étranger. » </a:t>
            </a:r>
            <a:r>
              <a:rPr lang="fr-FR" sz="3600" dirty="0">
                <a:latin typeface="Calibri" panose="020F0502020204030204" pitchFamily="34" charset="0"/>
                <a:cs typeface="Calibri" panose="020F0502020204030204" pitchFamily="34" charset="0"/>
              </a:rPr>
              <a:t>(</a:t>
            </a:r>
            <a:r>
              <a:rPr lang="fr-FR" sz="3600" i="1" dirty="0">
                <a:latin typeface="Calibri" panose="020F0502020204030204" pitchFamily="34" charset="0"/>
                <a:cs typeface="Calibri" panose="020F0502020204030204" pitchFamily="34" charset="0"/>
              </a:rPr>
              <a:t> </a:t>
            </a:r>
            <a:r>
              <a:rPr lang="fr-FR" sz="3600" u="sng" dirty="0">
                <a:latin typeface="Calibri" panose="020F0502020204030204" pitchFamily="34" charset="0"/>
                <a:cs typeface="Calibri" panose="020F0502020204030204" pitchFamily="34" charset="0"/>
                <a:hlinkClick r:id="rcIdcd19dcc2f51a471a"/>
              </a:rPr>
              <a:t>https://www.infoentrepreneurs.org/fr/guides/</a:t>
            </a:r>
            <a:r>
              <a:rPr lang="fr-FR" sz="3600" u="sng" dirty="0">
                <a:latin typeface="Calibri" panose="020F0502020204030204" pitchFamily="34" charset="0"/>
                <a:cs typeface="Calibri" panose="020F0502020204030204" pitchFamily="34" charset="0"/>
              </a:rPr>
              <a:t> )</a:t>
            </a:r>
          </a:p>
          <a:p>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u="sng" dirty="0">
                <a:latin typeface="Calibri" panose="020F0502020204030204" pitchFamily="34" charset="0"/>
                <a:cs typeface="Calibri" panose="020F0502020204030204" pitchFamily="34" charset="0"/>
              </a:rPr>
              <a:t>Co-entreprise universitaire</a:t>
            </a:r>
            <a:r>
              <a:rPr lang="fr-FR" sz="3600" dirty="0">
                <a:latin typeface="Calibri" panose="020F0502020204030204" pitchFamily="34" charset="0"/>
                <a:cs typeface="Calibri" panose="020F0502020204030204" pitchFamily="34" charset="0"/>
              </a:rPr>
              <a:t> : </a:t>
            </a:r>
            <a:r>
              <a:rPr lang="fr-CM" sz="3600" dirty="0">
                <a:solidFill>
                  <a:schemeClr val="tx1"/>
                </a:solidFill>
                <a:latin typeface="Calibri" panose="020F0502020204030204" pitchFamily="34" charset="0"/>
                <a:cs typeface="Calibri" panose="020F0502020204030204" pitchFamily="34" charset="0"/>
              </a:rPr>
              <a:t>au moins deux institutions ou établissements universitaires dont les statuts juridiques sont ceux des entreprises (publiques, privées, nationales, internationales)</a:t>
            </a:r>
            <a:endParaRPr lang="fr-FR" sz="3600" u="sng" dirty="0">
              <a:latin typeface="Calibri" panose="020F0502020204030204" pitchFamily="34" charset="0"/>
              <a:cs typeface="Calibri" panose="020F0502020204030204" pitchFamily="34" charset="0"/>
            </a:endParaRP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III. ANCRAGE CONCEPTUEL ET MÉTHODOLOGIQUE</a:t>
            </a:r>
            <a:endParaRPr lang="fr-FR" sz="4000" dirty="0"/>
          </a:p>
        </p:txBody>
      </p:sp>
      <p:sp>
        <p:nvSpPr>
          <p:cNvPr id="14" name="Footer Placeholder 13"/>
          <p:cNvSpPr>
            <a:spLocks noGrp="1"/>
          </p:cNvSpPr>
          <p:nvPr>
            <p:ph type="ftr" idx="11"/>
          </p:nvPr>
        </p:nvSpPr>
        <p:spPr>
          <a:xfrm>
            <a:off x="7921320" y="12968838"/>
            <a:ext cx="8229600" cy="730250"/>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1474022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1115878" y="1280160"/>
            <a:ext cx="21757152" cy="12003286"/>
          </a:xfrm>
          <a:prstGeom prst="rect">
            <a:avLst/>
          </a:prstGeom>
          <a:noFill/>
        </p:spPr>
        <p:txBody>
          <a:bodyPr wrap="square" rtlCol="0">
            <a:spAutoFit/>
          </a:bodyPr>
          <a:lstStyle/>
          <a:p>
            <a:r>
              <a:rPr lang="fr-FR" sz="4800" b="1" dirty="0">
                <a:latin typeface="Calibri" panose="020F0502020204030204" pitchFamily="34" charset="0"/>
                <a:cs typeface="Calibri" panose="020F0502020204030204" pitchFamily="34" charset="0"/>
              </a:rPr>
              <a:t>Méthodologie qualitative</a:t>
            </a:r>
          </a:p>
          <a:p>
            <a:endParaRPr lang="fr-FR" sz="4800" b="1"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CM" sz="4800" dirty="0">
                <a:latin typeface="Calibri" panose="020F0502020204030204" pitchFamily="34" charset="0"/>
                <a:cs typeface="Calibri" panose="020F0502020204030204" pitchFamily="34" charset="0"/>
              </a:rPr>
              <a:t>Auto-ethnographie : retour sur le vécu expérientiel du chercheur ou du praticien</a:t>
            </a:r>
          </a:p>
          <a:p>
            <a:pPr marL="457200" indent="-457200">
              <a:buFont typeface="Wingdings" panose="05000000000000000000" pitchFamily="2" charset="2"/>
              <a:buChar char="§"/>
            </a:pPr>
            <a:r>
              <a:rPr lang="fr-CM" sz="4800" dirty="0">
                <a:latin typeface="Calibri" panose="020F0502020204030204" pitchFamily="34" charset="0"/>
                <a:cs typeface="Calibri" panose="020F0502020204030204" pitchFamily="34" charset="0"/>
              </a:rPr>
              <a:t>Utilisation des données issues de ses pratiques professionnelles </a:t>
            </a:r>
          </a:p>
          <a:p>
            <a:r>
              <a:rPr lang="fr-CM" sz="4800" i="1" dirty="0">
                <a:latin typeface="Calibri" panose="020F0502020204030204" pitchFamily="34" charset="0"/>
                <a:cs typeface="Calibri" panose="020F0502020204030204" pitchFamily="34" charset="0"/>
              </a:rPr>
              <a:t>	“Autoethnography is a reflexive means by which the researcher-practitioner 	consciously embeds himself or herself in theory and practice, and by way of 	intimate autobiographic account, explicates a phenomenon under 	investigation or intervention. </a:t>
            </a:r>
            <a:r>
              <a:rPr lang="en-US" sz="4800" i="1" dirty="0">
                <a:latin typeface="Calibri" panose="020F0502020204030204" pitchFamily="34" charset="0"/>
                <a:cs typeface="Calibri" panose="020F0502020204030204" pitchFamily="34" charset="0"/>
              </a:rPr>
              <a:t>Autoethnography is presented as a vehicle to 	operationalise social constructionist research and practice that aims to 	establish trustworthiness and authenticity.” </a:t>
            </a:r>
            <a:r>
              <a:rPr lang="en-US" sz="4800" dirty="0">
                <a:latin typeface="Calibri" panose="020F0502020204030204" pitchFamily="34" charset="0"/>
                <a:cs typeface="Calibri" panose="020F0502020204030204" pitchFamily="34" charset="0"/>
              </a:rPr>
              <a:t>(</a:t>
            </a:r>
            <a:r>
              <a:rPr lang="fr-CM" sz="4800" dirty="0">
                <a:latin typeface="Calibri" panose="020F0502020204030204" pitchFamily="34" charset="0"/>
                <a:cs typeface="Calibri" panose="020F0502020204030204" pitchFamily="34" charset="0"/>
              </a:rPr>
              <a:t>Mcilveen , 2008, p. 1) </a:t>
            </a:r>
          </a:p>
          <a:p>
            <a:r>
              <a:rPr lang="fr-CM" sz="4800" dirty="0">
                <a:latin typeface="Calibri" panose="020F0502020204030204" pitchFamily="34" charset="0"/>
                <a:cs typeface="Calibri" panose="020F0502020204030204" pitchFamily="34" charset="0"/>
              </a:rPr>
              <a:t>À</a:t>
            </a: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Recherche-action sur un cas précis de création d’un réseau partenarial universitaire tripartite (Afrique du Nord-Afrique subsaharienne-France) </a:t>
            </a:r>
          </a:p>
          <a:p>
            <a:endParaRPr lang="fr-FR" sz="4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fr-FR" sz="4800" dirty="0">
                <a:latin typeface="Calibri" panose="020F0502020204030204" pitchFamily="34" charset="0"/>
                <a:cs typeface="Calibri" panose="020F0502020204030204" pitchFamily="34" charset="0"/>
              </a:rPr>
              <a:t>Institut Euro-Africain de Management (INSEAM) / Période concernée : 2010 - 2017</a:t>
            </a:r>
            <a:endParaRPr lang="fr-FR" sz="4800" u="sng" dirty="0">
              <a:latin typeface="Calibri" panose="020F0502020204030204" pitchFamily="34" charset="0"/>
              <a:cs typeface="Calibri" panose="020F0502020204030204" pitchFamily="34" charset="0"/>
            </a:endParaRPr>
          </a:p>
          <a:p>
            <a:r>
              <a:rPr lang="fr-CM" sz="4800" dirty="0">
                <a:latin typeface="Calibri" panose="020F0502020204030204" pitchFamily="34" charset="0"/>
                <a:cs typeface="Calibri" panose="020F0502020204030204" pitchFamily="34" charset="0"/>
              </a:rPr>
              <a:t>       Implication de l’auteur dans l’élaboration et la mise en œuvre du projet</a:t>
            </a: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III. ANCRAGE CONCEPTUEL ET MÉTHODOLOGIQUE</a:t>
            </a:r>
            <a:endParaRPr lang="fr-FR" sz="4000" dirty="0"/>
          </a:p>
        </p:txBody>
      </p:sp>
      <p:sp>
        <p:nvSpPr>
          <p:cNvPr id="14" name="Footer Placeholder 13"/>
          <p:cNvSpPr>
            <a:spLocks noGrp="1"/>
          </p:cNvSpPr>
          <p:nvPr>
            <p:ph type="ftr" idx="11"/>
          </p:nvPr>
        </p:nvSpPr>
        <p:spPr>
          <a:xfrm>
            <a:off x="7921320" y="12968838"/>
            <a:ext cx="8229600" cy="730250"/>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1034529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0" y="1454494"/>
            <a:ext cx="24384000" cy="10649070"/>
          </a:xfrm>
          <a:prstGeom prst="rect">
            <a:avLst/>
          </a:prstGeom>
          <a:noFill/>
        </p:spPr>
        <p:txBody>
          <a:bodyPr wrap="square" rtlCol="0">
            <a:spAutoFit/>
          </a:bodyPr>
          <a:lstStyle/>
          <a:p>
            <a:pPr algn="just"/>
            <a:r>
              <a:rPr lang="fr-FR" sz="4000" b="1" dirty="0">
                <a:latin typeface="Calibri" panose="020F0502020204030204" pitchFamily="34" charset="0"/>
                <a:cs typeface="Calibri" panose="020F0502020204030204" pitchFamily="34" charset="0"/>
              </a:rPr>
              <a:t>Étude du cas de l’Institut Euro-Africain de Management (INSEAM)</a:t>
            </a:r>
          </a:p>
          <a:p>
            <a:pPr algn="just"/>
            <a:endParaRPr lang="fr-FR" sz="4000" b="1" dirty="0">
              <a:latin typeface="Calibri" panose="020F0502020204030204" pitchFamily="34" charset="0"/>
              <a:cs typeface="Calibri" panose="020F0502020204030204" pitchFamily="34" charset="0"/>
            </a:endParaRPr>
          </a:p>
          <a:p>
            <a:pPr algn="ctr"/>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4000" b="1" dirty="0">
              <a:latin typeface="Calibri" panose="020F0502020204030204" pitchFamily="34" charset="0"/>
              <a:cs typeface="Calibri" panose="020F0502020204030204" pitchFamily="34" charset="0"/>
            </a:endParaRPr>
          </a:p>
          <a:p>
            <a:pPr algn="just"/>
            <a:endParaRPr lang="fr-FR" sz="3600" b="1" dirty="0">
              <a:latin typeface="Calibri" panose="020F0502020204030204" pitchFamily="34" charset="0"/>
              <a:cs typeface="Calibri" panose="020F0502020204030204" pitchFamily="34" charset="0"/>
            </a:endParaRPr>
          </a:p>
          <a:p>
            <a:pPr algn="just"/>
            <a:endParaRPr lang="fr-FR" sz="3600" b="1" dirty="0">
              <a:latin typeface="Calibri" panose="020F0502020204030204" pitchFamily="34" charset="0"/>
              <a:cs typeface="Calibri" panose="020F0502020204030204" pitchFamily="34" charset="0"/>
            </a:endParaRP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IV. RÉSULTATS  : FORCES ET FAIBLESSES DU PROJET</a:t>
            </a:r>
            <a:endParaRPr lang="fr-FR" sz="4000" dirty="0"/>
          </a:p>
        </p:txBody>
      </p:sp>
      <p:sp>
        <p:nvSpPr>
          <p:cNvPr id="14" name="Footer Placeholder 13"/>
          <p:cNvSpPr>
            <a:spLocks noGrp="1"/>
          </p:cNvSpPr>
          <p:nvPr>
            <p:ph type="ftr" idx="11"/>
          </p:nvPr>
        </p:nvSpPr>
        <p:spPr>
          <a:xfrm>
            <a:off x="7924800" y="12935066"/>
            <a:ext cx="8226120" cy="780934"/>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graphicFrame>
        <p:nvGraphicFramePr>
          <p:cNvPr id="7" name="Tableau 6"/>
          <p:cNvGraphicFramePr>
            <a:graphicFrameLocks noGrp="1"/>
          </p:cNvGraphicFramePr>
          <p:nvPr>
            <p:extLst>
              <p:ext uri="{D42A27DB-BD31-4B8C-83A1-F6EECF244321}">
                <p14:modId xmlns:p14="http://schemas.microsoft.com/office/powerpoint/2010/main" val="3951770210"/>
              </p:ext>
            </p:extLst>
          </p:nvPr>
        </p:nvGraphicFramePr>
        <p:xfrm>
          <a:off x="209880" y="2285996"/>
          <a:ext cx="23652480" cy="10888264"/>
        </p:xfrm>
        <a:graphic>
          <a:graphicData uri="http://schemas.openxmlformats.org/drawingml/2006/table">
            <a:tbl>
              <a:tblPr firstRow="1" firstCol="1" bandRow="1">
                <a:tableStyleId>{5C22544A-7EE6-4342-B048-85BDC9FD1C3A}</a:tableStyleId>
              </a:tblPr>
              <a:tblGrid>
                <a:gridCol w="1237174">
                  <a:extLst>
                    <a:ext uri="{9D8B030D-6E8A-4147-A177-3AD203B41FA5}">
                      <a16:colId xmlns:a16="http://schemas.microsoft.com/office/drawing/2014/main" val="675638612"/>
                    </a:ext>
                  </a:extLst>
                </a:gridCol>
                <a:gridCol w="4466066">
                  <a:extLst>
                    <a:ext uri="{9D8B030D-6E8A-4147-A177-3AD203B41FA5}">
                      <a16:colId xmlns:a16="http://schemas.microsoft.com/office/drawing/2014/main" val="700740822"/>
                    </a:ext>
                  </a:extLst>
                </a:gridCol>
                <a:gridCol w="13289280">
                  <a:extLst>
                    <a:ext uri="{9D8B030D-6E8A-4147-A177-3AD203B41FA5}">
                      <a16:colId xmlns:a16="http://schemas.microsoft.com/office/drawing/2014/main" val="753802512"/>
                    </a:ext>
                  </a:extLst>
                </a:gridCol>
                <a:gridCol w="4659960">
                  <a:extLst>
                    <a:ext uri="{9D8B030D-6E8A-4147-A177-3AD203B41FA5}">
                      <a16:colId xmlns:a16="http://schemas.microsoft.com/office/drawing/2014/main" val="1397744217"/>
                    </a:ext>
                  </a:extLst>
                </a:gridCol>
              </a:tblGrid>
              <a:tr h="724158">
                <a:tc>
                  <a:txBody>
                    <a:bodyPr/>
                    <a:lstStyle/>
                    <a:p>
                      <a:pPr>
                        <a:lnSpc>
                          <a:spcPct val="115000"/>
                        </a:lnSpc>
                        <a:spcAft>
                          <a:spcPts val="0"/>
                        </a:spcAft>
                      </a:pPr>
                      <a:r>
                        <a:rPr lang="fr-CH" sz="2400" dirty="0">
                          <a:effectLst/>
                        </a:rPr>
                        <a:t>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Pays / Ville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universitaire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Statut dans le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983724307"/>
                  </a:ext>
                </a:extLst>
              </a:tr>
              <a:tr h="819504">
                <a:tc>
                  <a:txBody>
                    <a:bodyPr/>
                    <a:lstStyle/>
                    <a:p>
                      <a:pPr>
                        <a:lnSpc>
                          <a:spcPct val="115000"/>
                        </a:lnSpc>
                        <a:spcAft>
                          <a:spcPts val="0"/>
                        </a:spcAft>
                      </a:pPr>
                      <a:r>
                        <a:rPr lang="fr-CH" sz="2400" dirty="0">
                          <a:effectLst/>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Maroc, Casablanca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cole Supérieure du Commerce et des Affaires (ESCA)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co-initiateur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629886636"/>
                  </a:ext>
                </a:extLst>
              </a:tr>
              <a:tr h="819504">
                <a:tc>
                  <a:txBody>
                    <a:bodyPr/>
                    <a:lstStyle/>
                    <a:p>
                      <a:pPr>
                        <a:lnSpc>
                          <a:spcPct val="115000"/>
                        </a:lnSpc>
                        <a:spcAft>
                          <a:spcPts val="0"/>
                        </a:spcAft>
                      </a:pPr>
                      <a:r>
                        <a:rPr lang="fr-CH" sz="2400" dirty="0">
                          <a:effectLst/>
                        </a:rPr>
                        <a:t>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France, Grenoble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Grenoble </a:t>
                      </a:r>
                      <a:r>
                        <a:rPr lang="fr-FR" sz="2400" dirty="0">
                          <a:effectLst/>
                        </a:rPr>
                        <a:t>É</a:t>
                      </a:r>
                      <a:r>
                        <a:rPr lang="fr-CH" sz="2400" dirty="0">
                          <a:effectLst/>
                        </a:rPr>
                        <a:t>cole de Management (GEM)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co-initiateur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4019915457"/>
                  </a:ext>
                </a:extLst>
              </a:tr>
              <a:tr h="819504">
                <a:tc>
                  <a:txBody>
                    <a:bodyPr/>
                    <a:lstStyle/>
                    <a:p>
                      <a:pPr>
                        <a:lnSpc>
                          <a:spcPct val="115000"/>
                        </a:lnSpc>
                        <a:spcAft>
                          <a:spcPts val="0"/>
                        </a:spcAft>
                      </a:pPr>
                      <a:r>
                        <a:rPr lang="fr-CH" sz="2400" dirty="0">
                          <a:effectLst/>
                        </a:rPr>
                        <a:t>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Bénin, Cotonou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cole Nationale d’</a:t>
                      </a:r>
                      <a:r>
                        <a:rPr lang="fr-FR" sz="2400" dirty="0">
                          <a:effectLst/>
                        </a:rPr>
                        <a:t>É</a:t>
                      </a:r>
                      <a:r>
                        <a:rPr lang="fr-CH" sz="2400" dirty="0">
                          <a:effectLst/>
                        </a:rPr>
                        <a:t>conomie Appliquée et de Management (ENEAM), Université d’Abomey-</a:t>
                      </a:r>
                    </a:p>
                    <a:p>
                      <a:pPr>
                        <a:lnSpc>
                          <a:spcPct val="115000"/>
                        </a:lnSpc>
                        <a:spcAft>
                          <a:spcPts val="0"/>
                        </a:spcAft>
                      </a:pPr>
                      <a:r>
                        <a:rPr lang="fr-CH" sz="2400" dirty="0">
                          <a:effectLst/>
                        </a:rPr>
                        <a:t>Calavi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public,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849116491"/>
                  </a:ext>
                </a:extLst>
              </a:tr>
              <a:tr h="819504">
                <a:tc>
                  <a:txBody>
                    <a:bodyPr/>
                    <a:lstStyle/>
                    <a:p>
                      <a:pPr>
                        <a:lnSpc>
                          <a:spcPct val="115000"/>
                        </a:lnSpc>
                        <a:spcAft>
                          <a:spcPts val="0"/>
                        </a:spcAft>
                      </a:pPr>
                      <a:r>
                        <a:rPr lang="fr-CH" sz="2400" dirty="0">
                          <a:effectLst/>
                          <a:latin typeface="+mn-lt"/>
                          <a:ea typeface="+mn-ea"/>
                          <a:cs typeface="+mn-cs"/>
                        </a:rPr>
                        <a:t>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rowSpan="2">
                  <a:txBody>
                    <a:bodyPr/>
                    <a:lstStyle/>
                    <a:p>
                      <a:pPr>
                        <a:lnSpc>
                          <a:spcPct val="115000"/>
                        </a:lnSpc>
                        <a:spcAft>
                          <a:spcPts val="0"/>
                        </a:spcAft>
                      </a:pPr>
                      <a:endParaRPr lang="fr-CH" sz="2400" dirty="0">
                        <a:effectLst/>
                      </a:endParaRPr>
                    </a:p>
                    <a:p>
                      <a:pPr>
                        <a:lnSpc>
                          <a:spcPct val="115000"/>
                        </a:lnSpc>
                        <a:spcAft>
                          <a:spcPts val="0"/>
                        </a:spcAft>
                      </a:pPr>
                      <a:r>
                        <a:rPr lang="fr-CH" sz="2400" dirty="0">
                          <a:effectLst/>
                        </a:rPr>
                        <a:t>Cameroun, Douala</a:t>
                      </a:r>
                      <a:endParaRPr lang="en-US" sz="2400" dirty="0">
                        <a:effectLst/>
                      </a:endParaRPr>
                    </a:p>
                    <a:p>
                      <a:pPr>
                        <a:lnSpc>
                          <a:spcPct val="115000"/>
                        </a:lnSpc>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cole Supérieure des Sciences </a:t>
                      </a:r>
                      <a:r>
                        <a:rPr lang="fr-FR" sz="2400" dirty="0">
                          <a:effectLst/>
                        </a:rPr>
                        <a:t>É</a:t>
                      </a:r>
                      <a:r>
                        <a:rPr lang="fr-CH" sz="2400" dirty="0">
                          <a:effectLst/>
                        </a:rPr>
                        <a:t>conomiques et Commerciales (ESSEC), Université de </a:t>
                      </a:r>
                    </a:p>
                    <a:p>
                      <a:pPr>
                        <a:lnSpc>
                          <a:spcPct val="115000"/>
                        </a:lnSpc>
                        <a:spcAft>
                          <a:spcPts val="0"/>
                        </a:spcAft>
                      </a:pPr>
                      <a:r>
                        <a:rPr lang="fr-CH" sz="2400" dirty="0">
                          <a:effectLst/>
                        </a:rPr>
                        <a:t>Douala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public,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2493801277"/>
                  </a:ext>
                </a:extLst>
              </a:tr>
              <a:tr h="910378">
                <a:tc>
                  <a:txBody>
                    <a:bodyPr/>
                    <a:lstStyle/>
                    <a:p>
                      <a:pPr>
                        <a:lnSpc>
                          <a:spcPct val="115000"/>
                        </a:lnSpc>
                        <a:spcAft>
                          <a:spcPts val="0"/>
                        </a:spcAft>
                      </a:pPr>
                      <a:r>
                        <a:rPr lang="fr-CH" sz="2400" dirty="0">
                          <a:effectLst/>
                          <a:latin typeface="+mn-lt"/>
                          <a:ea typeface="+mn-ea"/>
                          <a:cs typeface="+mn-cs"/>
                        </a:rPr>
                        <a:t>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vMerge="1">
                  <a:txBody>
                    <a:bodyPr/>
                    <a:lstStyle/>
                    <a:p>
                      <a:endParaRPr lang="en-US"/>
                    </a:p>
                  </a:txBody>
                  <a:tcPr/>
                </a:tc>
                <a:tc>
                  <a:txBody>
                    <a:bodyPr/>
                    <a:lstStyle/>
                    <a:p>
                      <a:pPr>
                        <a:lnSpc>
                          <a:spcPct val="115000"/>
                        </a:lnSpc>
                        <a:spcAft>
                          <a:spcPts val="0"/>
                        </a:spcAft>
                      </a:pPr>
                      <a:r>
                        <a:rPr lang="fr-CH" sz="2400" dirty="0">
                          <a:effectLst/>
                        </a:rPr>
                        <a:t>Institut Supérieur de Management et de l’Entrepreneuriat (IME)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2666124074"/>
                  </a:ext>
                </a:extLst>
              </a:tr>
              <a:tr h="819504">
                <a:tc>
                  <a:txBody>
                    <a:bodyPr/>
                    <a:lstStyle/>
                    <a:p>
                      <a:pPr>
                        <a:lnSpc>
                          <a:spcPct val="115000"/>
                        </a:lnSpc>
                        <a:spcAft>
                          <a:spcPts val="0"/>
                        </a:spcAft>
                      </a:pPr>
                      <a:r>
                        <a:rPr lang="fr-CH" sz="2400" dirty="0">
                          <a:effectLst/>
                          <a:latin typeface="+mn-lt"/>
                          <a:ea typeface="+mn-ea"/>
                          <a:cs typeface="+mn-cs"/>
                        </a:rPr>
                        <a:t>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Côte d’Ivoire, Abidjan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cole Supérieure de Commerce et d’Administration des Entreprises (ESCAE)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public,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483245829"/>
                  </a:ext>
                </a:extLst>
              </a:tr>
              <a:tr h="819504">
                <a:tc>
                  <a:txBody>
                    <a:bodyPr/>
                    <a:lstStyle/>
                    <a:p>
                      <a:pPr>
                        <a:lnSpc>
                          <a:spcPct val="115000"/>
                        </a:lnSpc>
                        <a:spcAft>
                          <a:spcPts val="0"/>
                        </a:spcAft>
                      </a:pPr>
                      <a:r>
                        <a:rPr lang="fr-CH" sz="2400" dirty="0">
                          <a:effectLst/>
                          <a:latin typeface="+mn-lt"/>
                          <a:ea typeface="+mn-ea"/>
                          <a:cs typeface="+mn-cs"/>
                        </a:rPr>
                        <a:t>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Madagascar, Antananarivo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Institut Supérieur de la Communication, des Affaires et du Management (ISCAM)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484905675"/>
                  </a:ext>
                </a:extLst>
              </a:tr>
              <a:tr h="819504">
                <a:tc>
                  <a:txBody>
                    <a:bodyPr/>
                    <a:lstStyle/>
                    <a:p>
                      <a:pPr>
                        <a:lnSpc>
                          <a:spcPct val="115000"/>
                        </a:lnSpc>
                        <a:spcAft>
                          <a:spcPts val="0"/>
                        </a:spcAft>
                      </a:pPr>
                      <a:r>
                        <a:rPr lang="fr-CH" sz="2400" dirty="0">
                          <a:effectLst/>
                          <a:latin typeface="+mn-lt"/>
                          <a:ea typeface="+mn-ea"/>
                          <a:cs typeface="+mn-cs"/>
                        </a:rPr>
                        <a:t>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Burkina Faso, Ouagadougou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Institut International d’Ingénierie de l’Eau et de l’Environnement (2iE)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Association académique internationale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3324375191"/>
                  </a:ext>
                </a:extLst>
              </a:tr>
              <a:tr h="819504">
                <a:tc>
                  <a:txBody>
                    <a:bodyPr/>
                    <a:lstStyle/>
                    <a:p>
                      <a:pPr>
                        <a:lnSpc>
                          <a:spcPct val="115000"/>
                        </a:lnSpc>
                        <a:spcAft>
                          <a:spcPts val="0"/>
                        </a:spcAft>
                      </a:pPr>
                      <a:r>
                        <a:rPr lang="fr-CH" sz="2400" dirty="0">
                          <a:effectLst/>
                          <a:latin typeface="+mn-lt"/>
                          <a:ea typeface="+mn-ea"/>
                          <a:cs typeface="+mn-cs"/>
                        </a:rPr>
                        <a:t>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rowSpan="2">
                  <a:txBody>
                    <a:bodyPr/>
                    <a:lstStyle/>
                    <a:p>
                      <a:pPr>
                        <a:lnSpc>
                          <a:spcPct val="115000"/>
                        </a:lnSpc>
                        <a:spcAft>
                          <a:spcPts val="0"/>
                        </a:spcAft>
                      </a:pPr>
                      <a:r>
                        <a:rPr lang="fr-CH" sz="2400" dirty="0">
                          <a:effectLst/>
                        </a:rPr>
                        <a:t> </a:t>
                      </a:r>
                      <a:endParaRPr lang="en-US" sz="2400" dirty="0">
                        <a:effectLst/>
                      </a:endParaRPr>
                    </a:p>
                    <a:p>
                      <a:pPr>
                        <a:lnSpc>
                          <a:spcPct val="115000"/>
                        </a:lnSpc>
                        <a:spcAft>
                          <a:spcPts val="0"/>
                        </a:spcAft>
                      </a:pPr>
                      <a:r>
                        <a:rPr lang="fr-CH" sz="2400" dirty="0">
                          <a:effectLst/>
                        </a:rPr>
                        <a:t>Sénégal, Dakar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Institut Supérieur de Management (ISM)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456473800"/>
                  </a:ext>
                </a:extLst>
              </a:tr>
              <a:tr h="819504">
                <a:tc>
                  <a:txBody>
                    <a:bodyPr/>
                    <a:lstStyle/>
                    <a:p>
                      <a:pPr>
                        <a:lnSpc>
                          <a:spcPct val="115000"/>
                        </a:lnSpc>
                        <a:spcAft>
                          <a:spcPts val="0"/>
                        </a:spcAft>
                      </a:pPr>
                      <a:r>
                        <a:rPr lang="fr-CH" sz="2400" dirty="0">
                          <a:effectLst/>
                          <a:latin typeface="+mn-lt"/>
                          <a:ea typeface="+mn-ea"/>
                          <a:cs typeface="+mn-cs"/>
                        </a:rPr>
                        <a:t>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vMerge="1">
                  <a:txBody>
                    <a:bodyPr/>
                    <a:lstStyle/>
                    <a:p>
                      <a:endParaRPr lang="en-US"/>
                    </a:p>
                  </a:txBody>
                  <a:tcPr/>
                </a:tc>
                <a:tc>
                  <a:txBody>
                    <a:bodyPr/>
                    <a:lstStyle/>
                    <a:p>
                      <a:pPr>
                        <a:lnSpc>
                          <a:spcPct val="115000"/>
                        </a:lnSpc>
                        <a:spcAft>
                          <a:spcPts val="0"/>
                        </a:spcAft>
                      </a:pPr>
                      <a:r>
                        <a:rPr lang="fr-CH" sz="2400" dirty="0">
                          <a:effectLst/>
                        </a:rPr>
                        <a:t>Institut Africain de Management (IAM)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4086133491"/>
                  </a:ext>
                </a:extLst>
              </a:tr>
              <a:tr h="819504">
                <a:tc>
                  <a:txBody>
                    <a:bodyPr/>
                    <a:lstStyle/>
                    <a:p>
                      <a:pPr>
                        <a:lnSpc>
                          <a:spcPct val="115000"/>
                        </a:lnSpc>
                        <a:spcAft>
                          <a:spcPts val="0"/>
                        </a:spcAft>
                      </a:pPr>
                      <a:r>
                        <a:rPr lang="fr-CH" sz="2400" dirty="0">
                          <a:effectLst/>
                        </a:rPr>
                        <a:t>11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rowSpan="2">
                  <a:txBody>
                    <a:bodyPr/>
                    <a:lstStyle/>
                    <a:p>
                      <a:pPr>
                        <a:lnSpc>
                          <a:spcPct val="115000"/>
                        </a:lnSpc>
                        <a:spcAft>
                          <a:spcPts val="0"/>
                        </a:spcAft>
                      </a:pPr>
                      <a:r>
                        <a:rPr lang="fr-CH" sz="2400" dirty="0">
                          <a:effectLst/>
                        </a:rPr>
                        <a:t> </a:t>
                      </a:r>
                      <a:endParaRPr lang="en-US" sz="2400" dirty="0">
                        <a:effectLst/>
                      </a:endParaRPr>
                    </a:p>
                    <a:p>
                      <a:pPr>
                        <a:lnSpc>
                          <a:spcPct val="115000"/>
                        </a:lnSpc>
                        <a:spcAft>
                          <a:spcPts val="0"/>
                        </a:spcAft>
                      </a:pPr>
                      <a:r>
                        <a:rPr lang="fr-CH" sz="2400" dirty="0">
                          <a:effectLst/>
                        </a:rPr>
                        <a:t>Togo, Lomé</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CH" sz="2400" dirty="0">
                          <a:effectLst/>
                        </a:rPr>
                        <a:t>Institut Africain d’Etudes Commerciales (IAEC)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972702017"/>
                  </a:ext>
                </a:extLst>
              </a:tr>
              <a:tr h="819504">
                <a:tc>
                  <a:txBody>
                    <a:bodyPr/>
                    <a:lstStyle/>
                    <a:p>
                      <a:pPr>
                        <a:lnSpc>
                          <a:spcPct val="115000"/>
                        </a:lnSpc>
                        <a:spcAft>
                          <a:spcPts val="0"/>
                        </a:spcAft>
                      </a:pPr>
                      <a:r>
                        <a:rPr lang="fr-CM" sz="2400" dirty="0">
                          <a:effectLst/>
                          <a:latin typeface="Calibri" panose="020F0502020204030204" pitchFamily="34" charset="0"/>
                          <a:ea typeface="Calibri" panose="020F0502020204030204" pitchFamily="34" charset="0"/>
                          <a:cs typeface="Times New Roman" panose="02020603050405020304" pitchFamily="18" charset="0"/>
                        </a:rPr>
                        <a:t>12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vMerge="1">
                  <a:txBody>
                    <a:bodyPr/>
                    <a:lstStyle/>
                    <a:p>
                      <a:endParaRPr lang="en-US"/>
                    </a:p>
                  </a:txBody>
                  <a:tcPr/>
                </a:tc>
                <a:tc>
                  <a:txBody>
                    <a:bodyPr/>
                    <a:lstStyle/>
                    <a:p>
                      <a:pPr>
                        <a:lnSpc>
                          <a:spcPct val="115000"/>
                        </a:lnSpc>
                        <a:spcAft>
                          <a:spcPts val="0"/>
                        </a:spcAft>
                      </a:pPr>
                      <a:r>
                        <a:rPr lang="fr-FR" sz="2400" dirty="0">
                          <a:effectLst/>
                        </a:rPr>
                        <a:t>É</a:t>
                      </a:r>
                      <a:r>
                        <a:rPr lang="fr-CH" sz="2400" dirty="0">
                          <a:effectLst/>
                        </a:rPr>
                        <a:t>cole Supérieure de Gestion, d’Informatique et des Sciences (ESGIS)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tc>
                  <a:txBody>
                    <a:bodyPr/>
                    <a:lstStyle/>
                    <a:p>
                      <a:pPr>
                        <a:lnSpc>
                          <a:spcPct val="115000"/>
                        </a:lnSpc>
                        <a:spcAft>
                          <a:spcPts val="0"/>
                        </a:spcAft>
                      </a:pPr>
                      <a:r>
                        <a:rPr lang="fr-FR" sz="2400" dirty="0">
                          <a:effectLst/>
                        </a:rPr>
                        <a:t>É</a:t>
                      </a:r>
                      <a:r>
                        <a:rPr lang="fr-CH" sz="2400" dirty="0">
                          <a:effectLst/>
                        </a:rPr>
                        <a:t>tablissement privé, membre du réseau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5488" marR="65488" marT="0" marB="0"/>
                </a:tc>
                <a:extLst>
                  <a:ext uri="{0D108BD9-81ED-4DB2-BD59-A6C34878D82A}">
                    <a16:rowId xmlns:a16="http://schemas.microsoft.com/office/drawing/2014/main" val="1133267621"/>
                  </a:ext>
                </a:extLst>
              </a:tr>
            </a:tbl>
          </a:graphicData>
        </a:graphic>
      </p:graphicFrame>
      <p:sp>
        <p:nvSpPr>
          <p:cNvPr id="8" name="Rectangle 2"/>
          <p:cNvSpPr>
            <a:spLocks noChangeArrowheads="1"/>
          </p:cNvSpPr>
          <p:nvPr/>
        </p:nvSpPr>
        <p:spPr bwMode="auto">
          <a:xfrm>
            <a:off x="6696076" y="3270250"/>
            <a:ext cx="2438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68435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883922" y="1524000"/>
            <a:ext cx="21823680" cy="11264622"/>
          </a:xfrm>
          <a:prstGeom prst="rect">
            <a:avLst/>
          </a:prstGeom>
          <a:noFill/>
        </p:spPr>
        <p:txBody>
          <a:bodyPr wrap="square" rtlCol="0">
            <a:spAutoFit/>
          </a:bodyPr>
          <a:lstStyle/>
          <a:p>
            <a:pPr algn="just"/>
            <a:r>
              <a:rPr lang="fr-FR" sz="4800" b="1" u="sng" dirty="0">
                <a:latin typeface="Calibri" panose="020F0502020204030204" pitchFamily="34" charset="0"/>
                <a:cs typeface="Calibri" panose="020F0502020204030204" pitchFamily="34" charset="0"/>
              </a:rPr>
              <a:t>Forces </a:t>
            </a:r>
          </a:p>
          <a:p>
            <a:pPr algn="just"/>
            <a:r>
              <a:rPr lang="fr-FR" sz="4800" b="1" dirty="0">
                <a:latin typeface="Calibri" panose="020F0502020204030204" pitchFamily="34" charset="0"/>
                <a:cs typeface="Calibri" panose="020F0502020204030204" pitchFamily="34" charset="0"/>
              </a:rPr>
              <a:t>Au départ : projet partenarial de réseau académique ambitieux, original  et durable</a:t>
            </a:r>
          </a:p>
          <a:p>
            <a:pPr algn="just"/>
            <a:r>
              <a:rPr lang="fr-FR" sz="4800" b="1" dirty="0">
                <a:latin typeface="Calibri" panose="020F0502020204030204" pitchFamily="34" charset="0"/>
                <a:cs typeface="Calibri" panose="020F0502020204030204" pitchFamily="34" charset="0"/>
              </a:rPr>
              <a:t>(Afrique du Nord-Afrique subsaharienne-France)</a:t>
            </a:r>
          </a:p>
          <a:p>
            <a:pPr algn="just"/>
            <a:endParaRPr lang="fr-FR" sz="48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4800" dirty="0">
                <a:latin typeface="Calibri" panose="020F0502020204030204" pitchFamily="34" charset="0"/>
                <a:cs typeface="Calibri" panose="020F0502020204030204" pitchFamily="34" charset="0"/>
              </a:rPr>
              <a:t>Étudiants : mobilité internationale des étudiants des établissements partenaires des pays africains subsahariens vers l’établissement partenaire marocain (ESCA Casablanca)</a:t>
            </a:r>
          </a:p>
          <a:p>
            <a:pPr algn="just"/>
            <a:r>
              <a:rPr lang="fr-FR" sz="4800" dirty="0">
                <a:latin typeface="Calibri" panose="020F0502020204030204" pitchFamily="34" charset="0"/>
                <a:cs typeface="Calibri" panose="020F0502020204030204" pitchFamily="34" charset="0"/>
              </a:rPr>
              <a:t>	- Premier cycle dans le pays d’origine et deuxième cycle au Maroc</a:t>
            </a:r>
          </a:p>
          <a:p>
            <a:pPr algn="just"/>
            <a:r>
              <a:rPr lang="fr-FR" sz="4800" dirty="0">
                <a:latin typeface="Calibri" panose="020F0502020204030204" pitchFamily="34" charset="0"/>
                <a:cs typeface="Calibri" panose="020F0502020204030204" pitchFamily="34" charset="0"/>
              </a:rPr>
              <a:t>	- Inscription dans cursus Master in </a:t>
            </a:r>
            <a:r>
              <a:rPr lang="fr-FR" sz="4800" i="1" dirty="0">
                <a:latin typeface="Calibri" panose="020F0502020204030204" pitchFamily="34" charset="0"/>
                <a:cs typeface="Calibri" panose="020F0502020204030204" pitchFamily="34" charset="0"/>
              </a:rPr>
              <a:t>Business Development</a:t>
            </a:r>
            <a:endParaRPr lang="fr-FR" sz="4800" dirty="0">
              <a:latin typeface="Calibri" panose="020F0502020204030204" pitchFamily="34" charset="0"/>
              <a:cs typeface="Calibri" panose="020F0502020204030204" pitchFamily="34" charset="0"/>
            </a:endParaRPr>
          </a:p>
          <a:p>
            <a:pPr algn="just"/>
            <a:endParaRPr lang="fr-FR" sz="48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4800" dirty="0">
                <a:latin typeface="Calibri" panose="020F0502020204030204" pitchFamily="34" charset="0"/>
                <a:cs typeface="Calibri" panose="020F0502020204030204" pitchFamily="34" charset="0"/>
              </a:rPr>
              <a:t>Enseignants : organisation d’un colloque et publication d’un ouvrage collectif sous la direction d’un enseignant d’un établissements partenaire africain subsaharien (ESSEC Douala)</a:t>
            </a:r>
          </a:p>
          <a:p>
            <a:pPr algn="just"/>
            <a:r>
              <a:rPr lang="fr-FR" sz="4800" dirty="0">
                <a:latin typeface="Calibri" panose="020F0502020204030204" pitchFamily="34" charset="0"/>
                <a:cs typeface="Calibri" panose="020F0502020204030204" pitchFamily="34" charset="0"/>
              </a:rPr>
              <a:t> 	- </a:t>
            </a:r>
            <a:r>
              <a:rPr lang="fr-FR" sz="4800" i="1" dirty="0">
                <a:latin typeface="Calibri" panose="020F0502020204030204" pitchFamily="34" charset="0"/>
                <a:cs typeface="Calibri" panose="020F0502020204030204" pitchFamily="34" charset="0"/>
              </a:rPr>
              <a:t>Innovation entrepreneuriale et développement durable en Afrique : défis et</a:t>
            </a:r>
          </a:p>
          <a:p>
            <a:pPr algn="just"/>
            <a:r>
              <a:rPr lang="fr-FR" sz="4800" i="1" dirty="0">
                <a:latin typeface="Calibri" panose="020F0502020204030204" pitchFamily="34" charset="0"/>
                <a:cs typeface="Calibri" panose="020F0502020204030204" pitchFamily="34" charset="0"/>
              </a:rPr>
              <a:t> 	  opportunités</a:t>
            </a:r>
            <a:r>
              <a:rPr lang="fr-FR" sz="4800" dirty="0">
                <a:latin typeface="Calibri" panose="020F0502020204030204" pitchFamily="34" charset="0"/>
                <a:cs typeface="Calibri" panose="020F0502020204030204" pitchFamily="34" charset="0"/>
              </a:rPr>
              <a:t>, Paris, L’Harmattan</a:t>
            </a: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IV. RÉSULTATS  : FORCES ET FAIBLESSES DU PROJET</a:t>
            </a:r>
            <a:endParaRPr lang="fr-FR" sz="4000" dirty="0"/>
          </a:p>
        </p:txBody>
      </p:sp>
      <p:sp>
        <p:nvSpPr>
          <p:cNvPr id="14" name="Footer Placeholder 13"/>
          <p:cNvSpPr>
            <a:spLocks noGrp="1"/>
          </p:cNvSpPr>
          <p:nvPr>
            <p:ph type="ftr" idx="11"/>
          </p:nvPr>
        </p:nvSpPr>
        <p:spPr>
          <a:xfrm>
            <a:off x="7921320" y="12968838"/>
            <a:ext cx="8229600" cy="730250"/>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2791891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IV. RÉSULTATS  : FORCES ET FAIBLESSES DU PROJET</a:t>
            </a:r>
            <a:endParaRPr lang="fr-FR" sz="4000" dirty="0"/>
          </a:p>
        </p:txBody>
      </p:sp>
      <p:sp>
        <p:nvSpPr>
          <p:cNvPr id="14" name="Footer Placeholder 13"/>
          <p:cNvSpPr>
            <a:spLocks noGrp="1"/>
          </p:cNvSpPr>
          <p:nvPr>
            <p:ph type="ftr" idx="11"/>
          </p:nvPr>
        </p:nvSpPr>
        <p:spPr>
          <a:xfrm>
            <a:off x="7921320" y="12968838"/>
            <a:ext cx="8229600" cy="730250"/>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pic>
        <p:nvPicPr>
          <p:cNvPr id="8" name="Image 7" descr="Innovation entrepreneuriale et développement durable en afrique : défis et opportunités"/>
          <p:cNvPicPr/>
          <p:nvPr/>
        </p:nvPicPr>
        <p:blipFill>
          <a:blip r:embed="R837bee7d5451443a">
            <a:extLst>
              <a:ext uri="{28A0092B-C50C-407E-A947-70E740481C1C}">
                <a14:useLocalDpi xmlns:a14="http://schemas.microsoft.com/office/drawing/2010/main" val="0"/>
              </a:ext>
            </a:extLst>
          </a:blip>
          <a:srcRect/>
          <a:stretch>
            <a:fillRect/>
          </a:stretch>
        </p:blipFill>
        <p:spPr bwMode="auto">
          <a:xfrm>
            <a:off x="11242622" y="2830210"/>
            <a:ext cx="6582132" cy="8588570"/>
          </a:xfrm>
          <a:prstGeom prst="rect">
            <a:avLst/>
          </a:prstGeom>
          <a:noFill/>
          <a:ln>
            <a:noFill/>
          </a:ln>
        </p:spPr>
      </p:pic>
      <p:pic>
        <p:nvPicPr>
          <p:cNvPr id="9" name="Image 8" descr="4eme Innovation entrepreneuriale et développement durable en Afrique : défis et opportunités"/>
          <p:cNvPicPr/>
          <p:nvPr/>
        </p:nvPicPr>
        <p:blipFill>
          <a:blip r:embed="R355fe692bc9d4b09">
            <a:extLst>
              <a:ext uri="{28A0092B-C50C-407E-A947-70E740481C1C}">
                <a14:useLocalDpi xmlns:a14="http://schemas.microsoft.com/office/drawing/2010/main" val="0"/>
              </a:ext>
            </a:extLst>
          </a:blip>
          <a:srcRect/>
          <a:stretch>
            <a:fillRect/>
          </a:stretch>
        </p:blipFill>
        <p:spPr bwMode="auto">
          <a:xfrm>
            <a:off x="3998562" y="2830210"/>
            <a:ext cx="7244060" cy="8588570"/>
          </a:xfrm>
          <a:prstGeom prst="rect">
            <a:avLst/>
          </a:prstGeom>
          <a:noFill/>
          <a:ln>
            <a:noFill/>
          </a:ln>
        </p:spPr>
      </p:pic>
    </p:spTree>
    <p:extLst>
      <p:ext uri="{BB962C8B-B14F-4D97-AF65-F5344CB8AC3E}">
        <p14:creationId xmlns:p14="http://schemas.microsoft.com/office/powerpoint/2010/main" val="110344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1146872" y="1280160"/>
            <a:ext cx="22689522" cy="11633954"/>
          </a:xfrm>
          <a:prstGeom prst="rect">
            <a:avLst/>
          </a:prstGeom>
          <a:noFill/>
        </p:spPr>
        <p:txBody>
          <a:bodyPr wrap="square" rtlCol="0">
            <a:spAutoFit/>
          </a:bodyPr>
          <a:lstStyle/>
          <a:p>
            <a:pPr algn="just"/>
            <a:r>
              <a:rPr lang="fr-FR" sz="4800" b="1" u="sng" dirty="0">
                <a:latin typeface="Calibri" panose="020F0502020204030204" pitchFamily="34" charset="0"/>
                <a:cs typeface="Calibri" panose="020F0502020204030204" pitchFamily="34" charset="0"/>
              </a:rPr>
              <a:t>Faiblesses</a:t>
            </a:r>
            <a:r>
              <a:rPr lang="fr-FR" sz="4800" b="1" dirty="0">
                <a:latin typeface="Calibri" panose="020F0502020204030204" pitchFamily="34" charset="0"/>
                <a:cs typeface="Calibri" panose="020F0502020204030204" pitchFamily="34" charset="0"/>
              </a:rPr>
              <a:t> </a:t>
            </a:r>
          </a:p>
          <a:p>
            <a:pPr algn="just"/>
            <a:r>
              <a:rPr lang="fr-FR" sz="4800" b="1" dirty="0">
                <a:latin typeface="Calibri" panose="020F0502020204030204" pitchFamily="34" charset="0"/>
                <a:cs typeface="Calibri" panose="020F0502020204030204" pitchFamily="34" charset="0"/>
              </a:rPr>
              <a:t>À l’arrivée : projet avec une durabilité limitée (2010-2017)</a:t>
            </a: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Difficile voire impossible conciliation des modèles pédagogiques des établissements partenaires</a:t>
            </a:r>
          </a:p>
          <a:p>
            <a:pPr algn="just"/>
            <a:r>
              <a:rPr lang="fr-FR" sz="3600" dirty="0">
                <a:latin typeface="Calibri" panose="020F0502020204030204" pitchFamily="34" charset="0"/>
                <a:cs typeface="Calibri" panose="020F0502020204030204" pitchFamily="34" charset="0"/>
              </a:rPr>
              <a:t>	- 9 </a:t>
            </a:r>
            <a:r>
              <a:rPr lang="fr-FR" sz="3600" i="1" dirty="0">
                <a:latin typeface="Calibri" panose="020F0502020204030204" pitchFamily="34" charset="0"/>
                <a:cs typeface="Calibri" panose="020F0502020204030204" pitchFamily="34" charset="0"/>
              </a:rPr>
              <a:t>Business Schools</a:t>
            </a:r>
            <a:r>
              <a:rPr lang="fr-FR" sz="3600" dirty="0">
                <a:latin typeface="Calibri" panose="020F0502020204030204" pitchFamily="34" charset="0"/>
                <a:cs typeface="Calibri" panose="020F0502020204030204" pitchFamily="34" charset="0"/>
              </a:rPr>
              <a:t> privées</a:t>
            </a:r>
          </a:p>
          <a:p>
            <a:pPr algn="just"/>
            <a:r>
              <a:rPr lang="fr-FR" sz="3600" dirty="0">
                <a:latin typeface="Calibri" panose="020F0502020204030204" pitchFamily="34" charset="0"/>
                <a:cs typeface="Calibri" panose="020F0502020204030204" pitchFamily="34" charset="0"/>
              </a:rPr>
              <a:t>	- 2 </a:t>
            </a:r>
            <a:r>
              <a:rPr lang="fr-FR" sz="3600" i="1" dirty="0">
                <a:latin typeface="Calibri" panose="020F0502020204030204" pitchFamily="34" charset="0"/>
                <a:cs typeface="Calibri" panose="020F0502020204030204" pitchFamily="34" charset="0"/>
              </a:rPr>
              <a:t>Business Schools</a:t>
            </a:r>
            <a:r>
              <a:rPr lang="fr-FR" sz="3600" dirty="0">
                <a:latin typeface="Calibri" panose="020F0502020204030204" pitchFamily="34" charset="0"/>
                <a:cs typeface="Calibri" panose="020F0502020204030204" pitchFamily="34" charset="0"/>
              </a:rPr>
              <a:t> publiques</a:t>
            </a:r>
          </a:p>
          <a:p>
            <a:pPr algn="just"/>
            <a:r>
              <a:rPr lang="fr-FR" sz="3600" dirty="0">
                <a:latin typeface="Calibri" panose="020F0502020204030204" pitchFamily="34" charset="0"/>
                <a:cs typeface="Calibri" panose="020F0502020204030204" pitchFamily="34" charset="0"/>
              </a:rPr>
              <a:t>	- 1 </a:t>
            </a:r>
            <a:r>
              <a:rPr lang="fr-FR" sz="3600" i="1" dirty="0">
                <a:latin typeface="Calibri" panose="020F0502020204030204" pitchFamily="34" charset="0"/>
                <a:cs typeface="Calibri" panose="020F0502020204030204" pitchFamily="34" charset="0"/>
              </a:rPr>
              <a:t>Engineering School</a:t>
            </a:r>
            <a:r>
              <a:rPr lang="fr-FR" sz="3600" dirty="0">
                <a:latin typeface="Calibri" panose="020F0502020204030204" pitchFamily="34" charset="0"/>
                <a:cs typeface="Calibri" panose="020F0502020204030204" pitchFamily="34" charset="0"/>
              </a:rPr>
              <a:t> associative internationale</a:t>
            </a:r>
          </a:p>
          <a:p>
            <a:pPr algn="just"/>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Mobilité unilatérale et non bilatérale des étudiants</a:t>
            </a:r>
          </a:p>
          <a:p>
            <a:pPr algn="just"/>
            <a:r>
              <a:rPr lang="fr-FR" sz="3600" dirty="0">
                <a:latin typeface="Calibri" panose="020F0502020204030204" pitchFamily="34" charset="0"/>
                <a:cs typeface="Calibri" panose="020F0502020204030204" pitchFamily="34" charset="0"/>
              </a:rPr>
              <a:t>	- Établissements partenaires d’Afrique subsaharienne vers le partenaire marocain et non</a:t>
            </a:r>
          </a:p>
          <a:p>
            <a:pPr algn="just"/>
            <a:r>
              <a:rPr lang="fr-FR" sz="3600" dirty="0">
                <a:latin typeface="Calibri" panose="020F0502020204030204" pitchFamily="34" charset="0"/>
                <a:cs typeface="Calibri" panose="020F0502020204030204" pitchFamily="34" charset="0"/>
              </a:rPr>
              <a:t>                    l’inverse</a:t>
            </a:r>
          </a:p>
          <a:p>
            <a:pPr algn="just"/>
            <a:r>
              <a:rPr lang="fr-FR" sz="3600" dirty="0">
                <a:latin typeface="Calibri" panose="020F0502020204030204" pitchFamily="34" charset="0"/>
                <a:cs typeface="Calibri" panose="020F0502020204030204" pitchFamily="34" charset="0"/>
              </a:rPr>
              <a:t>	</a:t>
            </a: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 Rareté ou indisponibilité des ressources financières pour la réalisation des objectifs initiaux</a:t>
            </a:r>
          </a:p>
          <a:p>
            <a:pPr lvl="1" algn="just"/>
            <a:r>
              <a:rPr lang="fr-FR" sz="3600" dirty="0">
                <a:latin typeface="Calibri" panose="020F0502020204030204" pitchFamily="34" charset="0"/>
                <a:cs typeface="Calibri" panose="020F0502020204030204" pitchFamily="34" charset="0"/>
              </a:rPr>
              <a:t>	- Deux principales sources de financement : ESCA (partenaire marocain) et EM Grenoble (partenaire français)</a:t>
            </a:r>
          </a:p>
          <a:p>
            <a:pPr lvl="1" algn="just"/>
            <a:r>
              <a:rPr lang="fr-FR" sz="3600" dirty="0">
                <a:latin typeface="Calibri" panose="020F0502020204030204" pitchFamily="34" charset="0"/>
                <a:cs typeface="Calibri" panose="020F0502020204030204" pitchFamily="34" charset="0"/>
              </a:rPr>
              <a:t>	- Financement de la mobilité internationale des étudiants</a:t>
            </a:r>
          </a:p>
          <a:p>
            <a:pPr lvl="1" algn="just"/>
            <a:r>
              <a:rPr lang="fr-FR" sz="3600" dirty="0">
                <a:latin typeface="Calibri" panose="020F0502020204030204" pitchFamily="34" charset="0"/>
                <a:cs typeface="Calibri" panose="020F0502020204030204" pitchFamily="34" charset="0"/>
              </a:rPr>
              <a:t>	- Financement de la mobilité internationale des enseignants</a:t>
            </a:r>
          </a:p>
          <a:p>
            <a:pPr algn="just"/>
            <a:r>
              <a:rPr lang="fr-FR" sz="3600" dirty="0">
                <a:latin typeface="Calibri" panose="020F0502020204030204" pitchFamily="34" charset="0"/>
                <a:cs typeface="Calibri" panose="020F0502020204030204" pitchFamily="34" charset="0"/>
              </a:rPr>
              <a:t>	- Financement de l’organisation des conférences annuelles et des colloques</a:t>
            </a:r>
          </a:p>
          <a:p>
            <a:pPr algn="just"/>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Gouvernance institutionnelle du projet</a:t>
            </a:r>
          </a:p>
          <a:p>
            <a:pPr algn="just"/>
            <a:r>
              <a:rPr lang="fr-FR" sz="3600" dirty="0">
                <a:latin typeface="Calibri" panose="020F0502020204030204" pitchFamily="34" charset="0"/>
                <a:cs typeface="Calibri" panose="020F0502020204030204" pitchFamily="34" charset="0"/>
              </a:rPr>
              <a:t> 	- Leadership du projet principalement assuré par deux partenaires (marocain et français)</a:t>
            </a:r>
          </a:p>
          <a:p>
            <a:pPr algn="just"/>
            <a:r>
              <a:rPr lang="fr-FR" sz="3600" dirty="0">
                <a:latin typeface="Calibri" panose="020F0502020204030204" pitchFamily="34" charset="0"/>
                <a:cs typeface="Calibri" panose="020F0502020204030204" pitchFamily="34" charset="0"/>
              </a:rPr>
              <a:t>	- Parfois remise en question par les établissements partenaires d’Afrique subsaharienne</a:t>
            </a: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IV. RÉSULTATS  : FORCES ET FAIBLESSES DU PROJET</a:t>
            </a:r>
            <a:endParaRPr lang="fr-FR" sz="4000" dirty="0"/>
          </a:p>
        </p:txBody>
      </p:sp>
      <p:sp>
        <p:nvSpPr>
          <p:cNvPr id="14" name="Footer Placeholder 13"/>
          <p:cNvSpPr>
            <a:spLocks noGrp="1"/>
          </p:cNvSpPr>
          <p:nvPr>
            <p:ph type="ftr" idx="11"/>
          </p:nvPr>
        </p:nvSpPr>
        <p:spPr>
          <a:xfrm>
            <a:off x="7921320" y="12968838"/>
            <a:ext cx="8229600" cy="730250"/>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29409873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774916" y="1280160"/>
            <a:ext cx="22098116" cy="10710624"/>
          </a:xfrm>
          <a:prstGeom prst="rect">
            <a:avLst/>
          </a:prstGeom>
          <a:noFill/>
        </p:spPr>
        <p:txBody>
          <a:bodyPr wrap="square" rtlCol="0">
            <a:spAutoFit/>
          </a:bodyPr>
          <a:lstStyle/>
          <a:p>
            <a:r>
              <a:rPr lang="fr-FR" sz="3600" b="1" dirty="0">
                <a:latin typeface="Calibri" panose="020F0502020204030204" pitchFamily="34" charset="0"/>
                <a:cs typeface="Calibri" panose="020F0502020204030204" pitchFamily="34" charset="0"/>
              </a:rPr>
              <a:t>Impacts</a:t>
            </a:r>
          </a:p>
          <a:p>
            <a:pPr algn="just"/>
            <a:r>
              <a:rPr lang="fr-FR" sz="3600" dirty="0">
                <a:latin typeface="Calibri" panose="020F0502020204030204" pitchFamily="34" charset="0"/>
                <a:cs typeface="Calibri" panose="020F0502020204030204" pitchFamily="34" charset="0"/>
              </a:rPr>
              <a:t>	  </a:t>
            </a: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Personnel</a:t>
            </a:r>
          </a:p>
          <a:p>
            <a:pPr algn="just"/>
            <a:r>
              <a:rPr lang="fr-FR" sz="3600" dirty="0">
                <a:latin typeface="Calibri" panose="020F0502020204030204" pitchFamily="34" charset="0"/>
                <a:cs typeface="Calibri" panose="020F0502020204030204" pitchFamily="34" charset="0"/>
              </a:rPr>
              <a:t>	- Visibilité internationale des enseignants chercheurs des établissements partenaires </a:t>
            </a:r>
          </a:p>
          <a:p>
            <a:pPr algn="just"/>
            <a:r>
              <a:rPr lang="fr-FR" sz="3600" dirty="0">
                <a:latin typeface="Calibri" panose="020F0502020204030204" pitchFamily="34" charset="0"/>
                <a:cs typeface="Calibri" panose="020F0502020204030204" pitchFamily="34" charset="0"/>
              </a:rPr>
              <a:t>	- Publication d’un ouvrage collectif pour la mobilité de leur carrière</a:t>
            </a:r>
          </a:p>
          <a:p>
            <a:pPr algn="just"/>
            <a:r>
              <a:rPr lang="fr-FR" sz="3600" dirty="0">
                <a:latin typeface="Calibri" panose="020F0502020204030204" pitchFamily="34" charset="0"/>
                <a:cs typeface="Calibri" panose="020F0502020204030204" pitchFamily="34" charset="0"/>
              </a:rPr>
              <a:t>	</a:t>
            </a:r>
            <a:endParaRPr lang="fr-FR" sz="3600" b="1"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Académique</a:t>
            </a:r>
          </a:p>
          <a:p>
            <a:pPr algn="just"/>
            <a:r>
              <a:rPr lang="fr-FR" sz="3600" dirty="0">
                <a:latin typeface="Calibri" panose="020F0502020204030204" pitchFamily="34" charset="0"/>
                <a:cs typeface="Calibri" panose="020F0502020204030204" pitchFamily="34" charset="0"/>
              </a:rPr>
              <a:t>	- Partage d’expériences académiques (</a:t>
            </a:r>
            <a:r>
              <a:rPr lang="fr-FR" sz="3600" i="1" dirty="0">
                <a:latin typeface="Calibri" panose="020F0502020204030204" pitchFamily="34" charset="0"/>
                <a:cs typeface="Calibri" panose="020F0502020204030204" pitchFamily="34" charset="0"/>
              </a:rPr>
              <a:t>Benchmarking</a:t>
            </a:r>
            <a:r>
              <a:rPr lang="fr-FR" sz="3600" dirty="0">
                <a:latin typeface="Calibri" panose="020F0502020204030204" pitchFamily="34" charset="0"/>
                <a:cs typeface="Calibri" panose="020F0502020204030204" pitchFamily="34" charset="0"/>
              </a:rPr>
              <a:t>) entre les 12 établissements partenaires</a:t>
            </a:r>
          </a:p>
          <a:p>
            <a:pPr algn="just"/>
            <a:r>
              <a:rPr lang="fr-FR" sz="3600" dirty="0">
                <a:latin typeface="Calibri" panose="020F0502020204030204" pitchFamily="34" charset="0"/>
                <a:cs typeface="Calibri" panose="020F0502020204030204" pitchFamily="34" charset="0"/>
              </a:rPr>
              <a:t>        	- </a:t>
            </a:r>
            <a:r>
              <a:rPr lang="fr-FR" sz="3600" i="1" dirty="0">
                <a:latin typeface="Calibri" panose="020F0502020204030204" pitchFamily="34" charset="0"/>
                <a:cs typeface="Calibri" panose="020F0502020204030204" pitchFamily="34" charset="0"/>
              </a:rPr>
              <a:t>Tutoring</a:t>
            </a:r>
            <a:r>
              <a:rPr lang="fr-FR" sz="3600" dirty="0">
                <a:latin typeface="Calibri" panose="020F0502020204030204" pitchFamily="34" charset="0"/>
                <a:cs typeface="Calibri" panose="020F0502020204030204" pitchFamily="34" charset="0"/>
              </a:rPr>
              <a:t> des enseignants juniors par les enseignants seniors (séminaires pédagogiques)</a:t>
            </a:r>
          </a:p>
          <a:p>
            <a:pPr algn="just"/>
            <a:r>
              <a:rPr lang="fr-FR" sz="3600" dirty="0">
                <a:latin typeface="Calibri" panose="020F0502020204030204" pitchFamily="34" charset="0"/>
                <a:cs typeface="Calibri" panose="020F0502020204030204" pitchFamily="34" charset="0"/>
              </a:rPr>
              <a:t>       	- Production des cas sur les pratiques managériales dans les contextes africains</a:t>
            </a:r>
          </a:p>
          <a:p>
            <a:pPr algn="just"/>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Managérial</a:t>
            </a:r>
          </a:p>
          <a:p>
            <a:pPr algn="just"/>
            <a:r>
              <a:rPr lang="fr-FR" sz="3600" dirty="0">
                <a:latin typeface="Calibri" panose="020F0502020204030204" pitchFamily="34" charset="0"/>
                <a:cs typeface="Calibri" panose="020F0502020204030204" pitchFamily="34" charset="0"/>
              </a:rPr>
              <a:t>	- </a:t>
            </a:r>
            <a:r>
              <a:rPr lang="fr-FR" sz="3600" i="1" dirty="0">
                <a:latin typeface="Calibri" panose="020F0502020204030204" pitchFamily="34" charset="0"/>
                <a:cs typeface="Calibri" panose="020F0502020204030204" pitchFamily="34" charset="0"/>
              </a:rPr>
              <a:t>Benchmarking </a:t>
            </a:r>
            <a:r>
              <a:rPr lang="fr-FR" sz="3600" dirty="0">
                <a:latin typeface="Calibri" panose="020F0502020204030204" pitchFamily="34" charset="0"/>
                <a:cs typeface="Calibri" panose="020F0502020204030204" pitchFamily="34" charset="0"/>
              </a:rPr>
              <a:t>Management </a:t>
            </a:r>
            <a:r>
              <a:rPr lang="fr-FR" sz="3600" i="1" dirty="0">
                <a:latin typeface="Calibri" panose="020F0502020204030204" pitchFamily="34" charset="0"/>
                <a:cs typeface="Calibri" panose="020F0502020204030204" pitchFamily="34" charset="0"/>
              </a:rPr>
              <a:t>Business School </a:t>
            </a:r>
            <a:r>
              <a:rPr lang="fr-FR" sz="3600" dirty="0">
                <a:latin typeface="Calibri" panose="020F0502020204030204" pitchFamily="34" charset="0"/>
                <a:cs typeface="Calibri" panose="020F0502020204030204" pitchFamily="34" charset="0"/>
              </a:rPr>
              <a:t>privée </a:t>
            </a:r>
            <a:r>
              <a:rPr lang="fr-FR" sz="3600" i="1" dirty="0">
                <a:latin typeface="Calibri" panose="020F0502020204030204" pitchFamily="34" charset="0"/>
                <a:cs typeface="Calibri" panose="020F0502020204030204" pitchFamily="34" charset="0"/>
              </a:rPr>
              <a:t>versus</a:t>
            </a:r>
            <a:r>
              <a:rPr lang="fr-FR" sz="3600" dirty="0">
                <a:latin typeface="Calibri" panose="020F0502020204030204" pitchFamily="34" charset="0"/>
                <a:cs typeface="Calibri" panose="020F0502020204030204" pitchFamily="34" charset="0"/>
              </a:rPr>
              <a:t> Management </a:t>
            </a:r>
            <a:r>
              <a:rPr lang="fr-FR" sz="3600" i="1" dirty="0">
                <a:latin typeface="Calibri" panose="020F0502020204030204" pitchFamily="34" charset="0"/>
                <a:cs typeface="Calibri" panose="020F0502020204030204" pitchFamily="34" charset="0"/>
              </a:rPr>
              <a:t>Business School </a:t>
            </a:r>
            <a:r>
              <a:rPr lang="fr-FR" sz="3600" dirty="0">
                <a:latin typeface="Calibri" panose="020F0502020204030204" pitchFamily="34" charset="0"/>
                <a:cs typeface="Calibri" panose="020F0502020204030204" pitchFamily="34" charset="0"/>
              </a:rPr>
              <a:t>publique      </a:t>
            </a:r>
          </a:p>
          <a:p>
            <a:pPr algn="just"/>
            <a:r>
              <a:rPr lang="fr-FR" sz="3600" dirty="0">
                <a:latin typeface="Calibri" panose="020F0502020204030204" pitchFamily="34" charset="0"/>
                <a:cs typeface="Calibri" panose="020F0502020204030204" pitchFamily="34" charset="0"/>
              </a:rPr>
              <a:t>	 </a:t>
            </a: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Sociétal</a:t>
            </a:r>
          </a:p>
          <a:p>
            <a:pPr algn="just"/>
            <a:r>
              <a:rPr lang="fr-FR" sz="3600" dirty="0">
                <a:latin typeface="Calibri" panose="020F0502020204030204" pitchFamily="34" charset="0"/>
                <a:cs typeface="Calibri" panose="020F0502020204030204" pitchFamily="34" charset="0"/>
              </a:rPr>
              <a:t>	- Voyages dans les pays partenaires lors des séminaires pédagogiques</a:t>
            </a:r>
          </a:p>
          <a:p>
            <a:pPr algn="just"/>
            <a:r>
              <a:rPr lang="fr-FR" sz="3600" dirty="0">
                <a:latin typeface="Calibri" panose="020F0502020204030204" pitchFamily="34" charset="0"/>
                <a:cs typeface="Calibri" panose="020F0502020204030204" pitchFamily="34" charset="0"/>
              </a:rPr>
              <a:t>	- Découverte des diversités africaines (historique, géographique, climatique, politique, linguistique,</a:t>
            </a:r>
          </a:p>
          <a:p>
            <a:pPr algn="just"/>
            <a:r>
              <a:rPr lang="fr-FR" sz="3600" dirty="0">
                <a:latin typeface="Calibri" panose="020F0502020204030204" pitchFamily="34" charset="0"/>
                <a:cs typeface="Calibri" panose="020F0502020204030204" pitchFamily="34" charset="0"/>
              </a:rPr>
              <a:t>                    religieuse, culturelle)</a:t>
            </a:r>
          </a:p>
          <a:p>
            <a:pPr algn="just"/>
            <a:r>
              <a:rPr lang="fr-FR" sz="3600" dirty="0">
                <a:latin typeface="Calibri" panose="020F0502020204030204" pitchFamily="34" charset="0"/>
                <a:cs typeface="Calibri" panose="020F0502020204030204" pitchFamily="34" charset="0"/>
              </a:rPr>
              <a:t>	- Remise en question des stéréotypes et des préjugés </a:t>
            </a: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V. IMPACTS, RECOMMANDATIONS ET LIMITES</a:t>
            </a:r>
            <a:endParaRPr lang="fr-FR" sz="4000" dirty="0"/>
          </a:p>
        </p:txBody>
      </p:sp>
      <p:sp>
        <p:nvSpPr>
          <p:cNvPr id="14" name="Footer Placeholder 13"/>
          <p:cNvSpPr>
            <a:spLocks noGrp="1"/>
          </p:cNvSpPr>
          <p:nvPr>
            <p:ph type="ftr" idx="11"/>
          </p:nvPr>
        </p:nvSpPr>
        <p:spPr>
          <a:xfrm>
            <a:off x="7833360" y="13197840"/>
            <a:ext cx="8317560" cy="501248"/>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1913775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2" name="TextBox 1"/>
          <p:cNvSpPr txBox="1"/>
          <p:nvPr/>
        </p:nvSpPr>
        <p:spPr>
          <a:xfrm>
            <a:off x="1301858" y="1280160"/>
            <a:ext cx="21571170" cy="12434174"/>
          </a:xfrm>
          <a:prstGeom prst="rect">
            <a:avLst/>
          </a:prstGeom>
          <a:noFill/>
        </p:spPr>
        <p:txBody>
          <a:bodyPr wrap="square" rtlCol="0">
            <a:spAutoFit/>
          </a:bodyPr>
          <a:lstStyle/>
          <a:p>
            <a:pPr algn="just"/>
            <a:r>
              <a:rPr lang="fr-FR" sz="3600" b="1" dirty="0">
                <a:latin typeface="Calibri" panose="020F0502020204030204" pitchFamily="34" charset="0"/>
                <a:cs typeface="Calibri" panose="020F0502020204030204" pitchFamily="34" charset="0"/>
              </a:rPr>
              <a:t>Recommandations et modalités de réussite de la co-entreprise universitaire</a:t>
            </a:r>
          </a:p>
          <a:p>
            <a:pPr algn="just"/>
            <a:endParaRPr lang="fr-FR" sz="3600" b="1"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Axe managérial</a:t>
            </a:r>
          </a:p>
          <a:p>
            <a:pPr algn="just"/>
            <a:r>
              <a:rPr lang="fr-FR" sz="3600" dirty="0">
                <a:latin typeface="Calibri" panose="020F0502020204030204" pitchFamily="34" charset="0"/>
                <a:cs typeface="Calibri" panose="020F0502020204030204" pitchFamily="34" charset="0"/>
              </a:rPr>
              <a:t>	 - Promotion du statut juridique de la coentreprise universitaire en Afrique </a:t>
            </a:r>
          </a:p>
          <a:p>
            <a:pPr algn="just"/>
            <a:r>
              <a:rPr lang="fr-FR" sz="3600" dirty="0">
                <a:latin typeface="Calibri" panose="020F0502020204030204" pitchFamily="34" charset="0"/>
                <a:cs typeface="Calibri" panose="020F0502020204030204" pitchFamily="34" charset="0"/>
              </a:rPr>
              <a:t>	 - Diffusion du modèle d’établissement universitaire entrepreneurial </a:t>
            </a:r>
          </a:p>
          <a:p>
            <a:pPr algn="just"/>
            <a:r>
              <a:rPr lang="fr-FR" sz="3600" dirty="0">
                <a:latin typeface="Calibri" panose="020F0502020204030204" pitchFamily="34" charset="0"/>
                <a:cs typeface="Calibri" panose="020F0502020204030204" pitchFamily="34" charset="0"/>
              </a:rPr>
              <a:t>	 - Réforme et restructuration des </a:t>
            </a:r>
            <a:r>
              <a:rPr lang="fr-FR" sz="3600" i="1" dirty="0">
                <a:latin typeface="Calibri" panose="020F0502020204030204" pitchFamily="34" charset="0"/>
                <a:cs typeface="Calibri" panose="020F0502020204030204" pitchFamily="34" charset="0"/>
              </a:rPr>
              <a:t>Business Schools</a:t>
            </a:r>
            <a:r>
              <a:rPr lang="fr-FR" sz="3600" dirty="0">
                <a:latin typeface="Calibri" panose="020F0502020204030204" pitchFamily="34" charset="0"/>
                <a:cs typeface="Calibri" panose="020F0502020204030204" pitchFamily="34" charset="0"/>
              </a:rPr>
              <a:t> publiques africaines </a:t>
            </a:r>
          </a:p>
          <a:p>
            <a:pPr algn="just"/>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Axe institutionnel</a:t>
            </a:r>
          </a:p>
          <a:p>
            <a:pPr algn="just"/>
            <a:r>
              <a:rPr lang="fr-FR" sz="3600" dirty="0">
                <a:latin typeface="Calibri" panose="020F0502020204030204" pitchFamily="34" charset="0"/>
                <a:cs typeface="Calibri" panose="020F0502020204030204" pitchFamily="34" charset="0"/>
              </a:rPr>
              <a:t>	- Co-entreprise universitaire : pilier éducatif de l’agenda de mise en œuvre de la Zone de libre-</a:t>
            </a:r>
          </a:p>
          <a:p>
            <a:pPr algn="just"/>
            <a:r>
              <a:rPr lang="fr-FR" sz="3600" dirty="0">
                <a:latin typeface="Calibri" panose="020F0502020204030204" pitchFamily="34" charset="0"/>
                <a:cs typeface="Calibri" panose="020F0502020204030204" pitchFamily="34" charset="0"/>
              </a:rPr>
              <a:t>                    échange continentale africaine (ZLECAf)</a:t>
            </a:r>
          </a:p>
          <a:p>
            <a:pPr algn="just"/>
            <a:r>
              <a:rPr lang="fr-FR" sz="3600" dirty="0">
                <a:latin typeface="Calibri" panose="020F0502020204030204" pitchFamily="34" charset="0"/>
                <a:cs typeface="Calibri" panose="020F0502020204030204" pitchFamily="34" charset="0"/>
              </a:rPr>
              <a:t>	- Fort accompagnement institutionnel des décideurs politiques</a:t>
            </a:r>
          </a:p>
          <a:p>
            <a:pPr algn="just"/>
            <a:r>
              <a:rPr lang="fr-FR" sz="3600" dirty="0">
                <a:latin typeface="Calibri" panose="020F0502020204030204" pitchFamily="34" charset="0"/>
                <a:cs typeface="Calibri" panose="020F0502020204030204" pitchFamily="34" charset="0"/>
              </a:rPr>
              <a:t>	- Transformation du modèle d’organisation bureaucratique et décentralisation des niveaux décisionnels</a:t>
            </a:r>
          </a:p>
          <a:p>
            <a:pPr algn="just"/>
            <a:endParaRPr lang="fr-FR" sz="3600" dirty="0">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Axe financier </a:t>
            </a:r>
          </a:p>
          <a:p>
            <a:pPr algn="just"/>
            <a:r>
              <a:rPr lang="fr-FR" sz="3600" dirty="0">
                <a:latin typeface="Calibri" panose="020F0502020204030204" pitchFamily="34" charset="0"/>
                <a:cs typeface="Calibri" panose="020F0502020204030204" pitchFamily="34" charset="0"/>
              </a:rPr>
              <a:t>	- Implication des partenaires financiers nationaux et internationaux dès la phase préparatoire du projet</a:t>
            </a:r>
          </a:p>
          <a:p>
            <a:pPr algn="just"/>
            <a:r>
              <a:rPr lang="fr-FR" sz="3600" dirty="0">
                <a:latin typeface="Calibri" panose="020F0502020204030204" pitchFamily="34" charset="0"/>
                <a:cs typeface="Calibri" panose="020F0502020204030204" pitchFamily="34" charset="0"/>
              </a:rPr>
              <a:t>	- Valorisation des projets de recherche générateurs des ressources financières</a:t>
            </a:r>
          </a:p>
          <a:p>
            <a:pPr algn="just"/>
            <a:endParaRPr lang="fr-FR" sz="3600" b="1" dirty="0">
              <a:latin typeface="Calibri" panose="020F0502020204030204" pitchFamily="34" charset="0"/>
              <a:cs typeface="Calibri" panose="020F0502020204030204" pitchFamily="34" charset="0"/>
            </a:endParaRPr>
          </a:p>
          <a:p>
            <a:pPr algn="just"/>
            <a:r>
              <a:rPr lang="fr-FR" sz="3600" b="1" dirty="0">
                <a:latin typeface="Calibri" panose="020F0502020204030204" pitchFamily="34" charset="0"/>
                <a:cs typeface="Calibri" panose="020F0502020204030204" pitchFamily="34" charset="0"/>
              </a:rPr>
              <a:t>Limites</a:t>
            </a:r>
          </a:p>
          <a:p>
            <a:pPr marL="457200" indent="-457200" algn="just">
              <a:buFont typeface="Wingdings" panose="05000000000000000000" pitchFamily="2" charset="2"/>
              <a:buChar char="§"/>
            </a:pPr>
            <a:r>
              <a:rPr lang="fr-FR" sz="3600" dirty="0">
                <a:latin typeface="Calibri" panose="020F0502020204030204" pitchFamily="34" charset="0"/>
                <a:cs typeface="Calibri" panose="020F0502020204030204" pitchFamily="34" charset="0"/>
              </a:rPr>
              <a:t>Méthodologie</a:t>
            </a:r>
          </a:p>
          <a:p>
            <a:pPr algn="just"/>
            <a:r>
              <a:rPr lang="fr-FR" sz="3600" b="1" dirty="0">
                <a:latin typeface="Calibri" panose="020F0502020204030204" pitchFamily="34" charset="0"/>
                <a:cs typeface="Calibri" panose="020F0502020204030204" pitchFamily="34" charset="0"/>
              </a:rPr>
              <a:t>	</a:t>
            </a:r>
            <a:r>
              <a:rPr lang="fr-FR" sz="3600" dirty="0">
                <a:latin typeface="Calibri" panose="020F0502020204030204" pitchFamily="34" charset="0"/>
                <a:cs typeface="Calibri" panose="020F0502020204030204" pitchFamily="34" charset="0"/>
              </a:rPr>
              <a:t>- Validité scientifique de la méthode auto-ethnographique</a:t>
            </a:r>
          </a:p>
          <a:p>
            <a:pPr algn="just"/>
            <a:r>
              <a:rPr lang="fr-FR" sz="3600" dirty="0">
                <a:latin typeface="Calibri" panose="020F0502020204030204" pitchFamily="34" charset="0"/>
                <a:cs typeface="Calibri" panose="020F0502020204030204" pitchFamily="34" charset="0"/>
              </a:rPr>
              <a:t>	- Emprise de la subjectivité du chercheur dans la conduite de sa recherche</a:t>
            </a:r>
          </a:p>
          <a:p>
            <a:pPr algn="just"/>
            <a:r>
              <a:rPr lang="fr-FR" sz="4000" b="1" dirty="0">
                <a:latin typeface="Calibri" panose="020F0502020204030204" pitchFamily="34" charset="0"/>
                <a:cs typeface="Calibri" panose="020F0502020204030204" pitchFamily="34" charset="0"/>
              </a:rPr>
              <a:t>	</a:t>
            </a:r>
            <a:endParaRPr lang="fr-FR" sz="4000" dirty="0">
              <a:latin typeface="Calibri" panose="020F0502020204030204" pitchFamily="34" charset="0"/>
              <a:cs typeface="Calibri" panose="020F0502020204030204" pitchFamily="34" charset="0"/>
            </a:endParaRPr>
          </a:p>
        </p:txBody>
      </p:sp>
      <p:sp>
        <p:nvSpPr>
          <p:cNvPr id="5" name="Rectangle 4"/>
          <p:cNvSpPr/>
          <p:nvPr/>
        </p:nvSpPr>
        <p:spPr>
          <a:xfrm>
            <a:off x="11242622" y="216534"/>
            <a:ext cx="11646404" cy="800220"/>
          </a:xfrm>
          <a:prstGeom prst="rect">
            <a:avLst/>
          </a:prstGeom>
        </p:spPr>
        <p:txBody>
          <a:bodyPr wrap="square">
            <a:spAutoFit/>
          </a:bodyPr>
          <a:lstStyle/>
          <a:p>
            <a:pPr algn="r"/>
            <a:r>
              <a:rPr lang="fr-FR" sz="4000" b="1" dirty="0">
                <a:solidFill>
                  <a:srgbClr val="C00000"/>
                </a:solidFill>
                <a:latin typeface="Calibri" panose="020F0502020204030204" pitchFamily="34" charset="0"/>
              </a:rPr>
              <a:t>V. IMPACTS, RECOMMANDATIONS ET LIMITES</a:t>
            </a:r>
            <a:endParaRPr lang="fr-FR" sz="4000" dirty="0"/>
          </a:p>
        </p:txBody>
      </p:sp>
      <p:sp>
        <p:nvSpPr>
          <p:cNvPr id="14" name="Footer Placeholder 13"/>
          <p:cNvSpPr>
            <a:spLocks noGrp="1"/>
          </p:cNvSpPr>
          <p:nvPr>
            <p:ph type="ftr" idx="11"/>
          </p:nvPr>
        </p:nvSpPr>
        <p:spPr>
          <a:xfrm>
            <a:off x="7833360" y="13197840"/>
            <a:ext cx="8317560" cy="501248"/>
          </a:xfrm>
        </p:spPr>
        <p:txBody>
          <a:bodyPr/>
          <a:lstStyle/>
          <a:p>
            <a:r>
              <a:rPr lang="fr-FR" b="1" dirty="0"/>
              <a:t>Emmanuel Kamdem </a:t>
            </a:r>
          </a:p>
        </p:txBody>
      </p:sp>
      <p:sp>
        <p:nvSpPr>
          <p:cNvPr id="10" name="Google Shape;85;p1"/>
          <p:cNvSpPr/>
          <p:nvPr/>
        </p:nvSpPr>
        <p:spPr>
          <a:xfrm>
            <a:off x="0" y="0"/>
            <a:ext cx="7347286" cy="128016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Tree>
    <p:extLst>
      <p:ext uri="{BB962C8B-B14F-4D97-AF65-F5344CB8AC3E}">
        <p14:creationId xmlns:p14="http://schemas.microsoft.com/office/powerpoint/2010/main" val="383702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Entreprises en émergence ou entreprises en crise ?"/>
          <p:cNvSpPr txBox="1">
            <a:spLocks noGrp="1"/>
          </p:cNvSpPr>
          <p:nvPr>
            <p:ph type="title"/>
          </p:nvPr>
        </p:nvSpPr>
        <p:spPr>
          <a:prstGeom prst="rect">
            <a:avLst/>
          </a:prstGeom>
        </p:spPr>
        <p:txBody>
          <a:bodyPr/>
          <a:lstStyle>
            <a:lvl1pPr defTabSz="2096971">
              <a:defRPr sz="7310" spc="-146"/>
            </a:lvl1pPr>
          </a:lstStyle>
          <a:p>
            <a:r>
              <a:t>Entreprises en émergence ou entreprises en crise ?</a:t>
            </a:r>
          </a:p>
        </p:txBody>
      </p:sp>
      <p:sp>
        <p:nvSpPr>
          <p:cNvPr id="164" name="We observed, counted, calculated, analyzed, and five years later, most of the great stories we had planned to tell have been shattered. Almost all the success stories have come to nothing.  Deleterious economic eco-systems have belied our original hypoth"/>
          <p:cNvSpPr txBox="1">
            <a:spLocks noGrp="1"/>
          </p:cNvSpPr>
          <p:nvPr>
            <p:ph type="body" idx="21"/>
          </p:nvPr>
        </p:nvSpPr>
        <p:spPr>
          <a:xfrm>
            <a:off x="12708226" y="3274261"/>
            <a:ext cx="10469274" cy="102044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59459">
              <a:defRPr sz="5060"/>
            </a:lvl1pPr>
          </a:lstStyle>
          <a:p>
            <a:r>
              <a:t>We observed, counted, calculated, analyzed, and five years later, most of the great stories we had planned to tell have been shattered. Almost all the success stories have come to nothing.  Deleterious economic eco-systems have belied our original hypothesis.  We describe a continent where, at least to date, local businesses and prosperity are short-lived short-lived. </a:t>
            </a:r>
          </a:p>
        </p:txBody>
      </p:sp>
      <p:sp>
        <p:nvSpPr>
          <p:cNvPr id="165" name="Nous avons observé, dénombré,  calculé, analysé, et cinq ans plus tard, les belles histoires que nous avions prévu de raconter ont pour la plupart volé en éclat. Presque toutes les succes stories ont tourné court.  Des éco-systèmes économiques  délétères"/>
          <p:cNvSpPr txBox="1">
            <a:spLocks noGrp="1"/>
          </p:cNvSpPr>
          <p:nvPr>
            <p:ph type="body" sz="half" idx="1"/>
          </p:nvPr>
        </p:nvSpPr>
        <p:spPr>
          <a:xfrm>
            <a:off x="1206500" y="3451441"/>
            <a:ext cx="11206500" cy="9710177"/>
          </a:xfrm>
          <a:prstGeom prst="rect">
            <a:avLst/>
          </a:prstGeom>
        </p:spPr>
        <p:txBody>
          <a:bodyPr/>
          <a:lstStyle/>
          <a:p>
            <a:pPr marL="571500" indent="-571500" defTabSz="457200">
              <a:lnSpc>
                <a:spcPct val="117999"/>
              </a:lnSpc>
              <a:spcBef>
                <a:spcPts val="0"/>
              </a:spcBef>
              <a:defRPr sz="4500"/>
            </a:pPr>
            <a:r>
              <a:t>Nous avons observé, dénombré,  calculé, analysé, et cinq ans plus tard, les belles histoires que nous avions prévu de raconter ont pour la plupart volé en éclat. Presque toutes les </a:t>
            </a:r>
            <a:r>
              <a:rPr i="1"/>
              <a:t>succes stories</a:t>
            </a:r>
            <a:r>
              <a:t> ont tourné court.  Des éco-systèmes économiques  délétères ont démenti notre hypothèse de départ.  Nous décrivons  un continent où, du moins à ce jour,  les entreprises locales ont la vie courte et la prospérité éphémère. </a:t>
            </a:r>
          </a:p>
        </p:txBody>
      </p:sp>
      <p:sp>
        <p:nvSpPr>
          <p:cNvPr id="166"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cxnSp>
        <p:nvCxnSpPr>
          <p:cNvPr id="92" name="Google Shape;92;p3"/>
          <p:cNvCxnSpPr/>
          <p:nvPr/>
        </p:nvCxnSpPr>
        <p:spPr>
          <a:xfrm>
            <a:off x="12192000" y="2709334"/>
            <a:ext cx="0" cy="0"/>
          </a:xfrm>
          <a:prstGeom prst="straightConnector1">
            <a:avLst/>
          </a:prstGeom>
          <a:noFill/>
          <a:ln w="9525" cap="flat" cmpd="sng">
            <a:solidFill>
              <a:schemeClr val="accent1"/>
            </a:solidFill>
            <a:prstDash val="solid"/>
            <a:miter lim="800000"/>
            <a:headEnd type="none" w="sm" len="sm"/>
            <a:tailEnd type="none" w="sm" len="sm"/>
          </a:ln>
        </p:spPr>
      </p:cxnSp>
      <p:sp>
        <p:nvSpPr>
          <p:cNvPr id="14" name="Footer Placeholder 13"/>
          <p:cNvSpPr>
            <a:spLocks noGrp="1"/>
          </p:cNvSpPr>
          <p:nvPr>
            <p:ph type="ftr" idx="11"/>
          </p:nvPr>
        </p:nvSpPr>
        <p:spPr>
          <a:xfrm>
            <a:off x="8004268" y="12985750"/>
            <a:ext cx="8229600" cy="730250"/>
          </a:xfrm>
        </p:spPr>
        <p:txBody>
          <a:bodyPr/>
          <a:lstStyle/>
          <a:p>
            <a:r>
              <a:rPr lang="fr-FR" b="1" dirty="0"/>
              <a:t>Emmanuel Kamdem </a:t>
            </a:r>
          </a:p>
        </p:txBody>
      </p:sp>
      <p:sp>
        <p:nvSpPr>
          <p:cNvPr id="3" name="Rectangle 2"/>
          <p:cNvSpPr/>
          <p:nvPr/>
        </p:nvSpPr>
        <p:spPr>
          <a:xfrm>
            <a:off x="774916" y="2200760"/>
            <a:ext cx="22317558" cy="3631764"/>
          </a:xfrm>
          <a:prstGeom prst="rect">
            <a:avLst/>
          </a:prstGeom>
        </p:spPr>
        <p:txBody>
          <a:bodyPr wrap="square">
            <a:spAutoFit/>
          </a:bodyPr>
          <a:lstStyle/>
          <a:p>
            <a:pPr algn="ctr"/>
            <a:r>
              <a:rPr lang="fr-FR" sz="5600" dirty="0">
                <a:latin typeface="Calibri" panose="020F0502020204030204" pitchFamily="34" charset="0"/>
                <a:cs typeface="Calibri" panose="020F0502020204030204" pitchFamily="34" charset="0"/>
              </a:rPr>
              <a:t>Pour en savoir davantage sur le projet INSEAM </a:t>
            </a:r>
            <a:r>
              <a:rPr lang="fr-FR" sz="5600" b="1" dirty="0">
                <a:latin typeface="Calibri" panose="020F0502020204030204" pitchFamily="34" charset="0"/>
                <a:cs typeface="Calibri" panose="020F0502020204030204" pitchFamily="34" charset="0"/>
              </a:rPr>
              <a:t>:</a:t>
            </a:r>
          </a:p>
          <a:p>
            <a:pPr algn="ctr"/>
            <a:endParaRPr lang="en-US" sz="5600" dirty="0">
              <a:latin typeface="Calibri" panose="020F0502020204030204" pitchFamily="34" charset="0"/>
              <a:cs typeface="Calibri" panose="020F0502020204030204" pitchFamily="34" charset="0"/>
              <a:hlinkClick r:id="rcId173a250e142d4389"/>
            </a:endParaRPr>
          </a:p>
          <a:p>
            <a:pPr algn="ctr"/>
            <a:r>
              <a:rPr lang="en-US" sz="5600" dirty="0">
                <a:latin typeface="Calibri" panose="020F0502020204030204" pitchFamily="34" charset="0"/>
                <a:cs typeface="Calibri" panose="020F0502020204030204" pitchFamily="34" charset="0"/>
                <a:hlinkClick r:id="rcId173a250e142d4389"/>
              </a:rPr>
              <a:t>https://youtu.be/H3MRiJvsKDA</a:t>
            </a:r>
            <a:endParaRPr lang="fr-FR" sz="5600" b="1" dirty="0">
              <a:solidFill>
                <a:srgbClr val="C00000"/>
              </a:solidFill>
              <a:latin typeface="Calibri" panose="020F0502020204030204" pitchFamily="34" charset="0"/>
            </a:endParaRPr>
          </a:p>
          <a:p>
            <a:pPr algn="ctr"/>
            <a:endParaRPr lang="fr-FR" sz="5600" b="1" dirty="0">
              <a:solidFill>
                <a:srgbClr val="C00000"/>
              </a:solidFill>
              <a:latin typeface="Calibri" panose="020F0502020204030204" pitchFamily="34" charset="0"/>
            </a:endParaRPr>
          </a:p>
        </p:txBody>
      </p:sp>
      <p:sp>
        <p:nvSpPr>
          <p:cNvPr id="10" name="Google Shape;85;p1"/>
          <p:cNvSpPr/>
          <p:nvPr/>
        </p:nvSpPr>
        <p:spPr>
          <a:xfrm>
            <a:off x="0" y="0"/>
            <a:ext cx="7347286" cy="1524000"/>
          </a:xfrm>
          <a:prstGeom prst="rect">
            <a:avLst/>
          </a:prstGeom>
          <a:solidFill>
            <a:srgbClr val="B3C6E7"/>
          </a:solidFill>
          <a:ln w="12700" cap="flat" cmpd="sng">
            <a:solidFill>
              <a:srgbClr val="D8E2F3"/>
            </a:solidFill>
            <a:prstDash val="solid"/>
            <a:miter lim="800000"/>
            <a:headEnd type="none" w="sm" len="sm"/>
            <a:tailEnd type="none" w="sm" len="sm"/>
          </a:ln>
        </p:spPr>
        <p:txBody>
          <a:bodyPr spcFirstLastPara="1" wrap="square" lIns="91425" tIns="45700" rIns="91425" bIns="45700" anchor="ctr" anchorCtr="0">
            <a:noAutofit/>
          </a:bodyPr>
          <a:lstStyle/>
          <a:p>
            <a:pPr lvl="0" algn="ctr">
              <a:buSzPts val="2000"/>
            </a:pPr>
            <a:r>
              <a:rPr lang="fr-FR" sz="4000" b="1" dirty="0">
                <a:solidFill>
                  <a:srgbClr val="C00000"/>
                </a:solidFill>
                <a:latin typeface="Calibri" panose="020F0502020204030204" pitchFamily="34" charset="0"/>
              </a:rPr>
              <a:t>MANAGLOBAL FINAL CONFERENCE, 2024, RENNES</a:t>
            </a:r>
            <a:endParaRPr lang="fr-FR" b="1" dirty="0"/>
          </a:p>
        </p:txBody>
      </p:sp>
      <p:sp>
        <p:nvSpPr>
          <p:cNvPr id="9" name="Rectangle 8"/>
          <p:cNvSpPr/>
          <p:nvPr/>
        </p:nvSpPr>
        <p:spPr>
          <a:xfrm>
            <a:off x="774916" y="2200760"/>
            <a:ext cx="22317558" cy="3631764"/>
          </a:xfrm>
          <a:prstGeom prst="rect">
            <a:avLst/>
          </a:prstGeom>
        </p:spPr>
        <p:txBody>
          <a:bodyPr wrap="square">
            <a:spAutoFit/>
          </a:bodyPr>
          <a:lstStyle/>
          <a:p>
            <a:pPr algn="ctr"/>
            <a:r>
              <a:rPr lang="fr-FR" sz="5600" dirty="0">
                <a:latin typeface="Calibri" panose="020F0502020204030204" pitchFamily="34" charset="0"/>
                <a:cs typeface="Calibri" panose="020F0502020204030204" pitchFamily="34" charset="0"/>
              </a:rPr>
              <a:t>Pour en savoir davantage sur le projet INSEAM </a:t>
            </a:r>
            <a:r>
              <a:rPr lang="fr-FR" sz="5600" b="1" dirty="0">
                <a:latin typeface="Calibri" panose="020F0502020204030204" pitchFamily="34" charset="0"/>
                <a:cs typeface="Calibri" panose="020F0502020204030204" pitchFamily="34" charset="0"/>
              </a:rPr>
              <a:t>:</a:t>
            </a:r>
          </a:p>
          <a:p>
            <a:pPr algn="ctr"/>
            <a:endParaRPr lang="en-US" sz="5600" dirty="0">
              <a:latin typeface="Calibri" panose="020F0502020204030204" pitchFamily="34" charset="0"/>
              <a:cs typeface="Calibri" panose="020F0502020204030204" pitchFamily="34" charset="0"/>
              <a:hlinkClick r:id="rcId173a250e142d4389"/>
            </a:endParaRPr>
          </a:p>
          <a:p>
            <a:pPr algn="ctr"/>
            <a:r>
              <a:rPr lang="en-US" sz="5600" dirty="0">
                <a:latin typeface="Calibri" panose="020F0502020204030204" pitchFamily="34" charset="0"/>
                <a:cs typeface="Calibri" panose="020F0502020204030204" pitchFamily="34" charset="0"/>
                <a:hlinkClick r:id="rcId173a250e142d4389"/>
              </a:rPr>
              <a:t>https://youtu.be/H3MRiJvsKDA</a:t>
            </a:r>
            <a:endParaRPr lang="fr-FR" sz="5600" b="1" dirty="0">
              <a:solidFill>
                <a:srgbClr val="C00000"/>
              </a:solidFill>
              <a:latin typeface="Calibri" panose="020F0502020204030204" pitchFamily="34" charset="0"/>
            </a:endParaRPr>
          </a:p>
          <a:p>
            <a:pPr algn="ctr"/>
            <a:endParaRPr lang="fr-FR" sz="5600" b="1" dirty="0">
              <a:solidFill>
                <a:srgbClr val="C00000"/>
              </a:solidFill>
              <a:latin typeface="Calibri" panose="020F0502020204030204" pitchFamily="34" charset="0"/>
            </a:endParaRPr>
          </a:p>
        </p:txBody>
      </p:sp>
      <p:sp>
        <p:nvSpPr>
          <p:cNvPr id="12" name="Rectangle 11"/>
          <p:cNvSpPr/>
          <p:nvPr/>
        </p:nvSpPr>
        <p:spPr>
          <a:xfrm>
            <a:off x="774916" y="2200760"/>
            <a:ext cx="22317558" cy="4493538"/>
          </a:xfrm>
          <a:prstGeom prst="rect">
            <a:avLst/>
          </a:prstGeom>
        </p:spPr>
        <p:txBody>
          <a:bodyPr wrap="square">
            <a:spAutoFit/>
          </a:bodyPr>
          <a:lstStyle/>
          <a:p>
            <a:pPr algn="ctr"/>
            <a:r>
              <a:rPr lang="fr-FR" sz="5600" dirty="0">
                <a:latin typeface="Calibri" panose="020F0502020204030204" pitchFamily="34" charset="0"/>
                <a:cs typeface="Calibri" panose="020F0502020204030204" pitchFamily="34" charset="0"/>
              </a:rPr>
              <a:t>Pour en savoir davantage sur le projet INSEAM </a:t>
            </a:r>
            <a:r>
              <a:rPr lang="fr-FR" sz="5600" b="1" dirty="0">
                <a:latin typeface="Calibri" panose="020F0502020204030204" pitchFamily="34" charset="0"/>
                <a:cs typeface="Calibri" panose="020F0502020204030204" pitchFamily="34" charset="0"/>
              </a:rPr>
              <a:t>:</a:t>
            </a:r>
          </a:p>
          <a:p>
            <a:pPr algn="ctr"/>
            <a:endParaRPr lang="en-US" sz="5600" dirty="0">
              <a:latin typeface="Calibri" panose="020F0502020204030204" pitchFamily="34" charset="0"/>
              <a:cs typeface="Calibri" panose="020F0502020204030204" pitchFamily="34" charset="0"/>
              <a:hlinkClick r:id="rcId173a250e142d4389"/>
            </a:endParaRPr>
          </a:p>
          <a:p>
            <a:pPr algn="ctr"/>
            <a:r>
              <a:rPr lang="en-US" sz="5600" dirty="0">
                <a:latin typeface="Calibri" panose="020F0502020204030204" pitchFamily="34" charset="0"/>
                <a:cs typeface="Calibri" panose="020F0502020204030204" pitchFamily="34" charset="0"/>
                <a:hlinkClick r:id="rcId173a250e142d4389"/>
              </a:rPr>
              <a:t>https://youtu.be/H3MRiJvsKDA</a:t>
            </a:r>
            <a:endParaRPr lang="fr-FR" sz="5600" b="1" dirty="0">
              <a:solidFill>
                <a:srgbClr val="C00000"/>
              </a:solidFill>
              <a:latin typeface="Calibri" panose="020F0502020204030204" pitchFamily="34" charset="0"/>
            </a:endParaRPr>
          </a:p>
          <a:p>
            <a:pPr algn="ctr"/>
            <a:endParaRPr lang="fr-FR" sz="5600" b="1" dirty="0">
              <a:solidFill>
                <a:srgbClr val="C00000"/>
              </a:solidFill>
              <a:latin typeface="Calibri" panose="020F0502020204030204" pitchFamily="34" charset="0"/>
            </a:endParaRPr>
          </a:p>
          <a:p>
            <a:pPr algn="ctr"/>
            <a:endParaRPr lang="fr-FR" sz="5600" b="1" dirty="0">
              <a:solidFill>
                <a:srgbClr val="C00000"/>
              </a:solidFill>
              <a:latin typeface="Calibri" panose="020F0502020204030204" pitchFamily="34" charset="0"/>
            </a:endParaRPr>
          </a:p>
        </p:txBody>
      </p:sp>
      <p:sp>
        <p:nvSpPr>
          <p:cNvPr id="5" name="Rectangle 4"/>
          <p:cNvSpPr/>
          <p:nvPr/>
        </p:nvSpPr>
        <p:spPr>
          <a:xfrm>
            <a:off x="6478292" y="7371058"/>
            <a:ext cx="11809708" cy="4555094"/>
          </a:xfrm>
          <a:prstGeom prst="rect">
            <a:avLst/>
          </a:prstGeom>
        </p:spPr>
        <p:txBody>
          <a:bodyPr wrap="square">
            <a:spAutoFit/>
          </a:bodyPr>
          <a:lstStyle/>
          <a:p>
            <a:pPr algn="ctr"/>
            <a:endParaRPr lang="fr-FR" b="1" dirty="0">
              <a:solidFill>
                <a:srgbClr val="C00000"/>
              </a:solidFill>
              <a:latin typeface="Calibri" panose="020F0502020204030204" pitchFamily="34" charset="0"/>
            </a:endParaRPr>
          </a:p>
          <a:p>
            <a:pPr algn="ctr"/>
            <a:endParaRPr lang="fr-FR" b="1" dirty="0">
              <a:solidFill>
                <a:srgbClr val="C00000"/>
              </a:solidFill>
              <a:latin typeface="Calibri" panose="020F0502020204030204" pitchFamily="34" charset="0"/>
            </a:endParaRPr>
          </a:p>
          <a:p>
            <a:pPr algn="ctr"/>
            <a:endParaRPr lang="fr-FR" b="1" dirty="0">
              <a:solidFill>
                <a:srgbClr val="C00000"/>
              </a:solidFill>
              <a:latin typeface="Calibri" panose="020F0502020204030204" pitchFamily="34" charset="0"/>
            </a:endParaRPr>
          </a:p>
          <a:p>
            <a:pPr algn="ctr"/>
            <a:r>
              <a:rPr lang="fr-FR" sz="8800" b="1" dirty="0">
                <a:solidFill>
                  <a:srgbClr val="C00000"/>
                </a:solidFill>
                <a:latin typeface="Calibri" panose="020F0502020204030204" pitchFamily="34" charset="0"/>
              </a:rPr>
              <a:t>MERCI</a:t>
            </a:r>
          </a:p>
          <a:p>
            <a:pPr algn="ctr"/>
            <a:endParaRPr lang="fr-FR" b="1" dirty="0">
              <a:solidFill>
                <a:srgbClr val="C00000"/>
              </a:solidFill>
              <a:latin typeface="Calibri" panose="020F0502020204030204" pitchFamily="34" charset="0"/>
            </a:endParaRPr>
          </a:p>
          <a:p>
            <a:pPr algn="ctr"/>
            <a:endParaRPr lang="fr-FR" b="1" dirty="0">
              <a:solidFill>
                <a:srgbClr val="C00000"/>
              </a:solidFill>
              <a:latin typeface="Calibri" panose="020F0502020204030204" pitchFamily="34" charset="0"/>
            </a:endParaRPr>
          </a:p>
          <a:p>
            <a:pPr algn="ctr"/>
            <a:endParaRPr lang="fr-FR" b="1" dirty="0">
              <a:solidFill>
                <a:srgbClr val="C00000"/>
              </a:solidFill>
              <a:latin typeface="Calibri" panose="020F0502020204030204" pitchFamily="34" charset="0"/>
            </a:endParaRPr>
          </a:p>
          <a:p>
            <a:pPr algn="ctr"/>
            <a:endParaRPr lang="fr-FR" b="1" dirty="0">
              <a:solidFill>
                <a:srgbClr val="C00000"/>
              </a:solidFill>
              <a:latin typeface="Calibri" panose="020F0502020204030204" pitchFamily="34" charset="0"/>
            </a:endParaRPr>
          </a:p>
        </p:txBody>
      </p:sp>
    </p:spTree>
    <p:extLst>
      <p:ext uri="{BB962C8B-B14F-4D97-AF65-F5344CB8AC3E}">
        <p14:creationId xmlns:p14="http://schemas.microsoft.com/office/powerpoint/2010/main" val="24859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56f8f3a99568479e"/>
          <a:srcRect/>
          <a:stretch>
            <a:fillRect/>
          </a:stretch>
        </p:blipFill>
        <p:spPr bwMode="auto">
          <a:xfrm>
            <a:off x="-73152" y="-27474"/>
            <a:ext cx="3903626" cy="3439414"/>
          </a:xfrm>
          <a:prstGeom prst="rect">
            <a:avLst/>
          </a:prstGeom>
          <a:noFill/>
          <a:ln w="9525">
            <a:noFill/>
            <a:miter lim="800000"/>
            <a:headEnd/>
            <a:tailEnd/>
          </a:ln>
        </p:spPr>
      </p:pic>
      <p:pic>
        <p:nvPicPr>
          <p:cNvPr id="5" name="Image 4" descr="C:\Users\pc\Documents\LOGOS FSEGA\Logo FSEGA.jpg"/>
          <p:cNvPicPr/>
          <p:nvPr/>
        </p:nvPicPr>
        <p:blipFill>
          <a:blip r:embed="Re23eae49b08c4440">
            <a:extLst>
              <a:ext uri="{28A0092B-C50C-407E-A947-70E740481C1C}">
                <a14:useLocalDpi xmlns:a14="http://schemas.microsoft.com/office/drawing/2010/main" val="0"/>
              </a:ext>
            </a:extLst>
          </a:blip>
          <a:srcRect/>
          <a:stretch>
            <a:fillRect/>
          </a:stretch>
        </p:blipFill>
        <p:spPr bwMode="auto">
          <a:xfrm>
            <a:off x="20553528" y="0"/>
            <a:ext cx="3830472" cy="3411940"/>
          </a:xfrm>
          <a:prstGeom prst="rect">
            <a:avLst/>
          </a:prstGeom>
          <a:noFill/>
          <a:ln>
            <a:noFill/>
          </a:ln>
        </p:spPr>
      </p:pic>
      <p:sp>
        <p:nvSpPr>
          <p:cNvPr id="9" name="Rectangle à coins arrondis 8"/>
          <p:cNvSpPr/>
          <p:nvPr/>
        </p:nvSpPr>
        <p:spPr>
          <a:xfrm>
            <a:off x="-27294" y="12719714"/>
            <a:ext cx="24384000" cy="9962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400" b="1" dirty="0"/>
          </a:p>
          <a:p>
            <a:pPr algn="ctr"/>
            <a:endParaRPr lang="fr-FR" sz="400" b="1" dirty="0"/>
          </a:p>
          <a:p>
            <a:pPr algn="ctr"/>
            <a:endParaRPr lang="fr-FR" sz="400" b="1" dirty="0"/>
          </a:p>
          <a:p>
            <a:pPr algn="ctr"/>
            <a:endParaRPr lang="fr-FR" sz="400" b="1" dirty="0"/>
          </a:p>
          <a:p>
            <a:pPr algn="ctr"/>
            <a:endParaRPr lang="fr-FR" sz="400" b="1" dirty="0"/>
          </a:p>
          <a:p>
            <a:pPr algn="ctr"/>
            <a:endParaRPr lang="fr-FR" sz="400" b="1" dirty="0"/>
          </a:p>
          <a:p>
            <a:pPr algn="ctr"/>
            <a:endParaRPr lang="fr-FR" sz="400" b="1" dirty="0"/>
          </a:p>
          <a:p>
            <a:pPr algn="ctr"/>
            <a:endParaRPr lang="fr-FR" sz="400" b="1" dirty="0"/>
          </a:p>
          <a:p>
            <a:pPr algn="ctr"/>
            <a:endParaRPr lang="fr-FR" sz="400" b="1" dirty="0"/>
          </a:p>
          <a:p>
            <a:pPr algn="ctr"/>
            <a:r>
              <a:rPr lang="fr-FR" b="1" dirty="0"/>
              <a:t>Université de Douala                                                                                                                      Jeudi, 16 Mai  2024</a:t>
            </a:r>
          </a:p>
          <a:p>
            <a:pPr algn="ctr"/>
            <a:endParaRPr lang="fr-FR" dirty="0"/>
          </a:p>
        </p:txBody>
      </p:sp>
      <p:sp>
        <p:nvSpPr>
          <p:cNvPr id="8" name="Titre 7">
            <a:extLst>
              <a:ext uri="{FF2B5EF4-FFF2-40B4-BE49-F238E27FC236}">
                <a16:creationId xmlns:a16="http://schemas.microsoft.com/office/drawing/2014/main" id="{6AA95278-92F1-4F3A-A350-6CC119CA44A2}"/>
              </a:ext>
            </a:extLst>
          </p:cNvPr>
          <p:cNvSpPr>
            <a:spLocks noGrp="1"/>
          </p:cNvSpPr>
          <p:nvPr>
            <p:ph type="ctrTitle"/>
          </p:nvPr>
        </p:nvSpPr>
        <p:spPr>
          <a:xfrm>
            <a:off x="5384796" y="3056708"/>
            <a:ext cx="13631338" cy="5159638"/>
          </a:xfrm>
        </p:spPr>
        <p:txBody>
          <a:bodyPr/>
          <a:lstStyle/>
          <a:p>
            <a:br>
              <a:rPr lang="en-US" sz="4800" b="1" dirty="0">
                <a:effectLst/>
                <a:latin typeface="Calibri" panose="020F0502020204030204" pitchFamily="34" charset="0"/>
                <a:ea typeface="Calibri" panose="020F0502020204030204" pitchFamily="34" charset="0"/>
                <a:cs typeface="Times New Roman" panose="02020603050405020304" pitchFamily="18" charset="0"/>
              </a:rPr>
            </a:br>
            <a:br>
              <a:rPr lang="en-US" sz="4800" b="1" dirty="0">
                <a:effectLst/>
                <a:latin typeface="Calibri" panose="020F0502020204030204" pitchFamily="34" charset="0"/>
                <a:ea typeface="Calibri" panose="020F0502020204030204" pitchFamily="34" charset="0"/>
                <a:cs typeface="Times New Roman" panose="02020603050405020304" pitchFamily="18" charset="0"/>
              </a:rPr>
            </a:br>
            <a:r>
              <a:rPr lang="en-US" sz="4800" b="1" dirty="0">
                <a:effectLst/>
                <a:latin typeface="Calibri" panose="020F0502020204030204" pitchFamily="34" charset="0"/>
                <a:ea typeface="Calibri" panose="020F0502020204030204" pitchFamily="34" charset="0"/>
                <a:cs typeface="Times New Roman" panose="02020603050405020304" pitchFamily="18" charset="0"/>
              </a:rPr>
              <a:t>MANAGLOBAL</a:t>
            </a:r>
            <a:br>
              <a:rPr lang="en-US" sz="4800" b="1" dirty="0">
                <a:effectLst/>
                <a:latin typeface="Calibri" panose="020F0502020204030204" pitchFamily="34" charset="0"/>
                <a:ea typeface="Calibri" panose="020F0502020204030204" pitchFamily="34" charset="0"/>
                <a:cs typeface="Times New Roman" panose="02020603050405020304" pitchFamily="18" charset="0"/>
              </a:rPr>
            </a:br>
            <a:r>
              <a:rPr lang="en-US" sz="4800" b="1" dirty="0">
                <a:effectLst/>
                <a:latin typeface="Calibri" panose="020F0502020204030204" pitchFamily="34" charset="0"/>
                <a:ea typeface="Calibri" panose="020F0502020204030204" pitchFamily="34" charset="0"/>
                <a:cs typeface="Times New Roman" panose="02020603050405020304" pitchFamily="18" charset="0"/>
              </a:rPr>
              <a:t>African and Arab Enterprises: Past experiences, Current Challenges and Future Prospects</a:t>
            </a:r>
            <a:br>
              <a:rPr lang="en-US" sz="4800" b="1" dirty="0">
                <a:effectLst/>
                <a:latin typeface="Calibri" panose="020F0502020204030204" pitchFamily="34" charset="0"/>
                <a:ea typeface="Calibri" panose="020F0502020204030204" pitchFamily="34" charset="0"/>
                <a:cs typeface="Times New Roman" panose="02020603050405020304" pitchFamily="18" charset="0"/>
              </a:rPr>
            </a:br>
            <a:r>
              <a:rPr lang="en-US" sz="4800" b="1" dirty="0">
                <a:effectLst/>
                <a:latin typeface="Calibri" panose="020F0502020204030204" pitchFamily="34" charset="0"/>
                <a:ea typeface="Calibri" panose="020F0502020204030204" pitchFamily="34" charset="0"/>
                <a:cs typeface="Times New Roman" panose="02020603050405020304" pitchFamily="18" charset="0"/>
              </a:rPr>
              <a:t>University Rennes 2</a:t>
            </a:r>
            <a:br>
              <a:rPr lang="en-US" sz="4800" b="1" dirty="0">
                <a:effectLst/>
                <a:latin typeface="Calibri" panose="020F0502020204030204" pitchFamily="34" charset="0"/>
                <a:ea typeface="Calibri" panose="020F0502020204030204" pitchFamily="34" charset="0"/>
                <a:cs typeface="Times New Roman" panose="02020603050405020304" pitchFamily="18" charset="0"/>
              </a:rPr>
            </a:br>
            <a:r>
              <a:rPr lang="en-US" sz="4800" b="1" dirty="0">
                <a:effectLst/>
                <a:latin typeface="Calibri" panose="020F0502020204030204" pitchFamily="34" charset="0"/>
                <a:ea typeface="Calibri" panose="020F0502020204030204" pitchFamily="34" charset="0"/>
                <a:cs typeface="Times New Roman" panose="02020603050405020304" pitchFamily="18" charset="0"/>
              </a:rPr>
              <a:t>May 15-16 2024</a:t>
            </a:r>
            <a:br>
              <a:rPr lang="fr-CM" sz="8000" dirty="0">
                <a:effectLst/>
                <a:latin typeface="Calibri" panose="020F0502020204030204" pitchFamily="34" charset="0"/>
                <a:ea typeface="Calibri" panose="020F0502020204030204" pitchFamily="34" charset="0"/>
                <a:cs typeface="Times New Roman" panose="02020603050405020304" pitchFamily="18" charset="0"/>
              </a:rPr>
            </a:br>
            <a:r>
              <a:rPr lang="fr-CM" sz="8000" dirty="0">
                <a:effectLst/>
                <a:latin typeface="Calibri" panose="020F0502020204030204" pitchFamily="34" charset="0"/>
                <a:ea typeface="Calibri" panose="020F0502020204030204" pitchFamily="34" charset="0"/>
                <a:cs typeface="Times New Roman" panose="02020603050405020304" pitchFamily="18" charset="0"/>
              </a:rPr>
              <a:t>  </a:t>
            </a:r>
            <a:endParaRPr lang="fr-CM" sz="8000" b="1" dirty="0"/>
          </a:p>
        </p:txBody>
      </p:sp>
    </p:spTree>
    <p:extLst>
      <p:ext uri="{BB962C8B-B14F-4D97-AF65-F5344CB8AC3E}">
        <p14:creationId xmlns:p14="http://schemas.microsoft.com/office/powerpoint/2010/main" val="1866058700"/>
      </p:ext>
    </p:extLst>
  </p:cSld>
  <p:clrMapOvr>
    <a:masterClrMapping/>
  </p:clrMapOvr>
  <mc:AlternateContent xmlns:mc="http://schemas.openxmlformats.org/markup-compatibility/2006" xmlns:p14="http://schemas.microsoft.com/office/powerpoint/2010/main">
    <mc:Choice Requires="p14">
      <p:transition spd="slow" p14:dur="1200" advClick="0">
        <p14:prism dir="r"/>
      </p:transition>
    </mc:Choice>
    <mc:Fallback xmlns="">
      <p:transition spd="slow"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7EC5FF-D553-9534-1121-2F8DD198B7AC}"/>
              </a:ext>
            </a:extLst>
          </p:cNvPr>
          <p:cNvSpPr>
            <a:spLocks noGrp="1"/>
          </p:cNvSpPr>
          <p:nvPr>
            <p:ph type="title"/>
          </p:nvPr>
        </p:nvSpPr>
        <p:spPr/>
        <p:txBody>
          <a:bodyPr>
            <a:normAutofit/>
          </a:bodyPr>
          <a:lstStyle/>
          <a:p>
            <a:r>
              <a:rPr lang="en-US" sz="8800" b="1" dirty="0">
                <a:effectLst/>
                <a:latin typeface="Times New Roman" panose="02020603050405020304" pitchFamily="18" charset="0"/>
                <a:ea typeface="Times New Roman" panose="02020603050405020304" pitchFamily="18" charset="0"/>
              </a:rPr>
              <a:t>PLENARY SESSION DAY 2</a:t>
            </a:r>
            <a:endParaRPr lang="fr-CM" dirty="0"/>
          </a:p>
        </p:txBody>
      </p:sp>
      <p:sp>
        <p:nvSpPr>
          <p:cNvPr id="3" name="Espace réservé du contenu 2">
            <a:extLst>
              <a:ext uri="{FF2B5EF4-FFF2-40B4-BE49-F238E27FC236}">
                <a16:creationId xmlns:a16="http://schemas.microsoft.com/office/drawing/2014/main" id="{CA405642-F43C-1E98-FD1C-E5F0859A98FF}"/>
              </a:ext>
            </a:extLst>
          </p:cNvPr>
          <p:cNvSpPr>
            <a:spLocks noGrp="1"/>
          </p:cNvSpPr>
          <p:nvPr>
            <p:ph idx="1"/>
          </p:nvPr>
        </p:nvSpPr>
        <p:spPr>
          <a:xfrm>
            <a:off x="2590802" y="5113864"/>
            <a:ext cx="19202392" cy="7369684"/>
          </a:xfrm>
        </p:spPr>
        <p:txBody>
          <a:bodyPr>
            <a:normAutofit/>
          </a:bodyPr>
          <a:lstStyle/>
          <a:p>
            <a:pPr algn="just"/>
            <a:endParaRPr lang="fr-FR" dirty="0"/>
          </a:p>
          <a:p>
            <a:pPr algn="just"/>
            <a:endParaRPr lang="fr-FR" dirty="0"/>
          </a:p>
        </p:txBody>
      </p:sp>
      <p:sp>
        <p:nvSpPr>
          <p:cNvPr id="7" name="ZoneTexte 6">
            <a:extLst>
              <a:ext uri="{FF2B5EF4-FFF2-40B4-BE49-F238E27FC236}">
                <a16:creationId xmlns:a16="http://schemas.microsoft.com/office/drawing/2014/main" id="{E96C6044-DC6E-95A7-D95A-1B90B8B1B848}"/>
              </a:ext>
            </a:extLst>
          </p:cNvPr>
          <p:cNvSpPr txBox="1"/>
          <p:nvPr/>
        </p:nvSpPr>
        <p:spPr>
          <a:xfrm>
            <a:off x="6087292" y="6518228"/>
            <a:ext cx="12226832" cy="11002500"/>
          </a:xfrm>
          <a:prstGeom prst="rect">
            <a:avLst/>
          </a:prstGeom>
          <a:noFill/>
        </p:spPr>
        <p:txBody>
          <a:bodyPr wrap="square">
            <a:spAutoFit/>
          </a:bodyPr>
          <a:lstStyle/>
          <a:p>
            <a:pPr algn="ctr">
              <a:lnSpc>
                <a:spcPct val="150000"/>
              </a:lnSpc>
              <a:spcAft>
                <a:spcPts val="800"/>
              </a:spcAft>
            </a:pPr>
            <a:r>
              <a:rPr lang="fr-FR" sz="6400" dirty="0"/>
              <a:t>Contextualisation des pratiques RH dans les entreprises en Afrique: Une Approche par les relations industrielles</a:t>
            </a:r>
          </a:p>
          <a:p>
            <a:pPr algn="ctr">
              <a:lnSpc>
                <a:spcPct val="150000"/>
              </a:lnSpc>
              <a:spcAft>
                <a:spcPts val="800"/>
              </a:spcAft>
            </a:pPr>
            <a:endParaRPr lang="fr-FR" sz="6400" dirty="0"/>
          </a:p>
          <a:p>
            <a:pPr algn="ctr">
              <a:lnSpc>
                <a:spcPct val="150000"/>
              </a:lnSpc>
              <a:spcAft>
                <a:spcPts val="800"/>
              </a:spcAft>
            </a:pPr>
            <a:endParaRPr lang="fr-FR" sz="6400" dirty="0"/>
          </a:p>
          <a:p>
            <a:pPr algn="ctr">
              <a:lnSpc>
                <a:spcPct val="150000"/>
              </a:lnSpc>
              <a:spcAft>
                <a:spcPts val="800"/>
              </a:spcAft>
            </a:pPr>
            <a:endParaRPr lang="fr-FR" sz="6400" dirty="0"/>
          </a:p>
        </p:txBody>
      </p:sp>
    </p:spTree>
    <p:extLst>
      <p:ext uri="{BB962C8B-B14F-4D97-AF65-F5344CB8AC3E}">
        <p14:creationId xmlns:p14="http://schemas.microsoft.com/office/powerpoint/2010/main" val="351874140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24C453-0537-4015-9269-F7E5BC3120CE}"/>
              </a:ext>
            </a:extLst>
          </p:cNvPr>
          <p:cNvSpPr>
            <a:spLocks noGrp="1"/>
          </p:cNvSpPr>
          <p:nvPr>
            <p:ph type="title"/>
          </p:nvPr>
        </p:nvSpPr>
        <p:spPr/>
        <p:txBody>
          <a:bodyPr/>
          <a:lstStyle/>
          <a:p>
            <a:r>
              <a:rPr lang="fr-FR" dirty="0"/>
              <a:t>Par</a:t>
            </a:r>
            <a:endParaRPr lang="en-GB" dirty="0"/>
          </a:p>
        </p:txBody>
      </p:sp>
      <p:sp>
        <p:nvSpPr>
          <p:cNvPr id="3" name="Espace réservé du contenu 2">
            <a:extLst>
              <a:ext uri="{FF2B5EF4-FFF2-40B4-BE49-F238E27FC236}">
                <a16:creationId xmlns:a16="http://schemas.microsoft.com/office/drawing/2014/main" id="{7DE3EEB4-35D5-4414-8029-A57F614167E9}"/>
              </a:ext>
            </a:extLst>
          </p:cNvPr>
          <p:cNvSpPr>
            <a:spLocks noGrp="1"/>
          </p:cNvSpPr>
          <p:nvPr>
            <p:ph idx="1"/>
          </p:nvPr>
        </p:nvSpPr>
        <p:spPr/>
        <p:txBody>
          <a:bodyPr/>
          <a:lstStyle/>
          <a:p>
            <a:pPr marL="0" indent="0" algn="ctr">
              <a:buNone/>
            </a:pPr>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Michel Ange </a:t>
            </a:r>
            <a:r>
              <a:rPr kumimoji="0" lang="fr-FR" sz="8800" b="0" i="0" u="none" strike="noStrike" kern="1200" cap="none" spc="0" normalizeH="0" baseline="0" noProof="0" dirty="0" err="1">
                <a:ln w="3175" cmpd="sng">
                  <a:noFill/>
                </a:ln>
                <a:solidFill>
                  <a:prstClr val="black">
                    <a:lumMod val="85000"/>
                    <a:lumOff val="15000"/>
                  </a:prstClr>
                </a:solidFill>
                <a:effectLst/>
                <a:uLnTx/>
                <a:uFillTx/>
                <a:latin typeface="Garamond"/>
                <a:ea typeface="+mj-ea"/>
                <a:cs typeface="+mj-cs"/>
              </a:rPr>
              <a:t>Mbida</a:t>
            </a:r>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 </a:t>
            </a:r>
          </a:p>
          <a:p>
            <a:pPr marL="0" indent="0" algn="ctr">
              <a:buNone/>
            </a:pPr>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et </a:t>
            </a:r>
          </a:p>
          <a:p>
            <a:pPr marL="0" indent="0" algn="ctr">
              <a:buNone/>
            </a:pPr>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Maurice </a:t>
            </a:r>
            <a:r>
              <a:rPr kumimoji="0" lang="fr-FR" sz="8800" b="0" i="0" u="none" strike="noStrike" kern="1200" cap="none" spc="0" normalizeH="0" baseline="0" noProof="0" dirty="0" err="1">
                <a:ln w="3175" cmpd="sng">
                  <a:noFill/>
                </a:ln>
                <a:solidFill>
                  <a:prstClr val="black">
                    <a:lumMod val="85000"/>
                    <a:lumOff val="15000"/>
                  </a:prstClr>
                </a:solidFill>
                <a:effectLst/>
                <a:uLnTx/>
                <a:uFillTx/>
                <a:latin typeface="Garamond"/>
                <a:ea typeface="+mj-ea"/>
                <a:cs typeface="+mj-cs"/>
              </a:rPr>
              <a:t>Fouda</a:t>
            </a:r>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 </a:t>
            </a:r>
            <a:r>
              <a:rPr kumimoji="0" lang="fr-FR" sz="8800" b="0" i="0" u="none" strike="noStrike" kern="1200" cap="none" spc="0" normalizeH="0" baseline="0" noProof="0" dirty="0" err="1">
                <a:ln w="3175" cmpd="sng">
                  <a:noFill/>
                </a:ln>
                <a:solidFill>
                  <a:prstClr val="black">
                    <a:lumMod val="85000"/>
                    <a:lumOff val="15000"/>
                  </a:prstClr>
                </a:solidFill>
                <a:effectLst/>
                <a:uLnTx/>
                <a:uFillTx/>
                <a:latin typeface="Garamond"/>
                <a:ea typeface="+mj-ea"/>
                <a:cs typeface="+mj-cs"/>
              </a:rPr>
              <a:t>Ongodo</a:t>
            </a:r>
            <a:endParaRPr lang="en-GB" dirty="0"/>
          </a:p>
        </p:txBody>
      </p:sp>
    </p:spTree>
    <p:extLst>
      <p:ext uri="{BB962C8B-B14F-4D97-AF65-F5344CB8AC3E}">
        <p14:creationId xmlns:p14="http://schemas.microsoft.com/office/powerpoint/2010/main" val="390971985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FD5B8-E728-9383-53F0-F78FD9B07325}"/>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Plan de présentation</a:t>
            </a:r>
            <a:endParaRPr lang="fr-CM" dirty="0"/>
          </a:p>
        </p:txBody>
      </p:sp>
      <p:sp>
        <p:nvSpPr>
          <p:cNvPr id="3" name="Espace réservé du contenu 2">
            <a:extLst>
              <a:ext uri="{FF2B5EF4-FFF2-40B4-BE49-F238E27FC236}">
                <a16:creationId xmlns:a16="http://schemas.microsoft.com/office/drawing/2014/main" id="{DAB49881-1B14-B3D6-5ABC-C13303D1ADF3}"/>
              </a:ext>
            </a:extLst>
          </p:cNvPr>
          <p:cNvSpPr>
            <a:spLocks noGrp="1"/>
          </p:cNvSpPr>
          <p:nvPr>
            <p:ph idx="1"/>
          </p:nvPr>
        </p:nvSpPr>
        <p:spPr/>
        <p:txBody>
          <a:bodyPr>
            <a:normAutofit/>
          </a:bodyPr>
          <a:lstStyle/>
          <a:p>
            <a:r>
              <a:rPr lang="fr-FR" sz="6400" b="1" dirty="0"/>
              <a:t>Le problème</a:t>
            </a:r>
          </a:p>
          <a:p>
            <a:r>
              <a:rPr lang="fr-FR" sz="6400" b="1" dirty="0"/>
              <a:t>Le cadre conceptuel</a:t>
            </a:r>
          </a:p>
          <a:p>
            <a:r>
              <a:rPr lang="fr-FR" sz="6400" b="1" dirty="0"/>
              <a:t>La méthodologie de la recherche </a:t>
            </a:r>
          </a:p>
          <a:p>
            <a:r>
              <a:rPr lang="fr-FR" sz="6400" b="1" dirty="0"/>
              <a:t>Les premiers résultats</a:t>
            </a:r>
          </a:p>
          <a:p>
            <a:r>
              <a:rPr lang="fr-FR" sz="6400" b="1" dirty="0"/>
              <a:t>Discussions des résultats</a:t>
            </a:r>
            <a:endParaRPr lang="fr-CM" sz="6400" b="1" dirty="0"/>
          </a:p>
        </p:txBody>
      </p:sp>
    </p:spTree>
    <p:extLst>
      <p:ext uri="{BB962C8B-B14F-4D97-AF65-F5344CB8AC3E}">
        <p14:creationId xmlns:p14="http://schemas.microsoft.com/office/powerpoint/2010/main" val="127216606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7C314-2441-30A8-90B2-CEC054F2EB9E}"/>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Le problème-1</a:t>
            </a:r>
            <a:endParaRPr lang="fr-CM" dirty="0"/>
          </a:p>
        </p:txBody>
      </p:sp>
      <p:sp>
        <p:nvSpPr>
          <p:cNvPr id="3" name="Espace réservé du contenu 2">
            <a:extLst>
              <a:ext uri="{FF2B5EF4-FFF2-40B4-BE49-F238E27FC236}">
                <a16:creationId xmlns:a16="http://schemas.microsoft.com/office/drawing/2014/main" id="{6E8C250D-C542-B279-33FE-33A9567A199A}"/>
              </a:ext>
            </a:extLst>
          </p:cNvPr>
          <p:cNvSpPr>
            <a:spLocks noGrp="1"/>
          </p:cNvSpPr>
          <p:nvPr>
            <p:ph idx="1"/>
          </p:nvPr>
        </p:nvSpPr>
        <p:spPr/>
        <p:txBody>
          <a:bodyPr>
            <a:normAutofit fontScale="92500" lnSpcReduction="10000"/>
          </a:bodyPr>
          <a:lstStyle/>
          <a:p>
            <a:pPr marL="0" indent="0" algn="ctr">
              <a:buNone/>
            </a:pPr>
            <a:endParaRPr lang="fr-FR" dirty="0"/>
          </a:p>
          <a:p>
            <a:pPr algn="just">
              <a:buFont typeface="Wingdings" panose="05000000000000000000" pitchFamily="2" charset="2"/>
              <a:buChar char="q"/>
            </a:pPr>
            <a:r>
              <a:rPr lang="fr-FR" dirty="0"/>
              <a:t>Au Cameroun, les Pratiques GRH mobilisées dans les entreprises sont  questionnables quant à leur aptitude à répondre aux préoccupations des employés (INS, 2019), Enquêtes exploratoires (2020 et 2023). </a:t>
            </a:r>
          </a:p>
          <a:p>
            <a:pPr algn="just">
              <a:buFont typeface="Wingdings" panose="05000000000000000000" pitchFamily="2" charset="2"/>
              <a:buChar char="q"/>
            </a:pPr>
            <a:r>
              <a:rPr lang="fr-FR" dirty="0"/>
              <a:t>Dans la plupart des cas, les Pratiques GRH concernées relèvent de la gestion des conditions de travail, de la satisfaction des employés, de la protection des travailleurs et la gestion des conflits.  </a:t>
            </a:r>
          </a:p>
          <a:p>
            <a:pPr algn="just">
              <a:buFont typeface="Wingdings" panose="05000000000000000000" pitchFamily="2" charset="2"/>
              <a:buChar char="q"/>
            </a:pPr>
            <a:r>
              <a:rPr lang="fr-FR" dirty="0"/>
              <a:t>Conséquences : Crises sociales généralisées (recrudescence des grèves et procès multiples) et dialogue social en panne</a:t>
            </a:r>
          </a:p>
        </p:txBody>
      </p:sp>
    </p:spTree>
    <p:extLst>
      <p:ext uri="{BB962C8B-B14F-4D97-AF65-F5344CB8AC3E}">
        <p14:creationId xmlns:p14="http://schemas.microsoft.com/office/powerpoint/2010/main" val="1116994543"/>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7C314-2441-30A8-90B2-CEC054F2EB9E}"/>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Le problème-2</a:t>
            </a:r>
            <a:endParaRPr lang="fr-CM" dirty="0"/>
          </a:p>
        </p:txBody>
      </p:sp>
      <p:sp>
        <p:nvSpPr>
          <p:cNvPr id="3" name="Espace réservé du contenu 2">
            <a:extLst>
              <a:ext uri="{FF2B5EF4-FFF2-40B4-BE49-F238E27FC236}">
                <a16:creationId xmlns:a16="http://schemas.microsoft.com/office/drawing/2014/main" id="{6E8C250D-C542-B279-33FE-33A9567A199A}"/>
              </a:ext>
            </a:extLst>
          </p:cNvPr>
          <p:cNvSpPr>
            <a:spLocks noGrp="1"/>
          </p:cNvSpPr>
          <p:nvPr>
            <p:ph idx="1"/>
          </p:nvPr>
        </p:nvSpPr>
        <p:spPr>
          <a:xfrm>
            <a:off x="2590802" y="4823792"/>
            <a:ext cx="19202392" cy="7712762"/>
          </a:xfrm>
        </p:spPr>
        <p:txBody>
          <a:bodyPr>
            <a:normAutofit fontScale="25000" lnSpcReduction="20000"/>
          </a:bodyPr>
          <a:lstStyle/>
          <a:p>
            <a:pPr marL="0" indent="0" algn="ctr">
              <a:buNone/>
            </a:pPr>
            <a:endParaRPr lang="fr-FR" dirty="0"/>
          </a:p>
          <a:p>
            <a:pPr algn="just">
              <a:buFont typeface="Wingdings" panose="05000000000000000000" pitchFamily="2" charset="2"/>
              <a:buChar char="q"/>
            </a:pPr>
            <a:r>
              <a:rPr lang="fr-FR" sz="12800" dirty="0"/>
              <a:t>Cette situation interpelle la responsabilité de tous les acteurs qui interviennent dans le processus de gestion des ressources humaines au sein des entreprises</a:t>
            </a:r>
          </a:p>
          <a:p>
            <a:pPr marR="0" lvl="0" algn="l" defTabSz="9144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q"/>
              <a:tabLst/>
              <a:defRPr/>
            </a:pPr>
            <a:r>
              <a:rPr lang="fr-FR" sz="12800" dirty="0"/>
              <a:t> A titre d’illustrations, on note, d’après les entretiens exploratoires menés en 2023 que : </a:t>
            </a:r>
          </a:p>
          <a:p>
            <a:pPr marR="0" lvl="0" algn="l" defTabSz="914400" rtl="0" eaLnBrk="1" fontAlgn="auto" latinLnBrk="0" hangingPunct="1">
              <a:lnSpc>
                <a:spcPct val="100000"/>
              </a:lnSpc>
              <a:spcBef>
                <a:spcPct val="20000"/>
              </a:spcBef>
              <a:spcAft>
                <a:spcPts val="600"/>
              </a:spcAft>
              <a:buClr>
                <a:srgbClr val="83992A"/>
              </a:buClr>
              <a:buSzPct val="115000"/>
              <a:buFont typeface="Arial" panose="020B0604020202020204" pitchFamily="34" charset="0"/>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les parties prenantes ont peu d’influence (clients, fournisseurs, financiers…) en matière de pratiques de GRH dans les entreprises ; </a:t>
            </a:r>
          </a:p>
          <a:p>
            <a:pPr marL="285750" marR="0" lvl="0" indent="-285750" algn="l" defTabSz="9144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les acteurs du cadre institutionnel sont prompts à la rédaction des lois et la signature des conventions qu’à leur application,  </a:t>
            </a:r>
          </a:p>
          <a:p>
            <a:pPr marL="285750" marR="0" lvl="0" indent="-285750" algn="l" defTabSz="9144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les chefs d’entreprise sont beaucoup plus orientés vers les préoccupations de performance que du bien-être des employés ; </a:t>
            </a:r>
          </a:p>
          <a:p>
            <a:pPr marL="285750" marR="0" lvl="0" indent="-285750" algn="l" defTabSz="9144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la coopération entre managers et responsables RH est parfois inexistante ;</a:t>
            </a:r>
          </a:p>
          <a:p>
            <a:pPr marL="285750" marR="0" lvl="0" indent="-285750" algn="l" defTabSz="9144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 les syndicats sont peu actifs et moins dynamiques ; </a:t>
            </a:r>
          </a:p>
          <a:p>
            <a:pPr marL="285750" marR="0" lvl="0" indent="-285750" algn="l" defTabSz="9144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les responsables RH sont beaucoup plus acquis à la cause des chefs d’entreprise ;</a:t>
            </a:r>
          </a:p>
          <a:p>
            <a:pPr marL="285750" marR="0" lvl="0" indent="-285750" algn="l" defTabSz="914400" rtl="0" eaLnBrk="1" fontAlgn="auto" latinLnBrk="0" hangingPunct="1">
              <a:lnSpc>
                <a:spcPct val="100000"/>
              </a:lnSpc>
              <a:spcBef>
                <a:spcPct val="20000"/>
              </a:spcBef>
              <a:spcAft>
                <a:spcPts val="600"/>
              </a:spcAft>
              <a:buClr>
                <a:srgbClr val="83992A"/>
              </a:buClr>
              <a:buSzPct val="115000"/>
              <a:buFont typeface="Arial"/>
              <a:buChar char="•"/>
              <a:tabLst/>
              <a:defRPr/>
            </a:pPr>
            <a:r>
              <a:rPr kumimoji="0" lang="fr-FR" sz="12800" b="0" i="0" u="none" strike="noStrike" kern="1200" cap="none" spc="0" normalizeH="0" baseline="0" noProof="0" dirty="0">
                <a:ln>
                  <a:noFill/>
                </a:ln>
                <a:solidFill>
                  <a:prstClr val="black">
                    <a:lumMod val="85000"/>
                    <a:lumOff val="15000"/>
                  </a:prstClr>
                </a:solidFill>
                <a:effectLst/>
                <a:uLnTx/>
                <a:uFillTx/>
                <a:ea typeface="+mn-ea"/>
                <a:cs typeface="+mn-cs"/>
              </a:rPr>
              <a:t>les employés sont moins informés sur leurs droits et devoirs et voient leurs droits fréquemment violés etc.</a:t>
            </a:r>
            <a:endParaRPr kumimoji="0" lang="fr-CM" sz="12800" b="0" i="0" u="none" strike="noStrike" kern="1200" cap="none" spc="0" normalizeH="0" baseline="0" noProof="0" dirty="0">
              <a:ln>
                <a:noFill/>
              </a:ln>
              <a:solidFill>
                <a:prstClr val="black">
                  <a:lumMod val="85000"/>
                  <a:lumOff val="15000"/>
                </a:prstClr>
              </a:solidFill>
              <a:effectLst/>
              <a:uLnTx/>
              <a:uFillTx/>
              <a:ea typeface="+mn-ea"/>
              <a:cs typeface="+mn-cs"/>
            </a:endParaRPr>
          </a:p>
          <a:p>
            <a:pPr marL="0" indent="0" algn="just">
              <a:buNone/>
            </a:pPr>
            <a:endParaRPr lang="fr-FR" dirty="0"/>
          </a:p>
        </p:txBody>
      </p:sp>
    </p:spTree>
    <p:extLst>
      <p:ext uri="{BB962C8B-B14F-4D97-AF65-F5344CB8AC3E}">
        <p14:creationId xmlns:p14="http://schemas.microsoft.com/office/powerpoint/2010/main" val="413374689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7C314-2441-30A8-90B2-CEC054F2EB9E}"/>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Le problème-3</a:t>
            </a:r>
            <a:endParaRPr lang="fr-CM" dirty="0"/>
          </a:p>
        </p:txBody>
      </p:sp>
      <p:sp>
        <p:nvSpPr>
          <p:cNvPr id="3" name="Espace réservé du contenu 2">
            <a:extLst>
              <a:ext uri="{FF2B5EF4-FFF2-40B4-BE49-F238E27FC236}">
                <a16:creationId xmlns:a16="http://schemas.microsoft.com/office/drawing/2014/main" id="{6E8C250D-C542-B279-33FE-33A9567A199A}"/>
              </a:ext>
            </a:extLst>
          </p:cNvPr>
          <p:cNvSpPr>
            <a:spLocks noGrp="1"/>
          </p:cNvSpPr>
          <p:nvPr>
            <p:ph idx="1"/>
          </p:nvPr>
        </p:nvSpPr>
        <p:spPr/>
        <p:txBody>
          <a:bodyPr>
            <a:normAutofit fontScale="62500" lnSpcReduction="20000"/>
          </a:bodyPr>
          <a:lstStyle/>
          <a:p>
            <a:pPr marL="0" indent="0" algn="just">
              <a:buNone/>
            </a:pPr>
            <a:r>
              <a:rPr lang="fr-FR" sz="5200" dirty="0"/>
              <a:t>La persistance et la résurgence des mauvaises pratiques de GRH peut trouver ses origines dans l’inadaptation des pratiques RH au contexte, en effet : </a:t>
            </a:r>
          </a:p>
          <a:p>
            <a:pPr marL="342900" lvl="0" indent="-342900" algn="just">
              <a:lnSpc>
                <a:spcPct val="150000"/>
              </a:lnSpc>
              <a:spcAft>
                <a:spcPts val="800"/>
              </a:spcAft>
              <a:buFont typeface="Times New Roman" panose="02020603050405020304" pitchFamily="18" charset="0"/>
              <a:buChar char="-"/>
            </a:pPr>
            <a:r>
              <a:rPr lang="fr-FR" sz="5200" dirty="0">
                <a:effectLst/>
                <a:ea typeface="Times New Roman" panose="02020603050405020304" pitchFamily="18" charset="0"/>
                <a:cs typeface="Times New Roman" panose="02020603050405020304" pitchFamily="18" charset="0"/>
              </a:rPr>
              <a:t>La GRH est une réalité complexe et l’Afrique un continent de paradoxes (</a:t>
            </a:r>
            <a:r>
              <a:rPr lang="fr-FR" sz="5200" dirty="0" err="1">
                <a:effectLst/>
                <a:ea typeface="Times New Roman" panose="02020603050405020304" pitchFamily="18" charset="0"/>
                <a:cs typeface="Times New Roman" panose="02020603050405020304" pitchFamily="18" charset="0"/>
              </a:rPr>
              <a:t>Rabassò</a:t>
            </a:r>
            <a:r>
              <a:rPr lang="fr-FR" sz="5200" dirty="0">
                <a:effectLst/>
                <a:ea typeface="Times New Roman" panose="02020603050405020304" pitchFamily="18" charset="0"/>
                <a:cs typeface="Times New Roman" panose="02020603050405020304" pitchFamily="18" charset="0"/>
              </a:rPr>
              <a:t> C. A ; </a:t>
            </a:r>
            <a:r>
              <a:rPr lang="fr-FR" sz="5200" dirty="0" err="1">
                <a:effectLst/>
                <a:ea typeface="Times New Roman" panose="02020603050405020304" pitchFamily="18" charset="0"/>
                <a:cs typeface="Times New Roman" panose="02020603050405020304" pitchFamily="18" charset="0"/>
              </a:rPr>
              <a:t>Rabassò</a:t>
            </a:r>
            <a:r>
              <a:rPr lang="fr-FR" sz="5200" dirty="0">
                <a:effectLst/>
                <a:ea typeface="Times New Roman" panose="02020603050405020304" pitchFamily="18" charset="0"/>
                <a:cs typeface="Times New Roman" panose="02020603050405020304" pitchFamily="18" charset="0"/>
              </a:rPr>
              <a:t> </a:t>
            </a:r>
            <a:r>
              <a:rPr lang="fr-FR" sz="5200" dirty="0" err="1">
                <a:effectLst/>
                <a:ea typeface="Times New Roman" panose="02020603050405020304" pitchFamily="18" charset="0"/>
                <a:cs typeface="Times New Roman" panose="02020603050405020304" pitchFamily="18" charset="0"/>
              </a:rPr>
              <a:t>Fco</a:t>
            </a:r>
            <a:r>
              <a:rPr lang="fr-FR" sz="5200" dirty="0">
                <a:effectLst/>
                <a:ea typeface="Times New Roman" panose="02020603050405020304" pitchFamily="18" charset="0"/>
                <a:cs typeface="Times New Roman" panose="02020603050405020304" pitchFamily="18" charset="0"/>
              </a:rPr>
              <a:t>. J., 2007),</a:t>
            </a:r>
            <a:endParaRPr lang="en-GB" sz="5200" dirty="0">
              <a:effectLst/>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fr-FR" sz="5200" dirty="0">
                <a:effectLst/>
                <a:ea typeface="Times New Roman" panose="02020603050405020304" pitchFamily="18" charset="0"/>
                <a:cs typeface="Times New Roman" panose="02020603050405020304" pitchFamily="18" charset="0"/>
              </a:rPr>
              <a:t>Ensuite, en Afrique, la gestion des ressources humaines est encore en phase exploratoire ou en construction (Bassirou T., </a:t>
            </a:r>
            <a:r>
              <a:rPr lang="fr-FR" sz="5200" dirty="0" err="1">
                <a:effectLst/>
                <a:ea typeface="Times New Roman" panose="02020603050405020304" pitchFamily="18" charset="0"/>
                <a:cs typeface="Times New Roman" panose="02020603050405020304" pitchFamily="18" charset="0"/>
              </a:rPr>
              <a:t>Kamdem</a:t>
            </a:r>
            <a:r>
              <a:rPr lang="fr-FR" sz="5200" dirty="0">
                <a:effectLst/>
                <a:ea typeface="Times New Roman" panose="02020603050405020304" pitchFamily="18" charset="0"/>
                <a:cs typeface="Times New Roman" panose="02020603050405020304" pitchFamily="18" charset="0"/>
              </a:rPr>
              <a:t> E., 2010), </a:t>
            </a:r>
            <a:endParaRPr lang="en-GB" sz="5200" dirty="0">
              <a:effectLst/>
              <a:ea typeface="Times New Roman" panose="02020603050405020304" pitchFamily="18" charset="0"/>
              <a:cs typeface="Times New Roman" panose="02020603050405020304" pitchFamily="18" charset="0"/>
            </a:endParaRPr>
          </a:p>
          <a:p>
            <a:pPr marL="342900" lvl="0" indent="-342900" algn="just">
              <a:lnSpc>
                <a:spcPct val="150000"/>
              </a:lnSpc>
              <a:spcAft>
                <a:spcPts val="800"/>
              </a:spcAft>
              <a:buFont typeface="Times New Roman" panose="02020603050405020304" pitchFamily="18" charset="0"/>
              <a:buChar char="-"/>
            </a:pPr>
            <a:r>
              <a:rPr lang="fr-FR" sz="5200" dirty="0">
                <a:effectLst/>
                <a:ea typeface="Times New Roman" panose="02020603050405020304" pitchFamily="18" charset="0"/>
                <a:cs typeface="Times New Roman" panose="02020603050405020304" pitchFamily="18" charset="0"/>
              </a:rPr>
              <a:t>Enfin différents modes de gestion, reposant sur des logiques parfois contradictoires sont  observés : le système « post-colonial » («</a:t>
            </a:r>
            <a:r>
              <a:rPr lang="fr-FR" sz="5200" i="1" dirty="0">
                <a:effectLst/>
                <a:ea typeface="Times New Roman" panose="02020603050405020304" pitchFamily="18" charset="0"/>
                <a:cs typeface="Times New Roman" panose="02020603050405020304" pitchFamily="18" charset="0"/>
              </a:rPr>
              <a:t>control-</a:t>
            </a:r>
            <a:r>
              <a:rPr lang="fr-FR" sz="5200" i="1" dirty="0" err="1">
                <a:effectLst/>
                <a:ea typeface="Times New Roman" panose="02020603050405020304" pitchFamily="18" charset="0"/>
                <a:cs typeface="Times New Roman" panose="02020603050405020304" pitchFamily="18" charset="0"/>
              </a:rPr>
              <a:t>oriented</a:t>
            </a:r>
            <a:r>
              <a:rPr lang="fr-FR" sz="5200" i="1" dirty="0">
                <a:effectLst/>
                <a:ea typeface="Times New Roman" panose="02020603050405020304" pitchFamily="18" charset="0"/>
                <a:cs typeface="Times New Roman" panose="02020603050405020304" pitchFamily="18" charset="0"/>
              </a:rPr>
              <a:t>»</a:t>
            </a:r>
            <a:r>
              <a:rPr lang="fr-FR" sz="5200" dirty="0">
                <a:effectLst/>
                <a:ea typeface="Times New Roman" panose="02020603050405020304" pitchFamily="18" charset="0"/>
                <a:cs typeface="Times New Roman" panose="02020603050405020304" pitchFamily="18" charset="0"/>
              </a:rPr>
              <a:t>), le système «post-instrumental» («</a:t>
            </a:r>
            <a:r>
              <a:rPr lang="fr-FR" sz="5200" i="1" dirty="0" err="1">
                <a:effectLst/>
                <a:ea typeface="Times New Roman" panose="02020603050405020304" pitchFamily="18" charset="0"/>
                <a:cs typeface="Times New Roman" panose="02020603050405020304" pitchFamily="18" charset="0"/>
              </a:rPr>
              <a:t>result-oreinted</a:t>
            </a:r>
            <a:r>
              <a:rPr lang="fr-FR" sz="5200" dirty="0">
                <a:effectLst/>
                <a:ea typeface="Times New Roman" panose="02020603050405020304" pitchFamily="18" charset="0"/>
                <a:cs typeface="Times New Roman" panose="02020603050405020304" pitchFamily="18" charset="0"/>
              </a:rPr>
              <a:t> ») et le système de la «Renaissance Africaine» </a:t>
            </a:r>
            <a:r>
              <a:rPr lang="fr-FR" sz="5200" i="1" dirty="0">
                <a:effectLst/>
                <a:ea typeface="Times New Roman" panose="02020603050405020304" pitchFamily="18" charset="0"/>
                <a:cs typeface="Times New Roman" panose="02020603050405020304" pitchFamily="18" charset="0"/>
              </a:rPr>
              <a:t>(«people-</a:t>
            </a:r>
            <a:r>
              <a:rPr lang="fr-FR" sz="5200" i="1" dirty="0" err="1">
                <a:effectLst/>
                <a:ea typeface="Times New Roman" panose="02020603050405020304" pitchFamily="18" charset="0"/>
                <a:cs typeface="Times New Roman" panose="02020603050405020304" pitchFamily="18" charset="0"/>
              </a:rPr>
              <a:t>oriented</a:t>
            </a:r>
            <a:r>
              <a:rPr lang="fr-FR" sz="5200" dirty="0">
                <a:effectLst/>
                <a:ea typeface="Times New Roman" panose="02020603050405020304" pitchFamily="18" charset="0"/>
                <a:cs typeface="Times New Roman" panose="02020603050405020304" pitchFamily="18" charset="0"/>
              </a:rPr>
              <a:t>» (Jackson T., (2004). </a:t>
            </a:r>
            <a:endParaRPr lang="en-GB" sz="5200" dirty="0">
              <a:effectLst/>
              <a:ea typeface="Times New Roman" panose="02020603050405020304" pitchFamily="18" charset="0"/>
              <a:cs typeface="Times New Roman" panose="02020603050405020304" pitchFamily="18" charset="0"/>
            </a:endParaRPr>
          </a:p>
          <a:p>
            <a:pPr marL="0" indent="0" algn="just">
              <a:buNone/>
            </a:pPr>
            <a:endParaRPr lang="fr-FR" dirty="0"/>
          </a:p>
        </p:txBody>
      </p:sp>
    </p:spTree>
    <p:extLst>
      <p:ext uri="{BB962C8B-B14F-4D97-AF65-F5344CB8AC3E}">
        <p14:creationId xmlns:p14="http://schemas.microsoft.com/office/powerpoint/2010/main" val="13629002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67C314-2441-30A8-90B2-CEC054F2EB9E}"/>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Le problème-4</a:t>
            </a:r>
            <a:endParaRPr lang="fr-CM" dirty="0"/>
          </a:p>
        </p:txBody>
      </p:sp>
      <p:sp>
        <p:nvSpPr>
          <p:cNvPr id="3" name="Espace réservé du contenu 2">
            <a:extLst>
              <a:ext uri="{FF2B5EF4-FFF2-40B4-BE49-F238E27FC236}">
                <a16:creationId xmlns:a16="http://schemas.microsoft.com/office/drawing/2014/main" id="{6E8C250D-C542-B279-33FE-33A9567A199A}"/>
              </a:ext>
            </a:extLst>
          </p:cNvPr>
          <p:cNvSpPr>
            <a:spLocks noGrp="1"/>
          </p:cNvSpPr>
          <p:nvPr>
            <p:ph idx="1"/>
          </p:nvPr>
        </p:nvSpPr>
        <p:spPr/>
        <p:txBody>
          <a:bodyPr>
            <a:normAutofit fontScale="40000" lnSpcReduction="20000"/>
          </a:bodyPr>
          <a:lstStyle/>
          <a:p>
            <a:pPr marL="0" indent="0" algn="just">
              <a:buNone/>
            </a:pPr>
            <a:r>
              <a:rPr lang="fr-FR" sz="8000" dirty="0"/>
              <a:t>Au regard de la nature des problèmes de gestion des ressources humaines posés, de la responsabilité des différents acteurs et surtout de l’impérieuse nécessité de l’adaptation des pratiques RH au contexte, nous avons, dans ce travail inscrit le processus de contextualisation des pratiques RH dans une  approche systémique en convoquant l’approche systémique des relations industrielles de Dunlop pour deux raisons fondamentales :</a:t>
            </a:r>
          </a:p>
          <a:p>
            <a:pPr marL="342900" lvl="0" indent="-342900" algn="just">
              <a:lnSpc>
                <a:spcPct val="107000"/>
              </a:lnSpc>
              <a:spcAft>
                <a:spcPts val="800"/>
              </a:spcAft>
              <a:buFont typeface="Wingdings" panose="05000000000000000000" pitchFamily="2" charset="2"/>
              <a:buChar char=""/>
            </a:pPr>
            <a:r>
              <a:rPr lang="fr-FR" sz="8000" dirty="0">
                <a:effectLst/>
                <a:latin typeface="Times New Roman" panose="02020603050405020304" pitchFamily="18" charset="0"/>
                <a:ea typeface="Times New Roman" panose="02020603050405020304" pitchFamily="18" charset="0"/>
                <a:cs typeface="Times New Roman" panose="02020603050405020304" pitchFamily="18" charset="0"/>
              </a:rPr>
              <a:t>Les relations industrielles comme facteur de contingence des pratiques RH. Selon V.B. Singh (1983) « Les </a:t>
            </a:r>
            <a:r>
              <a:rPr lang="fr-FR" sz="8000" i="1" dirty="0">
                <a:effectLst/>
                <a:latin typeface="Times New Roman" panose="02020603050405020304" pitchFamily="18" charset="0"/>
                <a:ea typeface="Times New Roman" panose="02020603050405020304" pitchFamily="18" charset="0"/>
                <a:cs typeface="Times New Roman" panose="02020603050405020304" pitchFamily="18" charset="0"/>
              </a:rPr>
              <a:t>relations industrielles sont un aspect intégral des relations sociales découlant de l'interaction entre l'employeur et l'employé dans les industries modernes, qui sont réglementées par l'État à des degrés divers en conjonction avec les forces sociales organisées et influencées par les institutions en place ».</a:t>
            </a:r>
            <a:endParaRPr lang="en-GB" sz="8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fr-FR" sz="8000" dirty="0">
                <a:effectLst/>
                <a:latin typeface="Times New Roman" panose="02020603050405020304" pitchFamily="18" charset="0"/>
                <a:ea typeface="Times New Roman" panose="02020603050405020304" pitchFamily="18" charset="0"/>
                <a:cs typeface="Times New Roman" panose="02020603050405020304" pitchFamily="18" charset="0"/>
              </a:rPr>
              <a:t>Placer les employés et leur perception des relations industrielles au cœur du processus de contextualisation.  Selon </a:t>
            </a:r>
            <a:r>
              <a:rPr lang="en-US" sz="8000" dirty="0" err="1">
                <a:effectLst/>
                <a:latin typeface="Times New Roman" panose="02020603050405020304" pitchFamily="18" charset="0"/>
                <a:ea typeface="Calibri" panose="020F0502020204030204" pitchFamily="34" charset="0"/>
                <a:cs typeface="Times New Roman" panose="02020603050405020304" pitchFamily="18" charset="0"/>
              </a:rPr>
              <a:t>Kamoche</a:t>
            </a:r>
            <a:r>
              <a:rPr lang="en-US" sz="8000" dirty="0">
                <a:effectLst/>
                <a:latin typeface="Times New Roman" panose="02020603050405020304" pitchFamily="18" charset="0"/>
                <a:ea typeface="Calibri" panose="020F0502020204030204" pitchFamily="34" charset="0"/>
                <a:cs typeface="Times New Roman" panose="02020603050405020304" pitchFamily="18" charset="0"/>
              </a:rPr>
              <a:t> (1997): «</a:t>
            </a:r>
            <a:r>
              <a:rPr lang="en-US" sz="8000" i="1" dirty="0">
                <a:effectLst/>
                <a:latin typeface="Times New Roman" panose="02020603050405020304" pitchFamily="18" charset="0"/>
                <a:ea typeface="Calibri" panose="020F0502020204030204" pitchFamily="34" charset="0"/>
                <a:cs typeface="Times New Roman" panose="02020603050405020304" pitchFamily="18" charset="0"/>
              </a:rPr>
              <a:t>In order for HR policies to make a meaningful impact on the management of people, and to secure the commitment of the workforce, they have to be sufficiently grounded within the worker’s thought and value system</a:t>
            </a:r>
            <a:r>
              <a:rPr lang="en-US" sz="8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8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fr-FR" sz="6800" dirty="0"/>
          </a:p>
          <a:p>
            <a:pPr marL="0" indent="0" algn="just">
              <a:buNone/>
            </a:pPr>
            <a:endParaRPr lang="fr-FR" sz="4000" dirty="0"/>
          </a:p>
          <a:p>
            <a:pPr algn="just">
              <a:buFont typeface="Wingdings" panose="05000000000000000000" pitchFamily="2" charset="2"/>
              <a:buChar char="q"/>
            </a:pPr>
            <a:endParaRPr lang="fr-FR" dirty="0"/>
          </a:p>
        </p:txBody>
      </p:sp>
    </p:spTree>
    <p:extLst>
      <p:ext uri="{BB962C8B-B14F-4D97-AF65-F5344CB8AC3E}">
        <p14:creationId xmlns:p14="http://schemas.microsoft.com/office/powerpoint/2010/main" val="378590461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A53FD-EF55-F7BC-C06C-317AFAA8D482}"/>
              </a:ext>
            </a:extLst>
          </p:cNvPr>
          <p:cNvSpPr>
            <a:spLocks noGrp="1"/>
          </p:cNvSpPr>
          <p:nvPr>
            <p:ph type="title"/>
          </p:nvPr>
        </p:nvSpPr>
        <p:spPr/>
        <p:txBody>
          <a:bodyPr/>
          <a:lstStyle/>
          <a:p>
            <a:r>
              <a:rPr lang="fr-FR" dirty="0"/>
              <a:t>Cadre conceptuel_1</a:t>
            </a:r>
            <a:endParaRPr lang="fr-CM" dirty="0"/>
          </a:p>
        </p:txBody>
      </p:sp>
      <p:sp>
        <p:nvSpPr>
          <p:cNvPr id="3" name="Espace réservé du contenu 2">
            <a:extLst>
              <a:ext uri="{FF2B5EF4-FFF2-40B4-BE49-F238E27FC236}">
                <a16:creationId xmlns:a16="http://schemas.microsoft.com/office/drawing/2014/main" id="{1E8FA34A-1B1F-2352-815E-562411393BF1}"/>
              </a:ext>
            </a:extLst>
          </p:cNvPr>
          <p:cNvSpPr>
            <a:spLocks noGrp="1"/>
          </p:cNvSpPr>
          <p:nvPr>
            <p:ph idx="1"/>
          </p:nvPr>
        </p:nvSpPr>
        <p:spPr>
          <a:xfrm>
            <a:off x="1493950" y="4868212"/>
            <a:ext cx="21353172" cy="7624294"/>
          </a:xfrm>
        </p:spPr>
        <p:txBody>
          <a:bodyPr>
            <a:normAutofit fontScale="85000" lnSpcReduction="20000"/>
          </a:bodyPr>
          <a:lstStyle/>
          <a:p>
            <a:pPr marL="285750" marR="0" lvl="0" indent="-285750" algn="just" defTabSz="9144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q"/>
              <a:tabLst/>
              <a:defRPr/>
            </a:pPr>
            <a:r>
              <a:rPr lang="fr-FR" dirty="0"/>
              <a:t>Notre travail en s’inscrivant dans une approche systémique veut mettre en relief les relations entre différents éléments des relations industrielles que sont les acteurs, les pratiques RH, le contexte institutionnel et les règles. Nous sommes ici d’avis avec Dunlop que «</a:t>
            </a:r>
            <a:r>
              <a:rPr lang="fr-FR" i="1" dirty="0"/>
              <a:t>An </a:t>
            </a:r>
            <a:r>
              <a:rPr lang="fr-FR" i="1" dirty="0" err="1"/>
              <a:t>industrial</a:t>
            </a:r>
            <a:r>
              <a:rPr lang="fr-FR" i="1" dirty="0"/>
              <a:t> relations system has been </a:t>
            </a:r>
            <a:r>
              <a:rPr lang="fr-FR" i="1" dirty="0" err="1"/>
              <a:t>described</a:t>
            </a:r>
            <a:r>
              <a:rPr lang="fr-FR" i="1" dirty="0"/>
              <a:t> </a:t>
            </a:r>
            <a:r>
              <a:rPr lang="fr-FR" i="1" dirty="0" err="1"/>
              <a:t>so</a:t>
            </a:r>
            <a:r>
              <a:rPr lang="fr-FR" i="1" dirty="0"/>
              <a:t> far in </a:t>
            </a:r>
            <a:r>
              <a:rPr lang="fr-FR" i="1" dirty="0" err="1"/>
              <a:t>term</a:t>
            </a:r>
            <a:r>
              <a:rPr lang="fr-FR" i="1" dirty="0"/>
              <a:t> of </a:t>
            </a:r>
            <a:r>
              <a:rPr lang="fr-FR" i="1" dirty="0" err="1"/>
              <a:t>actors</a:t>
            </a:r>
            <a:r>
              <a:rPr lang="fr-FR" i="1" dirty="0"/>
              <a:t> </a:t>
            </a:r>
            <a:r>
              <a:rPr lang="fr-FR" i="1" dirty="0" err="1"/>
              <a:t>who</a:t>
            </a:r>
            <a:r>
              <a:rPr lang="fr-FR" i="1" dirty="0"/>
              <a:t> </a:t>
            </a:r>
            <a:r>
              <a:rPr lang="fr-FR" i="1" dirty="0" err="1"/>
              <a:t>interact</a:t>
            </a:r>
            <a:r>
              <a:rPr lang="fr-FR" i="1" dirty="0"/>
              <a:t> in a </a:t>
            </a:r>
            <a:r>
              <a:rPr lang="fr-FR" i="1" dirty="0" err="1"/>
              <a:t>scipecified</a:t>
            </a:r>
            <a:r>
              <a:rPr lang="fr-FR" i="1" dirty="0"/>
              <a:t> </a:t>
            </a:r>
            <a:r>
              <a:rPr lang="fr-FR" i="1" dirty="0" err="1"/>
              <a:t>context</a:t>
            </a:r>
            <a:r>
              <a:rPr lang="fr-FR" i="1" dirty="0"/>
              <a:t> and </a:t>
            </a:r>
            <a:r>
              <a:rPr lang="fr-FR" i="1" dirty="0" err="1"/>
              <a:t>who</a:t>
            </a:r>
            <a:r>
              <a:rPr lang="fr-FR" i="1" dirty="0"/>
              <a:t> in the process </a:t>
            </a:r>
            <a:r>
              <a:rPr lang="fr-FR" i="1" dirty="0" err="1"/>
              <a:t>formulate</a:t>
            </a:r>
            <a:r>
              <a:rPr lang="fr-FR" i="1" dirty="0"/>
              <a:t> a </a:t>
            </a:r>
            <a:r>
              <a:rPr lang="fr-FR" i="1" dirty="0" err="1"/>
              <a:t>complex</a:t>
            </a:r>
            <a:r>
              <a:rPr lang="fr-FR" i="1" dirty="0"/>
              <a:t> set of </a:t>
            </a:r>
            <a:r>
              <a:rPr lang="fr-FR" i="1" dirty="0" err="1"/>
              <a:t>rules</a:t>
            </a:r>
            <a:r>
              <a:rPr lang="fr-FR" i="1" dirty="0"/>
              <a:t> at </a:t>
            </a:r>
            <a:r>
              <a:rPr lang="fr-FR" i="1" dirty="0" err="1"/>
              <a:t>work</a:t>
            </a:r>
            <a:r>
              <a:rPr lang="fr-FR" i="1" dirty="0"/>
              <a:t> place and </a:t>
            </a:r>
            <a:r>
              <a:rPr lang="fr-FR" i="1" dirty="0" err="1"/>
              <a:t>work</a:t>
            </a:r>
            <a:r>
              <a:rPr lang="fr-FR" i="1" dirty="0"/>
              <a:t> </a:t>
            </a:r>
            <a:r>
              <a:rPr lang="fr-FR" i="1" dirty="0" err="1"/>
              <a:t>community</a:t>
            </a:r>
            <a:r>
              <a:rPr lang="fr-FR" i="1" dirty="0"/>
              <a:t> </a:t>
            </a:r>
            <a:r>
              <a:rPr lang="fr-FR" dirty="0"/>
              <a:t>»</a:t>
            </a:r>
          </a:p>
          <a:p>
            <a:pPr marL="285750" marR="0" lvl="0" indent="-285750" algn="just" defTabSz="9144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q"/>
              <a:tabLst/>
              <a:defRPr/>
            </a:pPr>
            <a:r>
              <a:rPr lang="fr-FR" dirty="0"/>
              <a:t> </a:t>
            </a:r>
            <a:r>
              <a:rPr kumimoji="0" lang="fr-FR" sz="4800" b="0" i="0" u="none" strike="noStrike" kern="1200" cap="none" spc="0" normalizeH="0" baseline="0" noProof="0" dirty="0">
                <a:ln>
                  <a:noFill/>
                </a:ln>
                <a:solidFill>
                  <a:prstClr val="black">
                    <a:lumMod val="85000"/>
                    <a:lumOff val="15000"/>
                  </a:prstClr>
                </a:solidFill>
                <a:effectLst/>
                <a:uLnTx/>
                <a:uFillTx/>
                <a:ea typeface="Times New Roman" panose="02020603050405020304" pitchFamily="18" charset="0"/>
                <a:cs typeface="+mn-cs"/>
              </a:rPr>
              <a:t>Le terme "relations industrielles" fait en effet référence à l'industrie et aux relations. Le terme "industrie" désigne "</a:t>
            </a:r>
            <a:r>
              <a:rPr kumimoji="0" lang="fr-FR" sz="4800" b="1" i="1" u="none" strike="noStrike" kern="1200" cap="none" spc="0" normalizeH="0" baseline="0" noProof="0" dirty="0">
                <a:ln>
                  <a:noFill/>
                </a:ln>
                <a:solidFill>
                  <a:prstClr val="black">
                    <a:lumMod val="85000"/>
                    <a:lumOff val="15000"/>
                  </a:prstClr>
                </a:solidFill>
                <a:effectLst/>
                <a:uLnTx/>
                <a:uFillTx/>
                <a:ea typeface="Times New Roman" panose="02020603050405020304" pitchFamily="18" charset="0"/>
                <a:cs typeface="+mn-cs"/>
              </a:rPr>
              <a:t>toute activité productive dans laquelle un individu est engagé</a:t>
            </a:r>
            <a:r>
              <a:rPr kumimoji="0" lang="fr-FR" sz="4800" b="0" i="0" u="none" strike="noStrike" kern="1200" cap="none" spc="0" normalizeH="0" baseline="0" noProof="0" dirty="0">
                <a:ln>
                  <a:noFill/>
                </a:ln>
                <a:solidFill>
                  <a:prstClr val="black">
                    <a:lumMod val="85000"/>
                    <a:lumOff val="15000"/>
                  </a:prstClr>
                </a:solidFill>
                <a:effectLst/>
                <a:uLnTx/>
                <a:uFillTx/>
                <a:ea typeface="Times New Roman" panose="02020603050405020304" pitchFamily="18" charset="0"/>
                <a:cs typeface="+mn-cs"/>
              </a:rPr>
              <a:t>" et le terme "relations" désigne </a:t>
            </a:r>
            <a:r>
              <a:rPr kumimoji="0" lang="fr-FR" sz="4800" b="1" i="1" u="none" strike="noStrike" kern="1200" cap="none" spc="0" normalizeH="0" baseline="0" noProof="0" dirty="0">
                <a:ln>
                  <a:noFill/>
                </a:ln>
                <a:solidFill>
                  <a:prstClr val="black">
                    <a:lumMod val="85000"/>
                    <a:lumOff val="15000"/>
                  </a:prstClr>
                </a:solidFill>
                <a:effectLst/>
                <a:uLnTx/>
                <a:uFillTx/>
                <a:ea typeface="Times New Roman" panose="02020603050405020304" pitchFamily="18" charset="0"/>
                <a:cs typeface="+mn-cs"/>
              </a:rPr>
              <a:t>"les relations qui existent dans l'industrie entre l'employeur et ses travailleurs".</a:t>
            </a:r>
            <a:endParaRPr kumimoji="0" lang="fr-FR" sz="4800" b="0" i="0" u="none" strike="noStrike" kern="1200" cap="none" spc="0" normalizeH="0" baseline="0" noProof="0" dirty="0">
              <a:ln>
                <a:noFill/>
              </a:ln>
              <a:solidFill>
                <a:prstClr val="black">
                  <a:lumMod val="85000"/>
                  <a:lumOff val="15000"/>
                </a:prstClr>
              </a:solidFill>
              <a:effectLst/>
              <a:uLnTx/>
              <a:uFillTx/>
              <a:ea typeface="+mn-ea"/>
              <a:cs typeface="+mn-cs"/>
            </a:endParaRPr>
          </a:p>
          <a:p>
            <a:pPr algn="just">
              <a:buFont typeface="Wingdings" panose="05000000000000000000" pitchFamily="2" charset="2"/>
              <a:buChar char="q"/>
            </a:pPr>
            <a:r>
              <a:rPr lang="fr-FR" dirty="0"/>
              <a:t>Pour de nombreux auteurs, la base des relations industrielles est la relation d’emploi (relations entre employeurs et employés (Wood et al 1969, </a:t>
            </a:r>
            <a:r>
              <a:rPr lang="fr-FR" dirty="0" err="1"/>
              <a:t>Budd</a:t>
            </a:r>
            <a:r>
              <a:rPr lang="fr-FR" dirty="0"/>
              <a:t> et </a:t>
            </a:r>
            <a:r>
              <a:rPr lang="fr-FR" dirty="0" err="1"/>
              <a:t>Hhave</a:t>
            </a:r>
            <a:r>
              <a:rPr lang="fr-FR" dirty="0"/>
              <a:t>, 2019). </a:t>
            </a:r>
            <a:r>
              <a:rPr lang="fr-FR" sz="4800" dirty="0">
                <a:effectLst/>
                <a:ea typeface="Calibri" panose="020F0502020204030204" pitchFamily="34" charset="0"/>
              </a:rPr>
              <a:t>La relation établie entre la partie « employeur » et la partie « employé » justifie l’essence de la dynamique des relations industrielles (</a:t>
            </a:r>
            <a:r>
              <a:rPr lang="fr-FR" sz="4800" dirty="0" err="1">
                <a:effectLst/>
                <a:ea typeface="Calibri" panose="020F0502020204030204" pitchFamily="34" charset="0"/>
              </a:rPr>
              <a:t>Jallete</a:t>
            </a:r>
            <a:r>
              <a:rPr lang="fr-FR" sz="4800" dirty="0">
                <a:effectLst/>
                <a:ea typeface="Calibri" panose="020F0502020204030204" pitchFamily="34" charset="0"/>
              </a:rPr>
              <a:t> et Bergeron, 2002), </a:t>
            </a:r>
            <a:r>
              <a:rPr lang="fr-FR" dirty="0"/>
              <a:t>Il s’agira ici de notre variable explicative.   </a:t>
            </a:r>
          </a:p>
          <a:p>
            <a:pPr>
              <a:buFont typeface="Wingdings" panose="05000000000000000000" pitchFamily="2" charset="2"/>
              <a:buChar char="q"/>
            </a:pPr>
            <a:endParaRPr lang="fr-FR" dirty="0"/>
          </a:p>
          <a:p>
            <a:pPr>
              <a:buFont typeface="Wingdings" panose="05000000000000000000" pitchFamily="2" charset="2"/>
              <a:buChar char="q"/>
            </a:pPr>
            <a:endParaRPr lang="fr-FR" dirty="0"/>
          </a:p>
          <a:p>
            <a:pPr>
              <a:buFont typeface="Wingdings" panose="05000000000000000000" pitchFamily="2" charset="2"/>
              <a:buChar char="q"/>
            </a:pPr>
            <a:endParaRPr lang="fr-FR" dirty="0"/>
          </a:p>
        </p:txBody>
      </p:sp>
    </p:spTree>
    <p:extLst>
      <p:ext uri="{BB962C8B-B14F-4D97-AF65-F5344CB8AC3E}">
        <p14:creationId xmlns:p14="http://schemas.microsoft.com/office/powerpoint/2010/main" val="313198374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A steelworks cannot function properly because of a lack of electricity, yet it is supposed to be “turnaroundable” thanks to the miraculous effect of a change in managerial culture, prescribed at great expense by an international consultancy firm, and ins"/>
          <p:cNvSpPr txBox="1">
            <a:spLocks noGrp="1"/>
          </p:cNvSpPr>
          <p:nvPr>
            <p:ph type="body" sz="half" idx="1"/>
          </p:nvPr>
        </p:nvSpPr>
        <p:spPr>
          <a:xfrm>
            <a:off x="1206500" y="1566866"/>
            <a:ext cx="9779000" cy="10938268"/>
          </a:xfrm>
          <a:prstGeom prst="rect">
            <a:avLst/>
          </a:prstGeom>
        </p:spPr>
        <p:txBody>
          <a:bodyPr/>
          <a:lstStyle>
            <a:lvl1pPr marL="539750" indent="180340" algn="just" defTabSz="457200">
              <a:lnSpc>
                <a:spcPct val="120000"/>
              </a:lnSpc>
              <a:spcBef>
                <a:spcPts val="0"/>
              </a:spcBef>
              <a:buSzTx/>
              <a:buNone/>
              <a:defRPr sz="5300">
                <a:uFill>
                  <a:solidFill>
                    <a:srgbClr val="000000"/>
                  </a:solidFill>
                </a:uFill>
              </a:defRPr>
            </a:lvl1pPr>
          </a:lstStyle>
          <a:p>
            <a:r>
              <a:t>A steelworks cannot function properly because of a lack of electricity, yet it is supposed to be “turnaroundable” thanks to the miraculous effect of a change in managerial culture, prescribed at great expense by an international consultancy firm, and instilled by a charismatic leader.</a:t>
            </a:r>
          </a:p>
        </p:txBody>
      </p:sp>
      <p:pic>
        <p:nvPicPr>
          <p:cNvPr id="171" name="IMG_2346.jpeg" descr="IMG_2346.jpeg"/>
          <p:cNvPicPr>
            <a:picLocks noChangeAspect="1"/>
          </p:cNvPicPr>
          <p:nvPr/>
        </p:nvPicPr>
        <p:blipFill>
          <a:blip r:embed="R97662f02f09641b4"/>
          <a:stretch>
            <a:fillRect/>
          </a:stretch>
        </p:blipFill>
        <p:spPr>
          <a:xfrm>
            <a:off x="11676918" y="2209417"/>
            <a:ext cx="12396221" cy="9297166"/>
          </a:xfrm>
          <a:prstGeom prst="rect">
            <a:avLst/>
          </a:prstGeom>
          <a:ln w="12700">
            <a:miter lim="400000"/>
          </a:ln>
        </p:spPr>
      </p:pic>
      <p:sp>
        <p:nvSpPr>
          <p:cNvPr id="172"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2A53FD-EF55-F7BC-C06C-317AFAA8D482}"/>
              </a:ext>
            </a:extLst>
          </p:cNvPr>
          <p:cNvSpPr>
            <a:spLocks noGrp="1"/>
          </p:cNvSpPr>
          <p:nvPr>
            <p:ph type="title"/>
          </p:nvPr>
        </p:nvSpPr>
        <p:spPr/>
        <p:txBody>
          <a:bodyPr/>
          <a:lstStyle/>
          <a:p>
            <a:r>
              <a:rPr lang="fr-FR" dirty="0"/>
              <a:t>Cadre conceptuel_2</a:t>
            </a:r>
            <a:endParaRPr lang="fr-CM" dirty="0"/>
          </a:p>
        </p:txBody>
      </p:sp>
      <p:sp>
        <p:nvSpPr>
          <p:cNvPr id="3" name="Espace réservé du contenu 2">
            <a:extLst>
              <a:ext uri="{FF2B5EF4-FFF2-40B4-BE49-F238E27FC236}">
                <a16:creationId xmlns:a16="http://schemas.microsoft.com/office/drawing/2014/main" id="{1E8FA34A-1B1F-2352-815E-562411393BF1}"/>
              </a:ext>
            </a:extLst>
          </p:cNvPr>
          <p:cNvSpPr>
            <a:spLocks noGrp="1"/>
          </p:cNvSpPr>
          <p:nvPr>
            <p:ph idx="1"/>
          </p:nvPr>
        </p:nvSpPr>
        <p:spPr>
          <a:xfrm>
            <a:off x="1493950" y="4868212"/>
            <a:ext cx="21353172" cy="7624294"/>
          </a:xfrm>
        </p:spPr>
        <p:txBody>
          <a:bodyPr>
            <a:normAutofit fontScale="85000" lnSpcReduction="10000"/>
          </a:bodyPr>
          <a:lstStyle/>
          <a:p>
            <a:pPr marL="285750" marR="0" lvl="0" indent="-285750" algn="just" defTabSz="9144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q"/>
              <a:tabLst/>
              <a:defRPr/>
            </a:pPr>
            <a:r>
              <a:rPr lang="fr-FR" dirty="0"/>
              <a:t>Partant des relations de travail au sein des entreprises, nous avons formulé des hypothèses liant la relations employeurs/employés aux différents éléments du système des relations industrielles que sont : les institutions, les pratiques RH et la satisfaction des employés et le jeux des acteurs RH :</a:t>
            </a:r>
          </a:p>
          <a:p>
            <a:pPr marR="0" lvl="0" algn="just" defTabSz="9144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Ø"/>
              <a:tabLst/>
              <a:defRPr/>
            </a:pPr>
            <a:r>
              <a:rPr lang="fr-FR" sz="4800" b="1" i="1" dirty="0">
                <a:effectLst/>
                <a:ea typeface="Calibri" panose="020F0502020204030204" pitchFamily="34" charset="0"/>
              </a:rPr>
              <a:t>La perception qu’ont les employés de leur rapport avec leur employeur affecte fortement la perception qu’ils ont du rôle des institutions.</a:t>
            </a:r>
          </a:p>
          <a:p>
            <a:pPr algn="just">
              <a:spcAft>
                <a:spcPts val="800"/>
              </a:spcAft>
              <a:buFont typeface="Wingdings" panose="05000000000000000000" pitchFamily="2" charset="2"/>
              <a:buChar char="Ø"/>
            </a:pPr>
            <a:r>
              <a:rPr lang="fr-FR" sz="4800" b="1" i="1" dirty="0">
                <a:effectLst/>
                <a:ea typeface="Calibri" panose="020F0502020204030204" pitchFamily="34" charset="0"/>
                <a:cs typeface="Times New Roman" panose="02020603050405020304" pitchFamily="18" charset="0"/>
              </a:rPr>
              <a:t>La perception qu’ont les employés de leur rapport avec leur employeur influence </a:t>
            </a:r>
            <a:r>
              <a:rPr lang="fr-FR" b="1" i="1" dirty="0">
                <a:ea typeface="Calibri" panose="020F0502020204030204" pitchFamily="34" charset="0"/>
                <a:cs typeface="Times New Roman" panose="02020603050405020304" pitchFamily="18" charset="0"/>
              </a:rPr>
              <a:t>considérablement </a:t>
            </a:r>
            <a:r>
              <a:rPr lang="fr-FR" sz="4800" b="1" i="1" dirty="0">
                <a:effectLst/>
                <a:ea typeface="Calibri" panose="020F0502020204030204" pitchFamily="34" charset="0"/>
                <a:cs typeface="Times New Roman" panose="02020603050405020304" pitchFamily="18" charset="0"/>
              </a:rPr>
              <a:t>la perception qu’ils ont du comportement des acteurs RH en entreprise</a:t>
            </a:r>
            <a:r>
              <a:rPr lang="fr-FR" sz="4800" dirty="0">
                <a:effectLst/>
                <a:ea typeface="Calibri" panose="020F0502020204030204" pitchFamily="34" charset="0"/>
                <a:cs typeface="Times New Roman" panose="02020603050405020304" pitchFamily="18" charset="0"/>
              </a:rPr>
              <a:t>.</a:t>
            </a:r>
          </a:p>
          <a:p>
            <a:pPr algn="just">
              <a:spcAft>
                <a:spcPts val="800"/>
              </a:spcAft>
              <a:buFont typeface="Wingdings" panose="05000000000000000000" pitchFamily="2" charset="2"/>
              <a:buChar char="Ø"/>
            </a:pPr>
            <a:r>
              <a:rPr lang="fr-FR" b="1" i="1" dirty="0">
                <a:effectLst/>
                <a:ea typeface="Calibri" panose="020F0502020204030204" pitchFamily="34" charset="0"/>
              </a:rPr>
              <a:t>La perception qu’ont les employés de leur rapport avec leur employeur influence profondément la perception qu’ils ont  du déploiement des pratiques GRH en entreprise</a:t>
            </a:r>
            <a:r>
              <a:rPr lang="fr-FR" dirty="0">
                <a:effectLst/>
                <a:ea typeface="Calibri" panose="020F0502020204030204" pitchFamily="34" charset="0"/>
              </a:rPr>
              <a:t> </a:t>
            </a:r>
          </a:p>
          <a:p>
            <a:pPr marL="0" indent="0" algn="just">
              <a:spcAft>
                <a:spcPts val="800"/>
              </a:spcAft>
              <a:buNone/>
            </a:pPr>
            <a:r>
              <a:rPr lang="fr-FR" dirty="0">
                <a:ea typeface="Calibri" panose="020F0502020204030204" pitchFamily="34" charset="0"/>
                <a:cs typeface="Times New Roman" panose="02020603050405020304" pitchFamily="18" charset="0"/>
              </a:rPr>
              <a:t>Notre modèle conceptuel peut ainsi être représenté</a:t>
            </a:r>
            <a:endParaRPr lang="en-GB" dirty="0">
              <a:effectLst/>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0000"/>
              </a:lnSpc>
              <a:spcBef>
                <a:spcPct val="20000"/>
              </a:spcBef>
              <a:spcAft>
                <a:spcPts val="600"/>
              </a:spcAft>
              <a:buClr>
                <a:srgbClr val="83992A"/>
              </a:buClr>
              <a:buSzPct val="115000"/>
              <a:buFont typeface="Wingdings" panose="05000000000000000000" pitchFamily="2" charset="2"/>
              <a:buChar char="Ø"/>
              <a:tabLst/>
              <a:defRPr/>
            </a:pPr>
            <a:endParaRPr lang="fr-FR" dirty="0"/>
          </a:p>
          <a:p>
            <a:pPr>
              <a:buFont typeface="Wingdings" panose="05000000000000000000" pitchFamily="2" charset="2"/>
              <a:buChar char="q"/>
            </a:pPr>
            <a:endParaRPr lang="fr-FR" dirty="0"/>
          </a:p>
          <a:p>
            <a:pPr>
              <a:buFont typeface="Wingdings" panose="05000000000000000000" pitchFamily="2" charset="2"/>
              <a:buChar char="q"/>
            </a:pPr>
            <a:endParaRPr lang="fr-FR" dirty="0"/>
          </a:p>
        </p:txBody>
      </p:sp>
    </p:spTree>
    <p:extLst>
      <p:ext uri="{BB962C8B-B14F-4D97-AF65-F5344CB8AC3E}">
        <p14:creationId xmlns:p14="http://schemas.microsoft.com/office/powerpoint/2010/main" val="40105766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
            <a:ext cx="24384000" cy="1339400"/>
          </a:xfrm>
        </p:spPr>
        <p:txBody>
          <a:bodyPr>
            <a:noAutofit/>
          </a:bodyPr>
          <a:lstStyle/>
          <a:p>
            <a:r>
              <a:rPr lang="fr-FR" sz="9000" b="1" dirty="0"/>
              <a:t>Modèle Conceptuel de recherche</a:t>
            </a: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4864e10065a24569"/>
          <a:stretch>
            <a:fillRect/>
          </a:stretch>
        </p:blipFill>
        <p:spPr>
          <a:xfrm>
            <a:off x="257574" y="1753602"/>
            <a:ext cx="23748646" cy="11717700"/>
          </a:xfrm>
          <a:prstGeom prst="rect">
            <a:avLst/>
          </a:prstGeom>
        </p:spPr>
      </p:pic>
    </p:spTree>
    <p:extLst>
      <p:ext uri="{BB962C8B-B14F-4D97-AF65-F5344CB8AC3E}">
        <p14:creationId xmlns:p14="http://schemas.microsoft.com/office/powerpoint/2010/main" val="1646309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3261A-FA18-BBA9-2BBE-4F756CC561DB}"/>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Méthodologie</a:t>
            </a:r>
            <a:endParaRPr lang="fr-CM" dirty="0"/>
          </a:p>
        </p:txBody>
      </p:sp>
      <p:sp>
        <p:nvSpPr>
          <p:cNvPr id="3" name="Espace réservé du contenu 2">
            <a:extLst>
              <a:ext uri="{FF2B5EF4-FFF2-40B4-BE49-F238E27FC236}">
                <a16:creationId xmlns:a16="http://schemas.microsoft.com/office/drawing/2014/main" id="{16DBBD61-50F6-76A4-A3AB-3178D39EB50F}"/>
              </a:ext>
            </a:extLst>
          </p:cNvPr>
          <p:cNvSpPr>
            <a:spLocks noGrp="1"/>
          </p:cNvSpPr>
          <p:nvPr>
            <p:ph idx="1"/>
          </p:nvPr>
        </p:nvSpPr>
        <p:spPr>
          <a:xfrm>
            <a:off x="1416678" y="4816698"/>
            <a:ext cx="21559232" cy="7727324"/>
          </a:xfrm>
        </p:spPr>
        <p:txBody>
          <a:bodyPr>
            <a:normAutofit fontScale="55000" lnSpcReduction="20000"/>
          </a:bodyPr>
          <a:lstStyle/>
          <a:p>
            <a:pPr>
              <a:lnSpc>
                <a:spcPct val="120000"/>
              </a:lnSpc>
              <a:buFont typeface="Wingdings" panose="05000000000000000000" pitchFamily="2" charset="2"/>
              <a:buChar char="q"/>
            </a:pPr>
            <a:r>
              <a:rPr lang="fr-CM" sz="7200" dirty="0"/>
              <a:t>La recherche est quantitative</a:t>
            </a:r>
          </a:p>
          <a:p>
            <a:pPr marL="285750" marR="0" lvl="0" indent="-285750" algn="just" defTabSz="914400" rtl="0" eaLnBrk="1" fontAlgn="auto" latinLnBrk="0" hangingPunct="1">
              <a:lnSpc>
                <a:spcPct val="120000"/>
              </a:lnSpc>
              <a:spcBef>
                <a:spcPct val="20000"/>
              </a:spcBef>
              <a:spcAft>
                <a:spcPts val="600"/>
              </a:spcAft>
              <a:buClr>
                <a:srgbClr val="83992A"/>
              </a:buClr>
              <a:buSzPct val="115000"/>
              <a:buFont typeface="Wingdings" panose="05000000000000000000" pitchFamily="2" charset="2"/>
              <a:buChar char="q"/>
              <a:tabLst/>
              <a:defRPr/>
            </a:pPr>
            <a:r>
              <a:rPr lang="fr-CM" sz="7200" dirty="0"/>
              <a:t>Un questionnaire a été administré à 528 employés </a:t>
            </a:r>
            <a:r>
              <a:rPr kumimoji="0" lang="fr-CM" sz="7200" b="0" i="0" u="none" strike="noStrike" kern="1200" cap="none" spc="0" normalizeH="0" baseline="0" noProof="0" dirty="0">
                <a:ln>
                  <a:noFill/>
                </a:ln>
                <a:solidFill>
                  <a:prstClr val="black">
                    <a:lumMod val="85000"/>
                    <a:lumOff val="15000"/>
                  </a:prstClr>
                </a:solidFill>
                <a:effectLst/>
                <a:uLnTx/>
                <a:uFillTx/>
                <a:ea typeface="+mn-ea"/>
                <a:cs typeface="+mn-cs"/>
              </a:rPr>
              <a:t>dans les villes de </a:t>
            </a:r>
            <a:r>
              <a:rPr kumimoji="0" lang="fr-FR" sz="7200" b="0" i="0" u="none" strike="noStrike" kern="1200" cap="none" spc="0" normalizeH="0" baseline="0" noProof="0" dirty="0">
                <a:ln>
                  <a:noFill/>
                </a:ln>
                <a:solidFill>
                  <a:prstClr val="black">
                    <a:lumMod val="85000"/>
                    <a:lumOff val="15000"/>
                  </a:prstClr>
                </a:solidFill>
                <a:effectLst/>
                <a:uLnTx/>
                <a:uFillTx/>
                <a:ea typeface="+mn-ea"/>
                <a:cs typeface="+mn-cs"/>
              </a:rPr>
              <a:t>Douala, Yaoundé, Bafoussam, Bertoua et Ngaoundéré. Les branches d’activité du commerce, du service et de l’industrie ont été ciblés. Sur les 528 questionnaires administrés, seuls 229 ont été jugés exploitables, soit un taux de 43,37%</a:t>
            </a:r>
          </a:p>
          <a:p>
            <a:pPr algn="just">
              <a:lnSpc>
                <a:spcPct val="120000"/>
              </a:lnSpc>
              <a:buFont typeface="Wingdings" panose="05000000000000000000" pitchFamily="2" charset="2"/>
              <a:buChar char="q"/>
            </a:pPr>
            <a:r>
              <a:rPr lang="fr-FR" sz="7200" dirty="0"/>
              <a:t>Pour l’analyse des données nous avons opté par les analyses descriptives (Analyse en composantes principales et statistiques descriptives), analyses des corrélations et test du Khi-deux</a:t>
            </a:r>
          </a:p>
          <a:p>
            <a:pPr algn="just">
              <a:lnSpc>
                <a:spcPct val="120000"/>
              </a:lnSpc>
              <a:buFont typeface="Wingdings" panose="05000000000000000000" pitchFamily="2" charset="2"/>
              <a:buChar char="q"/>
            </a:pPr>
            <a:r>
              <a:rPr lang="fr-FR" sz="7200" dirty="0"/>
              <a:t>Le questionnaire porte sur sept sections, les items sont mesurés sur les échelles de Likert à 5 points. « Pas du tout d’accord » à « Tout à fait d’accord ». Un récapitulatif est proposé dans le tableau ci-dessous</a:t>
            </a:r>
          </a:p>
          <a:p>
            <a:pPr algn="just">
              <a:buFont typeface="Wingdings" panose="05000000000000000000" pitchFamily="2" charset="2"/>
              <a:buChar char="q"/>
            </a:pPr>
            <a:endParaRPr lang="fr-FR" sz="6400" dirty="0"/>
          </a:p>
          <a:p>
            <a:pPr algn="just">
              <a:buFont typeface="Wingdings" panose="05000000000000000000" pitchFamily="2" charset="2"/>
              <a:buChar char="q"/>
            </a:pPr>
            <a:endParaRPr lang="fr-FR" sz="6400" dirty="0"/>
          </a:p>
          <a:p>
            <a:pPr>
              <a:buFont typeface="Wingdings" panose="05000000000000000000" pitchFamily="2" charset="2"/>
              <a:buChar char="q"/>
            </a:pPr>
            <a:endParaRPr lang="fr-CM" sz="6400" b="1" dirty="0"/>
          </a:p>
        </p:txBody>
      </p:sp>
    </p:spTree>
    <p:extLst>
      <p:ext uri="{BB962C8B-B14F-4D97-AF65-F5344CB8AC3E}">
        <p14:creationId xmlns:p14="http://schemas.microsoft.com/office/powerpoint/2010/main" val="392988143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03261A-FA18-BBA9-2BBE-4F756CC561DB}"/>
              </a:ext>
            </a:extLst>
          </p:cNvPr>
          <p:cNvSpPr>
            <a:spLocks noGrp="1"/>
          </p:cNvSpPr>
          <p:nvPr>
            <p:ph type="title"/>
          </p:nvPr>
        </p:nvSpPr>
        <p:spPr>
          <a:xfrm>
            <a:off x="2492066" y="1103714"/>
            <a:ext cx="19202392" cy="1561176"/>
          </a:xfrm>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Méthodologie</a:t>
            </a:r>
            <a:endParaRPr lang="fr-CM" dirty="0"/>
          </a:p>
        </p:txBody>
      </p:sp>
      <p:sp>
        <p:nvSpPr>
          <p:cNvPr id="3" name="Espace réservé du contenu 2">
            <a:extLst>
              <a:ext uri="{FF2B5EF4-FFF2-40B4-BE49-F238E27FC236}">
                <a16:creationId xmlns:a16="http://schemas.microsoft.com/office/drawing/2014/main" id="{16DBBD61-50F6-76A4-A3AB-3178D39EB50F}"/>
              </a:ext>
            </a:extLst>
          </p:cNvPr>
          <p:cNvSpPr>
            <a:spLocks noGrp="1"/>
          </p:cNvSpPr>
          <p:nvPr>
            <p:ph idx="1"/>
          </p:nvPr>
        </p:nvSpPr>
        <p:spPr>
          <a:xfrm>
            <a:off x="1416678" y="4816698"/>
            <a:ext cx="21559232" cy="7727324"/>
          </a:xfrm>
        </p:spPr>
        <p:txBody>
          <a:bodyPr>
            <a:normAutofit fontScale="77500" lnSpcReduction="20000"/>
          </a:bodyPr>
          <a:lstStyle/>
          <a:p>
            <a:pPr algn="just">
              <a:buFont typeface="Wingdings" panose="05000000000000000000" pitchFamily="2" charset="2"/>
              <a:buChar char="q"/>
            </a:pPr>
            <a:endParaRPr lang="fr-FR" sz="6400" dirty="0"/>
          </a:p>
          <a:p>
            <a:pPr algn="just">
              <a:buFont typeface="Wingdings" panose="05000000000000000000" pitchFamily="2" charset="2"/>
              <a:buChar char="q"/>
            </a:pPr>
            <a:endParaRPr lang="fr-FR" sz="6400" dirty="0"/>
          </a:p>
          <a:p>
            <a:pPr algn="just">
              <a:buFont typeface="Wingdings" panose="05000000000000000000" pitchFamily="2" charset="2"/>
              <a:buChar char="q"/>
            </a:pPr>
            <a:endParaRPr lang="fr-FR" sz="6400" dirty="0"/>
          </a:p>
          <a:p>
            <a:pPr algn="just">
              <a:buFont typeface="Wingdings" panose="05000000000000000000" pitchFamily="2" charset="2"/>
              <a:buChar char="q"/>
            </a:pPr>
            <a:endParaRPr lang="fr-FR" sz="6400" dirty="0"/>
          </a:p>
          <a:p>
            <a:pPr algn="just">
              <a:buFont typeface="Wingdings" panose="05000000000000000000" pitchFamily="2" charset="2"/>
              <a:buChar char="q"/>
            </a:pPr>
            <a:endParaRPr lang="fr-FR" sz="6400" dirty="0"/>
          </a:p>
          <a:p>
            <a:pPr algn="just">
              <a:buFont typeface="Wingdings" panose="05000000000000000000" pitchFamily="2" charset="2"/>
              <a:buChar char="q"/>
            </a:pPr>
            <a:endParaRPr lang="fr-FR" sz="6400" dirty="0"/>
          </a:p>
          <a:p>
            <a:pPr marL="0" indent="0" algn="just">
              <a:buNone/>
            </a:pPr>
            <a:endParaRPr lang="fr-FR" sz="6400" dirty="0"/>
          </a:p>
          <a:p>
            <a:pPr marL="0" indent="0" algn="just">
              <a:buNone/>
            </a:pPr>
            <a:r>
              <a:rPr lang="fr-FR" sz="6400" dirty="0"/>
              <a:t> </a:t>
            </a:r>
            <a:endParaRPr lang="fr-CM" sz="6400" dirty="0"/>
          </a:p>
          <a:p>
            <a:pPr>
              <a:buFont typeface="Wingdings" panose="05000000000000000000" pitchFamily="2" charset="2"/>
              <a:buChar char="q"/>
            </a:pPr>
            <a:endParaRPr lang="fr-CM" sz="6400" b="1" dirty="0"/>
          </a:p>
        </p:txBody>
      </p:sp>
      <p:graphicFrame>
        <p:nvGraphicFramePr>
          <p:cNvPr id="4" name="Tableau 3"/>
          <p:cNvGraphicFramePr>
            <a:graphicFrameLocks noGrp="1"/>
          </p:cNvGraphicFramePr>
          <p:nvPr>
            <p:extLst>
              <p:ext uri="{D42A27DB-BD31-4B8C-83A1-F6EECF244321}">
                <p14:modId xmlns:p14="http://schemas.microsoft.com/office/powerpoint/2010/main" val="1005376970"/>
              </p:ext>
            </p:extLst>
          </p:nvPr>
        </p:nvGraphicFramePr>
        <p:xfrm>
          <a:off x="1056068" y="2664890"/>
          <a:ext cx="22280450" cy="9836134"/>
        </p:xfrm>
        <a:graphic>
          <a:graphicData uri="http://schemas.openxmlformats.org/drawingml/2006/table">
            <a:tbl>
              <a:tblPr firstRow="1" bandRow="1">
                <a:tableStyleId>{5C22544A-7EE6-4342-B048-85BDC9FD1C3A}</a:tableStyleId>
              </a:tblPr>
              <a:tblGrid>
                <a:gridCol w="11513712">
                  <a:extLst>
                    <a:ext uri="{9D8B030D-6E8A-4147-A177-3AD203B41FA5}">
                      <a16:colId xmlns:a16="http://schemas.microsoft.com/office/drawing/2014/main" val="20000"/>
                    </a:ext>
                  </a:extLst>
                </a:gridCol>
                <a:gridCol w="10766738">
                  <a:extLst>
                    <a:ext uri="{9D8B030D-6E8A-4147-A177-3AD203B41FA5}">
                      <a16:colId xmlns:a16="http://schemas.microsoft.com/office/drawing/2014/main" val="20001"/>
                    </a:ext>
                  </a:extLst>
                </a:gridCol>
              </a:tblGrid>
              <a:tr h="857350">
                <a:tc>
                  <a:txBody>
                    <a:bodyPr/>
                    <a:lstStyle/>
                    <a:p>
                      <a:pPr algn="ctr"/>
                      <a:r>
                        <a:rPr lang="fr-FR" dirty="0"/>
                        <a:t>SECTIONS</a:t>
                      </a:r>
                    </a:p>
                  </a:txBody>
                  <a:tcPr anchor="ctr"/>
                </a:tc>
                <a:tc>
                  <a:txBody>
                    <a:bodyPr/>
                    <a:lstStyle/>
                    <a:p>
                      <a:pPr algn="ctr"/>
                      <a:r>
                        <a:rPr lang="fr-FR" dirty="0"/>
                        <a:t>RUBRIQUES</a:t>
                      </a:r>
                    </a:p>
                  </a:txBody>
                  <a:tcPr anchor="ctr"/>
                </a:tc>
                <a:extLst>
                  <a:ext uri="{0D108BD9-81ED-4DB2-BD59-A6C34878D82A}">
                    <a16:rowId xmlns:a16="http://schemas.microsoft.com/office/drawing/2014/main" val="10000"/>
                  </a:ext>
                </a:extLst>
              </a:tr>
              <a:tr h="714354">
                <a:tc rowSpan="2">
                  <a:txBody>
                    <a:bodyPr/>
                    <a:lstStyle/>
                    <a:p>
                      <a:pPr algn="ctr"/>
                      <a:r>
                        <a:rPr lang="fr-FR" sz="3200" b="1" dirty="0"/>
                        <a:t>Perception</a:t>
                      </a:r>
                      <a:r>
                        <a:rPr lang="fr-FR" sz="3200" b="1" baseline="0" dirty="0"/>
                        <a:t> des relations professionnelles</a:t>
                      </a:r>
                      <a:endParaRPr lang="fr-FR" sz="3200" b="1" dirty="0"/>
                    </a:p>
                  </a:txBody>
                  <a:tcPr anchor="ctr"/>
                </a:tc>
                <a:tc>
                  <a:txBody>
                    <a:bodyPr/>
                    <a:lstStyle/>
                    <a:p>
                      <a:pPr algn="ctr"/>
                      <a:r>
                        <a:rPr lang="fr-FR" dirty="0"/>
                        <a:t>Perception des relations professionnelles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14354">
                <a:tc vMerge="1">
                  <a:txBody>
                    <a:bodyPr/>
                    <a:lstStyle/>
                    <a:p>
                      <a:endParaRPr lang="fr-FR"/>
                    </a:p>
                  </a:txBody>
                  <a:tcPr/>
                </a:tc>
                <a:tc>
                  <a:txBody>
                    <a:bodyPr/>
                    <a:lstStyle/>
                    <a:p>
                      <a:pPr algn="ctr"/>
                      <a:r>
                        <a:rPr lang="fr-FR" dirty="0"/>
                        <a:t>Regard culturel des relations professionnelles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714354">
                <a:tc rowSpan="2">
                  <a:txBody>
                    <a:bodyPr/>
                    <a:lstStyle/>
                    <a:p>
                      <a:pPr algn="ctr"/>
                      <a:r>
                        <a:rPr lang="fr-FR" sz="3200" b="1" dirty="0"/>
                        <a:t>Activités</a:t>
                      </a:r>
                      <a:r>
                        <a:rPr lang="fr-FR" sz="3200" b="1" baseline="0" dirty="0"/>
                        <a:t> RH sur l’animation par les relations professionnelles</a:t>
                      </a:r>
                      <a:endParaRPr lang="fr-FR" sz="3200" b="1" dirty="0"/>
                    </a:p>
                  </a:txBody>
                  <a:tcPr anchor="ctr"/>
                </a:tc>
                <a:tc>
                  <a:txBody>
                    <a:bodyPr/>
                    <a:lstStyle/>
                    <a:p>
                      <a:pPr algn="ctr"/>
                      <a:r>
                        <a:rPr lang="fr-FR" dirty="0"/>
                        <a:t>Conditions de travail</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14354">
                <a:tc vMerge="1">
                  <a:txBody>
                    <a:bodyPr/>
                    <a:lstStyle/>
                    <a:p>
                      <a:endParaRPr lang="fr-FR"/>
                    </a:p>
                  </a:txBody>
                  <a:tcPr/>
                </a:tc>
                <a:tc>
                  <a:txBody>
                    <a:bodyPr/>
                    <a:lstStyle/>
                    <a:p>
                      <a:pPr algn="ctr"/>
                      <a:r>
                        <a:rPr lang="fr-FR" dirty="0"/>
                        <a:t>Protection du travailleur</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714354">
                <a:tc>
                  <a:txBody>
                    <a:bodyPr/>
                    <a:lstStyle/>
                    <a:p>
                      <a:pPr algn="ctr"/>
                      <a:r>
                        <a:rPr lang="fr-FR" sz="3200" b="1" dirty="0"/>
                        <a:t>Valeur</a:t>
                      </a:r>
                      <a:r>
                        <a:rPr lang="fr-FR" sz="3200" b="1" baseline="0" dirty="0"/>
                        <a:t> </a:t>
                      </a:r>
                      <a:r>
                        <a:rPr lang="fr-FR" sz="3200" b="1" dirty="0"/>
                        <a:t>des </a:t>
                      </a:r>
                      <a:r>
                        <a:rPr lang="fr-FR" sz="3200" b="1" baseline="0" dirty="0"/>
                        <a:t>normes de travail dans l’animation des Rel Prof</a:t>
                      </a:r>
                      <a:endParaRPr lang="fr-FR" sz="32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b="0" dirty="0"/>
                        <a:t>Valeur</a:t>
                      </a:r>
                      <a:r>
                        <a:rPr lang="fr-FR" sz="3600" b="0" baseline="0" dirty="0"/>
                        <a:t> </a:t>
                      </a:r>
                      <a:r>
                        <a:rPr lang="fr-FR" sz="3600" b="0" dirty="0"/>
                        <a:t>des </a:t>
                      </a:r>
                      <a:r>
                        <a:rPr lang="fr-FR" sz="3600" b="0" baseline="0" dirty="0"/>
                        <a:t>normes de travail dans l’animation des Rel Prof</a:t>
                      </a:r>
                      <a:endParaRPr lang="fr-FR" sz="3600" b="0" dirty="0"/>
                    </a:p>
                  </a:txBody>
                  <a:tcPr/>
                </a:tc>
                <a:extLst>
                  <a:ext uri="{0D108BD9-81ED-4DB2-BD59-A6C34878D82A}">
                    <a16:rowId xmlns:a16="http://schemas.microsoft.com/office/drawing/2014/main" val="10005"/>
                  </a:ext>
                </a:extLst>
              </a:tr>
              <a:tr h="714354">
                <a:tc>
                  <a:txBody>
                    <a:bodyPr/>
                    <a:lstStyle/>
                    <a:p>
                      <a:pPr algn="ctr"/>
                      <a:r>
                        <a:rPr lang="fr-FR" sz="3200" b="1" dirty="0"/>
                        <a:t>Comportement</a:t>
                      </a:r>
                      <a:r>
                        <a:rPr lang="fr-FR" sz="3200" b="1" baseline="0" dirty="0"/>
                        <a:t> des acteurs RH par l’animation des Rel Prof</a:t>
                      </a:r>
                      <a:endParaRPr lang="fr-FR" sz="3200" b="1" dirty="0"/>
                    </a:p>
                  </a:txBody>
                  <a:tcPr anchor="ctr"/>
                </a:tc>
                <a:tc>
                  <a:txBody>
                    <a:bodyPr/>
                    <a:lstStyle/>
                    <a:p>
                      <a:pPr algn="ctr"/>
                      <a:r>
                        <a:rPr lang="fr-FR" dirty="0"/>
                        <a:t>Lecture générale du comportement des acteurs RH</a:t>
                      </a:r>
                    </a:p>
                  </a:txBody>
                  <a:tcPr/>
                </a:tc>
                <a:extLst>
                  <a:ext uri="{0D108BD9-81ED-4DB2-BD59-A6C34878D82A}">
                    <a16:rowId xmlns:a16="http://schemas.microsoft.com/office/drawing/2014/main" val="10006"/>
                  </a:ext>
                </a:extLst>
              </a:tr>
              <a:tr h="714354">
                <a:tc rowSpan="4">
                  <a:txBody>
                    <a:bodyPr/>
                    <a:lstStyle/>
                    <a:p>
                      <a:pPr algn="ctr"/>
                      <a:r>
                        <a:rPr lang="fr-FR" sz="3200" b="1" dirty="0"/>
                        <a:t>Légitimité</a:t>
                      </a:r>
                      <a:r>
                        <a:rPr lang="fr-FR" sz="3200" b="1" baseline="0" dirty="0"/>
                        <a:t> du personnel dans la satisfaction des attentes </a:t>
                      </a:r>
                      <a:endParaRPr lang="fr-FR" sz="3200" b="1" dirty="0"/>
                    </a:p>
                  </a:txBody>
                  <a:tcPr anchor="ctr"/>
                </a:tc>
                <a:tc>
                  <a:txBody>
                    <a:bodyPr/>
                    <a:lstStyle/>
                    <a:p>
                      <a:pPr algn="ctr"/>
                      <a:r>
                        <a:rPr lang="fr-FR" dirty="0"/>
                        <a:t>Satisfaction des employés</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714354">
                <a:tc vMerge="1">
                  <a:txBody>
                    <a:bodyPr/>
                    <a:lstStyle/>
                    <a:p>
                      <a:endParaRPr lang="fr-FR"/>
                    </a:p>
                  </a:txBody>
                  <a:tcPr/>
                </a:tc>
                <a:tc>
                  <a:txBody>
                    <a:bodyPr/>
                    <a:lstStyle/>
                    <a:p>
                      <a:pPr algn="ctr"/>
                      <a:r>
                        <a:rPr lang="fr-FR" dirty="0"/>
                        <a:t>Rôle des délégués du personnel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714354">
                <a:tc vMerge="1">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Rôle de l’inspecteur du travail</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714354">
                <a:tc vMerge="1">
                  <a:txBody>
                    <a:bodyPr/>
                    <a:lstStyle/>
                    <a:p>
                      <a:endParaRPr lang="fr-F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Rôle des acteurs judiciaires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0"/>
                  </a:ext>
                </a:extLst>
              </a:tr>
              <a:tr h="714354">
                <a:tc>
                  <a:txBody>
                    <a:bodyPr/>
                    <a:lstStyle/>
                    <a:p>
                      <a:pPr algn="ctr"/>
                      <a:r>
                        <a:rPr lang="fr-FR" sz="3200" b="1" dirty="0"/>
                        <a:t>Animation</a:t>
                      </a:r>
                      <a:r>
                        <a:rPr lang="fr-FR" sz="3200" b="1" baseline="0" dirty="0"/>
                        <a:t> des Rel Prof dans la gestion des conflits</a:t>
                      </a:r>
                      <a:endParaRPr lang="fr-FR" sz="32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b="0" dirty="0"/>
                        <a:t>Animation</a:t>
                      </a:r>
                      <a:r>
                        <a:rPr lang="fr-FR" sz="3600" b="0" baseline="0" dirty="0"/>
                        <a:t> des Rel Prof dans la gestion des conflits</a:t>
                      </a:r>
                      <a:endParaRPr lang="fr-FR" sz="3600" b="0" dirty="0"/>
                    </a:p>
                  </a:txBody>
                  <a:tcPr/>
                </a:tc>
                <a:extLst>
                  <a:ext uri="{0D108BD9-81ED-4DB2-BD59-A6C34878D82A}">
                    <a16:rowId xmlns:a16="http://schemas.microsoft.com/office/drawing/2014/main" val="10011"/>
                  </a:ext>
                </a:extLst>
              </a:tr>
              <a:tr h="932064">
                <a:tc>
                  <a:txBody>
                    <a:bodyPr/>
                    <a:lstStyle/>
                    <a:p>
                      <a:pPr algn="ctr"/>
                      <a:r>
                        <a:rPr lang="fr-FR" sz="3200" b="1" dirty="0"/>
                        <a:t>Fiche signalétique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b="0" dirty="0"/>
                        <a:t>Fiche signalétique</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945405312"/>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DA1A0C-8D78-0A57-9D90-865538944F7B}"/>
              </a:ext>
            </a:extLst>
          </p:cNvPr>
          <p:cNvSpPr>
            <a:spLocks noGrp="1"/>
          </p:cNvSpPr>
          <p:nvPr>
            <p:ph type="title"/>
          </p:nvPr>
        </p:nvSpPr>
        <p:spPr/>
        <p:txBody>
          <a:bodyPr>
            <a:normAutofit/>
          </a:bodyPr>
          <a:lstStyle/>
          <a:p>
            <a:r>
              <a:rPr lang="fr-FR" dirty="0"/>
              <a:t>Les résultats_1:</a:t>
            </a:r>
            <a:endParaRPr lang="fr-CM" dirty="0"/>
          </a:p>
        </p:txBody>
      </p:sp>
      <p:sp>
        <p:nvSpPr>
          <p:cNvPr id="3" name="Espace réservé du contenu 2">
            <a:extLst>
              <a:ext uri="{FF2B5EF4-FFF2-40B4-BE49-F238E27FC236}">
                <a16:creationId xmlns:a16="http://schemas.microsoft.com/office/drawing/2014/main" id="{D6B92FFC-E4B6-804A-4243-61F7FD74BDD2}"/>
              </a:ext>
            </a:extLst>
          </p:cNvPr>
          <p:cNvSpPr>
            <a:spLocks noGrp="1"/>
          </p:cNvSpPr>
          <p:nvPr>
            <p:ph idx="1"/>
          </p:nvPr>
        </p:nvSpPr>
        <p:spPr/>
        <p:txBody>
          <a:bodyPr>
            <a:normAutofit fontScale="92500"/>
          </a:bodyPr>
          <a:lstStyle/>
          <a:p>
            <a:pPr>
              <a:buFont typeface="Wingdings" panose="05000000000000000000" pitchFamily="2" charset="2"/>
              <a:buChar char="q"/>
            </a:pPr>
            <a:r>
              <a:rPr lang="fr-CM" sz="4000" dirty="0"/>
              <a:t>Les dimensions des relations de travail </a:t>
            </a:r>
          </a:p>
          <a:p>
            <a:pPr>
              <a:buFont typeface="Wingdings" panose="05000000000000000000" pitchFamily="2" charset="2"/>
              <a:buChar char="Ø"/>
            </a:pPr>
            <a:r>
              <a:rPr lang="fr-CM" sz="4000" dirty="0"/>
              <a:t>Le modèle paternaliste du «père abusif» dans les relations de travail</a:t>
            </a:r>
          </a:p>
          <a:p>
            <a:pPr>
              <a:buFont typeface="Wingdings" panose="05000000000000000000" pitchFamily="2" charset="2"/>
              <a:buChar char="Ø"/>
            </a:pPr>
            <a:r>
              <a:rPr lang="fr-CM" sz="4000" dirty="0"/>
              <a:t>Réfutation de l’idée d’affinité et de réseau dans les relations de travail et importance accordée aux conditions de travail</a:t>
            </a:r>
          </a:p>
          <a:p>
            <a:pPr>
              <a:buFont typeface="Wingdings" panose="05000000000000000000" pitchFamily="2" charset="2"/>
              <a:buChar char="Ø"/>
            </a:pPr>
            <a:r>
              <a:rPr lang="fr-CM" sz="4000" dirty="0"/>
              <a:t>Le devoir de reconnaissance et possibilité de participer aux décisions prises dans les entreprises</a:t>
            </a:r>
          </a:p>
          <a:p>
            <a:pPr>
              <a:buFont typeface="Wingdings" panose="05000000000000000000" pitchFamily="2" charset="2"/>
              <a:buChar char="q"/>
            </a:pPr>
            <a:r>
              <a:rPr lang="fr-CM" sz="4000" dirty="0"/>
              <a:t>Conditions de travail et protection des travailleurs </a:t>
            </a:r>
          </a:p>
          <a:p>
            <a:pPr>
              <a:buFont typeface="Wingdings" panose="05000000000000000000" pitchFamily="2" charset="2"/>
              <a:buChar char="Ø"/>
            </a:pPr>
            <a:r>
              <a:rPr lang="fr-CM" sz="4000" dirty="0"/>
              <a:t>L’option pour la performance (vision capitaliste, approche instrumentale) </a:t>
            </a:r>
          </a:p>
          <a:p>
            <a:pPr>
              <a:buFont typeface="Wingdings" panose="05000000000000000000" pitchFamily="2" charset="2"/>
              <a:buChar char="Ø"/>
            </a:pPr>
            <a:r>
              <a:rPr lang="fr-CM" sz="4000" dirty="0"/>
              <a:t>Faible protection sociale et précarité des conditions de travail</a:t>
            </a:r>
          </a:p>
          <a:p>
            <a:pPr>
              <a:buFont typeface="Wingdings" panose="05000000000000000000" pitchFamily="2" charset="2"/>
              <a:buChar char="Ø"/>
            </a:pPr>
            <a:endParaRPr lang="fr-CM" sz="4000" dirty="0"/>
          </a:p>
          <a:p>
            <a:pPr marL="0" indent="0">
              <a:buNone/>
            </a:pPr>
            <a:endParaRPr lang="fr-CM" sz="4000" dirty="0"/>
          </a:p>
          <a:p>
            <a:pPr>
              <a:buFont typeface="Wingdings" panose="05000000000000000000" pitchFamily="2" charset="2"/>
              <a:buChar char="q"/>
            </a:pPr>
            <a:endParaRPr lang="fr-CM" dirty="0"/>
          </a:p>
          <a:p>
            <a:pPr>
              <a:buFont typeface="Wingdings" panose="05000000000000000000" pitchFamily="2" charset="2"/>
              <a:buChar char="q"/>
            </a:pPr>
            <a:endParaRPr lang="fr-CM" dirty="0"/>
          </a:p>
          <a:p>
            <a:pPr>
              <a:buFont typeface="Wingdings" panose="05000000000000000000" pitchFamily="2" charset="2"/>
              <a:buChar char="q"/>
            </a:pPr>
            <a:endParaRPr lang="fr-CM" dirty="0"/>
          </a:p>
        </p:txBody>
      </p:sp>
    </p:spTree>
    <p:extLst>
      <p:ext uri="{BB962C8B-B14F-4D97-AF65-F5344CB8AC3E}">
        <p14:creationId xmlns:p14="http://schemas.microsoft.com/office/powerpoint/2010/main" val="379102012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99FD7-8925-FE0E-A1D6-44D4ADBBEDEB}"/>
              </a:ext>
            </a:extLst>
          </p:cNvPr>
          <p:cNvSpPr>
            <a:spLocks noGrp="1"/>
          </p:cNvSpPr>
          <p:nvPr>
            <p:ph type="title"/>
          </p:nvPr>
        </p:nvSpPr>
        <p:spPr/>
        <p:txBody>
          <a:bodyPr>
            <a:normAutofit/>
          </a:bodyPr>
          <a:lstStyle/>
          <a:p>
            <a:r>
              <a:rPr lang="fr-FR" dirty="0"/>
              <a:t>Les résultats_2</a:t>
            </a:r>
            <a:endParaRPr lang="fr-CM" dirty="0"/>
          </a:p>
        </p:txBody>
      </p:sp>
      <p:sp>
        <p:nvSpPr>
          <p:cNvPr id="3" name="Espace réservé du contenu 2">
            <a:extLst>
              <a:ext uri="{FF2B5EF4-FFF2-40B4-BE49-F238E27FC236}">
                <a16:creationId xmlns:a16="http://schemas.microsoft.com/office/drawing/2014/main" id="{5E6A27EC-3B0F-E673-CCAC-E7FEBB59A60A}"/>
              </a:ext>
            </a:extLst>
          </p:cNvPr>
          <p:cNvSpPr>
            <a:spLocks noGrp="1"/>
          </p:cNvSpPr>
          <p:nvPr>
            <p:ph idx="1"/>
          </p:nvPr>
        </p:nvSpPr>
        <p:spPr/>
        <p:txBody>
          <a:bodyPr>
            <a:normAutofit fontScale="92500" lnSpcReduction="20000"/>
          </a:bodyPr>
          <a:lstStyle/>
          <a:p>
            <a:pPr>
              <a:buFont typeface="Wingdings" panose="05000000000000000000" pitchFamily="2" charset="2"/>
              <a:buChar char="q"/>
            </a:pPr>
            <a:r>
              <a:rPr lang="fr-CM" dirty="0"/>
              <a:t>Le cadre réglementaire </a:t>
            </a:r>
          </a:p>
          <a:p>
            <a:pPr>
              <a:buFont typeface="Wingdings" panose="05000000000000000000" pitchFamily="2" charset="2"/>
              <a:buChar char="Ø"/>
            </a:pPr>
            <a:r>
              <a:rPr lang="fr-CM" dirty="0"/>
              <a:t>Application peut effective des normes et code du travail</a:t>
            </a:r>
          </a:p>
          <a:p>
            <a:pPr>
              <a:buFont typeface="Wingdings" panose="05000000000000000000" pitchFamily="2" charset="2"/>
              <a:buChar char="Ø"/>
            </a:pPr>
            <a:r>
              <a:rPr lang="fr-CM" dirty="0"/>
              <a:t>Les normes et contrat de travail en faveur des dirigeants</a:t>
            </a:r>
          </a:p>
          <a:p>
            <a:pPr>
              <a:buFont typeface="Wingdings" panose="05000000000000000000" pitchFamily="2" charset="2"/>
              <a:buChar char="Ø"/>
            </a:pPr>
            <a:r>
              <a:rPr lang="fr-CM" dirty="0"/>
              <a:t>Le contrôle des normes et convention par les patrons </a:t>
            </a:r>
          </a:p>
          <a:p>
            <a:pPr>
              <a:buFont typeface="Wingdings" panose="05000000000000000000" pitchFamily="2" charset="2"/>
              <a:buChar char="q"/>
            </a:pPr>
            <a:r>
              <a:rPr lang="fr-CM" dirty="0"/>
              <a:t>Perception du comportement des acteurs dans les relations de travail</a:t>
            </a:r>
          </a:p>
          <a:p>
            <a:pPr>
              <a:buFont typeface="Wingdings" panose="05000000000000000000" pitchFamily="2" charset="2"/>
              <a:buChar char="Ø"/>
            </a:pPr>
            <a:r>
              <a:rPr lang="fr-CM" dirty="0"/>
              <a:t>Un rapport de force en faveur de la hiérarchie</a:t>
            </a:r>
          </a:p>
          <a:p>
            <a:pPr>
              <a:buFont typeface="Wingdings" panose="05000000000000000000" pitchFamily="2" charset="2"/>
              <a:buChar char="Ø"/>
            </a:pPr>
            <a:r>
              <a:rPr lang="fr-CM" dirty="0"/>
              <a:t>Perception d’un laisser aller permanent qui cache les abus de pouvoir </a:t>
            </a:r>
          </a:p>
          <a:p>
            <a:pPr>
              <a:buFont typeface="Wingdings" panose="05000000000000000000" pitchFamily="2" charset="2"/>
              <a:buChar char="Ø"/>
            </a:pPr>
            <a:r>
              <a:rPr lang="fr-CM" dirty="0"/>
              <a:t>La permanence des rapports conflictuels</a:t>
            </a:r>
          </a:p>
        </p:txBody>
      </p:sp>
    </p:spTree>
    <p:extLst>
      <p:ext uri="{BB962C8B-B14F-4D97-AF65-F5344CB8AC3E}">
        <p14:creationId xmlns:p14="http://schemas.microsoft.com/office/powerpoint/2010/main" val="197779495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99FD7-8925-FE0E-A1D6-44D4ADBBEDEB}"/>
              </a:ext>
            </a:extLst>
          </p:cNvPr>
          <p:cNvSpPr>
            <a:spLocks noGrp="1"/>
          </p:cNvSpPr>
          <p:nvPr>
            <p:ph type="title"/>
          </p:nvPr>
        </p:nvSpPr>
        <p:spPr/>
        <p:txBody>
          <a:bodyPr>
            <a:normAutofit/>
          </a:bodyPr>
          <a:lstStyle/>
          <a:p>
            <a:r>
              <a:rPr lang="fr-FR" dirty="0"/>
              <a:t>Les résultats_3</a:t>
            </a:r>
            <a:endParaRPr lang="fr-CM" dirty="0"/>
          </a:p>
        </p:txBody>
      </p:sp>
      <p:sp>
        <p:nvSpPr>
          <p:cNvPr id="3" name="Espace réservé du contenu 2">
            <a:extLst>
              <a:ext uri="{FF2B5EF4-FFF2-40B4-BE49-F238E27FC236}">
                <a16:creationId xmlns:a16="http://schemas.microsoft.com/office/drawing/2014/main" id="{5E6A27EC-3B0F-E673-CCAC-E7FEBB59A60A}"/>
              </a:ext>
            </a:extLst>
          </p:cNvPr>
          <p:cNvSpPr>
            <a:spLocks noGrp="1"/>
          </p:cNvSpPr>
          <p:nvPr>
            <p:ph idx="1"/>
          </p:nvPr>
        </p:nvSpPr>
        <p:spPr>
          <a:xfrm>
            <a:off x="2590802" y="5113864"/>
            <a:ext cx="19202392" cy="6637872"/>
          </a:xfrm>
        </p:spPr>
        <p:txBody>
          <a:bodyPr>
            <a:normAutofit fontScale="92500" lnSpcReduction="20000"/>
          </a:bodyPr>
          <a:lstStyle/>
          <a:p>
            <a:pPr>
              <a:buFont typeface="Wingdings" panose="05000000000000000000" pitchFamily="2" charset="2"/>
              <a:buChar char="q"/>
            </a:pPr>
            <a:r>
              <a:rPr lang="fr-CM" dirty="0"/>
              <a:t>Satisfaction et attentes des employés</a:t>
            </a:r>
          </a:p>
          <a:p>
            <a:pPr>
              <a:buFont typeface="Wingdings" panose="05000000000000000000" pitchFamily="2" charset="2"/>
              <a:buChar char="Ø"/>
            </a:pPr>
            <a:r>
              <a:rPr lang="fr-CM" b="1" i="1" dirty="0"/>
              <a:t>Un certain optimisme dans la satisfaction et les attentes des employés</a:t>
            </a:r>
          </a:p>
          <a:p>
            <a:pPr>
              <a:buFont typeface="Wingdings" panose="05000000000000000000" pitchFamily="2" charset="2"/>
              <a:buChar char="Ø"/>
            </a:pPr>
            <a:r>
              <a:rPr lang="fr-CM" dirty="0"/>
              <a:t>L’employé comme un étranger dans son milieu de travail</a:t>
            </a:r>
          </a:p>
          <a:p>
            <a:pPr>
              <a:buFont typeface="Wingdings" panose="05000000000000000000" pitchFamily="2" charset="2"/>
              <a:buChar char="q"/>
            </a:pPr>
            <a:r>
              <a:rPr lang="fr-CM" dirty="0"/>
              <a:t>Soutien du délégué du personnel et satisfaction des attentes des employés</a:t>
            </a:r>
          </a:p>
          <a:p>
            <a:pPr>
              <a:buFont typeface="Wingdings" panose="05000000000000000000" pitchFamily="2" charset="2"/>
              <a:buChar char="Ø"/>
            </a:pPr>
            <a:r>
              <a:rPr lang="fr-CM" b="1" i="1" dirty="0"/>
              <a:t>Apport mitigé du délégué du personnel à la satisfaction des employés</a:t>
            </a:r>
          </a:p>
          <a:p>
            <a:pPr>
              <a:buFont typeface="Wingdings" panose="05000000000000000000" pitchFamily="2" charset="2"/>
              <a:buChar char="q"/>
            </a:pPr>
            <a:r>
              <a:rPr lang="fr-CM" dirty="0"/>
              <a:t> Intervention de l’inspection du travail et des autorités judiciaires (respect des lois)</a:t>
            </a:r>
          </a:p>
          <a:p>
            <a:pPr>
              <a:buFont typeface="Wingdings" panose="05000000000000000000" pitchFamily="2" charset="2"/>
              <a:buChar char="Ø"/>
            </a:pPr>
            <a:r>
              <a:rPr lang="fr-CM" dirty="0"/>
              <a:t>Inefficacité des interventions des inspecteurs et des autorités judiciaires</a:t>
            </a:r>
          </a:p>
          <a:p>
            <a:pPr>
              <a:buFont typeface="Wingdings" panose="05000000000000000000" pitchFamily="2" charset="2"/>
              <a:buChar char="Ø"/>
            </a:pPr>
            <a:r>
              <a:rPr lang="fr-CM" dirty="0"/>
              <a:t>Rôle partisan des inspecteurs du travail et des autorités judiciaires</a:t>
            </a:r>
          </a:p>
          <a:p>
            <a:pPr>
              <a:buFont typeface="Wingdings" panose="05000000000000000000" pitchFamily="2" charset="2"/>
              <a:buChar char="Ø"/>
            </a:pPr>
            <a:endParaRPr lang="fr-CM" dirty="0"/>
          </a:p>
          <a:p>
            <a:pPr>
              <a:buFont typeface="Wingdings" panose="05000000000000000000" pitchFamily="2" charset="2"/>
              <a:buChar char="Ø"/>
            </a:pPr>
            <a:endParaRPr lang="fr-CM" dirty="0"/>
          </a:p>
        </p:txBody>
      </p:sp>
    </p:spTree>
    <p:extLst>
      <p:ext uri="{BB962C8B-B14F-4D97-AF65-F5344CB8AC3E}">
        <p14:creationId xmlns:p14="http://schemas.microsoft.com/office/powerpoint/2010/main" val="369317162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99FD7-8925-FE0E-A1D6-44D4ADBBEDEB}"/>
              </a:ext>
            </a:extLst>
          </p:cNvPr>
          <p:cNvSpPr>
            <a:spLocks noGrp="1"/>
          </p:cNvSpPr>
          <p:nvPr>
            <p:ph type="title"/>
          </p:nvPr>
        </p:nvSpPr>
        <p:spPr/>
        <p:txBody>
          <a:bodyPr>
            <a:normAutofit/>
          </a:bodyPr>
          <a:lstStyle/>
          <a:p>
            <a:r>
              <a:rPr lang="fr-FR" dirty="0"/>
              <a:t>Les résultats_4</a:t>
            </a:r>
            <a:endParaRPr lang="fr-CM" dirty="0"/>
          </a:p>
        </p:txBody>
      </p:sp>
      <p:sp>
        <p:nvSpPr>
          <p:cNvPr id="3" name="Espace réservé du contenu 2">
            <a:extLst>
              <a:ext uri="{FF2B5EF4-FFF2-40B4-BE49-F238E27FC236}">
                <a16:creationId xmlns:a16="http://schemas.microsoft.com/office/drawing/2014/main" id="{5E6A27EC-3B0F-E673-CCAC-E7FEBB59A60A}"/>
              </a:ext>
            </a:extLst>
          </p:cNvPr>
          <p:cNvSpPr>
            <a:spLocks noGrp="1"/>
          </p:cNvSpPr>
          <p:nvPr>
            <p:ph idx="1"/>
          </p:nvPr>
        </p:nvSpPr>
        <p:spPr/>
        <p:txBody>
          <a:bodyPr>
            <a:normAutofit fontScale="85000" lnSpcReduction="20000"/>
          </a:bodyPr>
          <a:lstStyle/>
          <a:p>
            <a:pPr>
              <a:buFont typeface="Wingdings" panose="05000000000000000000" pitchFamily="2" charset="2"/>
              <a:buChar char="q"/>
            </a:pPr>
            <a:r>
              <a:rPr lang="fr-CM" dirty="0"/>
              <a:t>La gestion des conflits</a:t>
            </a:r>
          </a:p>
          <a:p>
            <a:pPr>
              <a:buFont typeface="Wingdings" panose="05000000000000000000" pitchFamily="2" charset="2"/>
              <a:buChar char="Ø"/>
            </a:pPr>
            <a:r>
              <a:rPr lang="fr-CM" dirty="0"/>
              <a:t>Permanences des conflits et climat social délétère </a:t>
            </a:r>
          </a:p>
          <a:p>
            <a:pPr>
              <a:buFont typeface="Wingdings" panose="05000000000000000000" pitchFamily="2" charset="2"/>
              <a:buChar char="Ø"/>
            </a:pPr>
            <a:r>
              <a:rPr lang="fr-CM" dirty="0"/>
              <a:t>Victoire acquise de la hiérarchie dans la gestion des conflits</a:t>
            </a:r>
          </a:p>
          <a:p>
            <a:pPr>
              <a:buFont typeface="Wingdings" panose="05000000000000000000" pitchFamily="2" charset="2"/>
              <a:buChar char="q"/>
            </a:pPr>
            <a:r>
              <a:rPr lang="fr-CM" dirty="0"/>
              <a:t>Les résultats des tests </a:t>
            </a:r>
          </a:p>
          <a:p>
            <a:pPr marL="0" indent="0" algn="just">
              <a:buNone/>
            </a:pPr>
            <a:r>
              <a:rPr lang="fr-CM" dirty="0"/>
              <a:t>Les résultats des tests effectués, au regard des différentes dimensions dévoilées, mettent en perspective l’influence de la perception de la relation employeurs/employés sur les autres éléments constitutifs des relations industrielles. A titre d’illustration la conception paternaliste des rapports entre employeurs et employés affecte négativement le rôle des acteurs institutionnels, contribue au maintien d’un climat social conflictuel et aux pratiques RH qui instrumentalisent les employés </a:t>
            </a:r>
          </a:p>
        </p:txBody>
      </p:sp>
    </p:spTree>
    <p:extLst>
      <p:ext uri="{BB962C8B-B14F-4D97-AF65-F5344CB8AC3E}">
        <p14:creationId xmlns:p14="http://schemas.microsoft.com/office/powerpoint/2010/main" val="56542155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C3AFC-36E4-9C88-F892-FFE955F8FE54}"/>
              </a:ext>
            </a:extLst>
          </p:cNvPr>
          <p:cNvSpPr>
            <a:spLocks noGrp="1"/>
          </p:cNvSpPr>
          <p:nvPr>
            <p:ph type="title"/>
          </p:nvPr>
        </p:nvSpPr>
        <p:spPr/>
        <p:txBody>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Discussions des résultats_1</a:t>
            </a:r>
            <a:endParaRPr lang="fr-CM" dirty="0"/>
          </a:p>
        </p:txBody>
      </p:sp>
      <p:sp>
        <p:nvSpPr>
          <p:cNvPr id="3" name="Espace réservé du contenu 2">
            <a:extLst>
              <a:ext uri="{FF2B5EF4-FFF2-40B4-BE49-F238E27FC236}">
                <a16:creationId xmlns:a16="http://schemas.microsoft.com/office/drawing/2014/main" id="{82FC2F81-8896-268C-5C04-FF787659DEAE}"/>
              </a:ext>
            </a:extLst>
          </p:cNvPr>
          <p:cNvSpPr>
            <a:spLocks noGrp="1"/>
          </p:cNvSpPr>
          <p:nvPr>
            <p:ph idx="1"/>
          </p:nvPr>
        </p:nvSpPr>
        <p:spPr/>
        <p:txBody>
          <a:bodyPr>
            <a:normAutofit fontScale="92500" lnSpcReduction="20000"/>
          </a:bodyPr>
          <a:lstStyle/>
          <a:p>
            <a:pPr marL="0" indent="0" algn="just">
              <a:buNone/>
            </a:pPr>
            <a:r>
              <a:rPr lang="fr-FR" dirty="0"/>
              <a:t>Nos résultats mettent en relief le rôle central que joue l’employeur dans les relations industrielles. De son comportement vont dépendre : les conditions d’un travail décent, l’amélioration d’un climat  social favorable à l’épanouissement des employés, l’impartialité des représentants des institutions de travail dans la gestion des conflits et la participation des employés à la gestion de l’entreprise. Comment faire pour y parvenir ? A travers les résultats de ce travail, il faut revenir au modèle paternaliste du père protecteur au détriment de celui du père abusif qui encourage une instrumentalisation du facteur humain pour un gain plus accru e productivité et de performance. Il faut réintégrer certaines valeurs fondamentales fondées sur les valeurs de partage, de solidarité et d’un leadership qui encourage la participation des employés à la vie de l’entreprise</a:t>
            </a:r>
          </a:p>
        </p:txBody>
      </p:sp>
    </p:spTree>
    <p:extLst>
      <p:ext uri="{BB962C8B-B14F-4D97-AF65-F5344CB8AC3E}">
        <p14:creationId xmlns:p14="http://schemas.microsoft.com/office/powerpoint/2010/main" val="212446134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C3AFC-36E4-9C88-F892-FFE955F8FE54}"/>
              </a:ext>
            </a:extLst>
          </p:cNvPr>
          <p:cNvSpPr>
            <a:spLocks noGrp="1"/>
          </p:cNvSpPr>
          <p:nvPr>
            <p:ph type="title"/>
          </p:nvPr>
        </p:nvSpPr>
        <p:spPr/>
        <p:txBody>
          <a:bodyPr>
            <a:normAutofit fontScale="90000"/>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Les éléments pour une contextualisation des pratiques RH_1</a:t>
            </a:r>
            <a:endParaRPr lang="fr-CM" dirty="0"/>
          </a:p>
        </p:txBody>
      </p:sp>
      <p:sp>
        <p:nvSpPr>
          <p:cNvPr id="3" name="Espace réservé du contenu 2">
            <a:extLst>
              <a:ext uri="{FF2B5EF4-FFF2-40B4-BE49-F238E27FC236}">
                <a16:creationId xmlns:a16="http://schemas.microsoft.com/office/drawing/2014/main" id="{82FC2F81-8896-268C-5C04-FF787659DEAE}"/>
              </a:ext>
            </a:extLst>
          </p:cNvPr>
          <p:cNvSpPr>
            <a:spLocks noGrp="1"/>
          </p:cNvSpPr>
          <p:nvPr>
            <p:ph idx="1"/>
          </p:nvPr>
        </p:nvSpPr>
        <p:spPr/>
        <p:txBody>
          <a:bodyPr>
            <a:normAutofit fontScale="92500" lnSpcReduction="20000"/>
          </a:bodyPr>
          <a:lstStyle/>
          <a:p>
            <a:pPr algn="just">
              <a:buFont typeface="Wingdings" panose="05000000000000000000" pitchFamily="2" charset="2"/>
              <a:buChar char="q"/>
            </a:pPr>
            <a:r>
              <a:rPr lang="fr-FR" sz="5000" dirty="0"/>
              <a:t>Valeurs de partage, le modèle de la renaissance africaine :  l’Ubuntu</a:t>
            </a:r>
          </a:p>
          <a:p>
            <a:pPr algn="just">
              <a:buFont typeface="Wingdings" panose="05000000000000000000" pitchFamily="2" charset="2"/>
              <a:buChar char="Ø"/>
            </a:pPr>
            <a:r>
              <a:rPr lang="fr-FR" sz="5000" dirty="0">
                <a:effectLst/>
                <a:ea typeface="Calibri" panose="020F0502020204030204" pitchFamily="34" charset="0"/>
              </a:rPr>
              <a:t>Il faut se soutenir car en Afrique, selon l’idéologie </a:t>
            </a:r>
            <a:r>
              <a:rPr lang="fr-FR" sz="5000" b="1" dirty="0">
                <a:effectLst/>
                <a:ea typeface="Calibri" panose="020F0502020204030204" pitchFamily="34" charset="0"/>
              </a:rPr>
              <a:t>Ubuntu, </a:t>
            </a:r>
            <a:r>
              <a:rPr lang="fr-FR" sz="5000" dirty="0">
                <a:effectLst/>
                <a:ea typeface="Calibri" panose="020F0502020204030204" pitchFamily="34" charset="0"/>
              </a:rPr>
              <a:t>on n’est quelqu’un  à travers quelqu’un (</a:t>
            </a:r>
            <a:r>
              <a:rPr lang="fr-FR" sz="5000" dirty="0" err="1">
                <a:effectLst/>
                <a:ea typeface="Calibri" panose="020F0502020204030204" pitchFamily="34" charset="0"/>
              </a:rPr>
              <a:t>Mbigi</a:t>
            </a:r>
            <a:r>
              <a:rPr lang="fr-FR" sz="5000" dirty="0">
                <a:effectLst/>
                <a:ea typeface="Calibri" panose="020F0502020204030204" pitchFamily="34" charset="0"/>
              </a:rPr>
              <a:t>, 1997). Cette idéologie du partage est soutenue  par la confiance collective  gage du succès des initiatives.</a:t>
            </a:r>
          </a:p>
          <a:p>
            <a:pPr algn="just">
              <a:buFont typeface="Wingdings" panose="05000000000000000000" pitchFamily="2" charset="2"/>
              <a:buChar char="q"/>
            </a:pPr>
            <a:r>
              <a:rPr lang="fr-FR" sz="5000" dirty="0"/>
              <a:t>La solidarité au mérite : </a:t>
            </a:r>
          </a:p>
          <a:p>
            <a:pPr algn="just">
              <a:buFont typeface="Wingdings" panose="05000000000000000000" pitchFamily="2" charset="2"/>
              <a:buChar char="Ø"/>
            </a:pPr>
            <a:r>
              <a:rPr lang="fr-CM" sz="5000" dirty="0">
                <a:effectLst/>
                <a:ea typeface="Calibri" panose="020F0502020204030204" pitchFamily="34" charset="0"/>
              </a:rPr>
              <a:t>D'après </a:t>
            </a:r>
            <a:r>
              <a:rPr lang="fr-CM" sz="5000" dirty="0" err="1">
                <a:effectLst/>
                <a:ea typeface="Calibri" panose="020F0502020204030204" pitchFamily="34" charset="0"/>
              </a:rPr>
              <a:t>Warnier</a:t>
            </a:r>
            <a:r>
              <a:rPr lang="fr-CM" sz="5000" dirty="0">
                <a:effectLst/>
                <a:ea typeface="Calibri" panose="020F0502020204030204" pitchFamily="34" charset="0"/>
              </a:rPr>
              <a:t> (1993), cette solidarité procède du principe suivant «</a:t>
            </a:r>
            <a:r>
              <a:rPr lang="fr-CM" sz="5000" i="1" dirty="0">
                <a:effectLst/>
                <a:ea typeface="Calibri" panose="020F0502020204030204" pitchFamily="34" charset="0"/>
              </a:rPr>
              <a:t>ne participent aux réseaux de solidarité que les parents qui ont fourni les preuves de leurs mérites. Les parents se soutiennent mutuellement. Mais ceux qui, par leur faute, n'ont pas honoré l'aide reçue sont marginalisés </a:t>
            </a:r>
            <a:r>
              <a:rPr lang="fr-CM" sz="5000" dirty="0">
                <a:effectLst/>
                <a:ea typeface="Calibri" panose="020F0502020204030204" pitchFamily="34" charset="0"/>
              </a:rPr>
              <a:t>».</a:t>
            </a:r>
          </a:p>
          <a:p>
            <a:pPr algn="just">
              <a:buFont typeface="Wingdings" panose="05000000000000000000" pitchFamily="2" charset="2"/>
              <a:buChar char="q"/>
            </a:pPr>
            <a:endParaRPr lang="fr-FR" dirty="0"/>
          </a:p>
        </p:txBody>
      </p:sp>
    </p:spTree>
    <p:extLst>
      <p:ext uri="{BB962C8B-B14F-4D97-AF65-F5344CB8AC3E}">
        <p14:creationId xmlns:p14="http://schemas.microsoft.com/office/powerpoint/2010/main" val="1015694079"/>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By employing the most modern methods from Europe and the USA, a human resources department hopes to make working in a call center - where demanding and frustrated customers of European multinationals complain online - bearable. But workplace suffering an"/>
          <p:cNvSpPr txBox="1">
            <a:spLocks noGrp="1"/>
          </p:cNvSpPr>
          <p:nvPr>
            <p:ph type="body" sz="half" idx="1"/>
          </p:nvPr>
        </p:nvSpPr>
        <p:spPr>
          <a:xfrm>
            <a:off x="1206500" y="1316830"/>
            <a:ext cx="9779000" cy="11188304"/>
          </a:xfrm>
          <a:prstGeom prst="rect">
            <a:avLst/>
          </a:prstGeom>
        </p:spPr>
        <p:txBody>
          <a:bodyPr/>
          <a:lstStyle>
            <a:lvl1pPr marL="539750" indent="180340" algn="just" defTabSz="457200">
              <a:lnSpc>
                <a:spcPct val="120000"/>
              </a:lnSpc>
              <a:spcBef>
                <a:spcPts val="0"/>
              </a:spcBef>
              <a:buSzTx/>
              <a:buNone/>
              <a:defRPr sz="5000">
                <a:uFill>
                  <a:solidFill>
                    <a:srgbClr val="000000"/>
                  </a:solidFill>
                </a:uFill>
              </a:defRPr>
            </a:lvl1pPr>
          </a:lstStyle>
          <a:p>
            <a:r>
              <a:t>By employing the most modern methods from Europe and the USA, a human resources department hopes to make working in a call center - where demanding and frustrated customers of European multinationals complain online - bearable. But workplace suffering and mass resignations persist.</a:t>
            </a:r>
          </a:p>
        </p:txBody>
      </p:sp>
      <p:pic>
        <p:nvPicPr>
          <p:cNvPr id="177" name="IMG_2527.jpeg" descr="IMG_2527.jpeg"/>
          <p:cNvPicPr>
            <a:picLocks noChangeAspect="1"/>
          </p:cNvPicPr>
          <p:nvPr/>
        </p:nvPicPr>
        <p:blipFill>
          <a:blip r:embed="Rf389b53c0ed74d87"/>
          <a:stretch>
            <a:fillRect/>
          </a:stretch>
        </p:blipFill>
        <p:spPr>
          <a:xfrm>
            <a:off x="12085279" y="1316830"/>
            <a:ext cx="11121040" cy="11188304"/>
          </a:xfrm>
          <a:prstGeom prst="rect">
            <a:avLst/>
          </a:prstGeom>
          <a:ln w="12700">
            <a:miter lim="400000"/>
          </a:ln>
        </p:spPr>
      </p:pic>
      <p:sp>
        <p:nvSpPr>
          <p:cNvPr id="178"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C3AFC-36E4-9C88-F892-FFE955F8FE54}"/>
              </a:ext>
            </a:extLst>
          </p:cNvPr>
          <p:cNvSpPr>
            <a:spLocks noGrp="1"/>
          </p:cNvSpPr>
          <p:nvPr>
            <p:ph type="title"/>
          </p:nvPr>
        </p:nvSpPr>
        <p:spPr/>
        <p:txBody>
          <a:bodyPr>
            <a:normAutofit fontScale="90000"/>
          </a:bodyPr>
          <a:lstStyle/>
          <a:p>
            <a:r>
              <a:rPr kumimoji="0" lang="fr-FR" sz="8800" b="0" i="0" u="none" strike="noStrike" kern="1200" cap="none" spc="0" normalizeH="0" baseline="0" noProof="0" dirty="0">
                <a:ln w="3175" cmpd="sng">
                  <a:noFill/>
                </a:ln>
                <a:solidFill>
                  <a:prstClr val="black">
                    <a:lumMod val="85000"/>
                    <a:lumOff val="15000"/>
                  </a:prstClr>
                </a:solidFill>
                <a:effectLst/>
                <a:uLnTx/>
                <a:uFillTx/>
                <a:latin typeface="Garamond"/>
                <a:ea typeface="+mj-ea"/>
                <a:cs typeface="+mj-cs"/>
              </a:rPr>
              <a:t>Les éléments pour une contextualisation des pratiques RH_2</a:t>
            </a:r>
            <a:endParaRPr lang="fr-CM" dirty="0"/>
          </a:p>
        </p:txBody>
      </p:sp>
      <p:sp>
        <p:nvSpPr>
          <p:cNvPr id="3" name="Espace réservé du contenu 2">
            <a:extLst>
              <a:ext uri="{FF2B5EF4-FFF2-40B4-BE49-F238E27FC236}">
                <a16:creationId xmlns:a16="http://schemas.microsoft.com/office/drawing/2014/main" id="{82FC2F81-8896-268C-5C04-FF787659DEAE}"/>
              </a:ext>
            </a:extLst>
          </p:cNvPr>
          <p:cNvSpPr>
            <a:spLocks noGrp="1"/>
          </p:cNvSpPr>
          <p:nvPr>
            <p:ph idx="1"/>
          </p:nvPr>
        </p:nvSpPr>
        <p:spPr/>
        <p:txBody>
          <a:bodyPr>
            <a:normAutofit fontScale="40000" lnSpcReduction="20000"/>
          </a:bodyPr>
          <a:lstStyle/>
          <a:p>
            <a:pPr algn="just">
              <a:lnSpc>
                <a:spcPct val="107000"/>
              </a:lnSpc>
              <a:spcAft>
                <a:spcPts val="800"/>
              </a:spcAft>
              <a:buFont typeface="Wingdings" panose="05000000000000000000" pitchFamily="2" charset="2"/>
              <a:buChar char="q"/>
              <a:tabLst>
                <a:tab pos="676910" algn="l"/>
              </a:tabLst>
            </a:pPr>
            <a:r>
              <a:rPr lang="fr-CM" sz="7600" dirty="0">
                <a:effectLst/>
                <a:ea typeface="Calibri" panose="020F0502020204030204" pitchFamily="34" charset="0"/>
              </a:rPr>
              <a:t>Le leadership : le modèle paternaliste du père protecteur : </a:t>
            </a:r>
            <a:r>
              <a:rPr lang="fr-FR" sz="7600" spc="-10" dirty="0">
                <a:effectLst/>
                <a:ea typeface="Times New Roman" panose="02020603050405020304" pitchFamily="18" charset="0"/>
                <a:cs typeface="Times New Roman" panose="02020603050405020304" pitchFamily="18" charset="0"/>
              </a:rPr>
              <a:t>Ce modèle, selon Renaud de Maricourt (1994) repose sur certains éléments : </a:t>
            </a:r>
          </a:p>
          <a:p>
            <a:pPr marL="342900" lvl="0" indent="-342900" algn="just">
              <a:lnSpc>
                <a:spcPct val="107000"/>
              </a:lnSpc>
              <a:spcAft>
                <a:spcPts val="800"/>
              </a:spcAft>
              <a:buFont typeface="Symbol" panose="05050102010706020507" pitchFamily="18" charset="2"/>
              <a:buChar char=""/>
              <a:tabLst>
                <a:tab pos="457200" algn="l"/>
                <a:tab pos="676910" algn="l"/>
              </a:tabLst>
            </a:pPr>
            <a:r>
              <a:rPr lang="fr-FR" sz="7600" kern="1200" spc="-10" dirty="0">
                <a:solidFill>
                  <a:srgbClr val="262626"/>
                </a:solidFill>
                <a:effectLst/>
                <a:ea typeface="Times New Roman" panose="02020603050405020304" pitchFamily="18" charset="0"/>
                <a:cs typeface="Times New Roman" panose="02020603050405020304" pitchFamily="18" charset="0"/>
              </a:rPr>
              <a:t>Le pouvoir est au service de ceux sur qui il s'exerce : pouvoir </a:t>
            </a:r>
            <a:r>
              <a:rPr lang="fr-FR" sz="7600" kern="1200" spc="-10" dirty="0" err="1">
                <a:solidFill>
                  <a:srgbClr val="262626"/>
                </a:solidFill>
                <a:effectLst/>
                <a:ea typeface="Times New Roman" panose="02020603050405020304" pitchFamily="18" charset="0"/>
                <a:cs typeface="Times New Roman" panose="02020603050405020304" pitchFamily="18" charset="0"/>
              </a:rPr>
              <a:t>altéro</a:t>
            </a:r>
            <a:r>
              <a:rPr lang="fr-FR" sz="7600" kern="1200" spc="-10" dirty="0">
                <a:solidFill>
                  <a:srgbClr val="262626"/>
                </a:solidFill>
                <a:effectLst/>
                <a:ea typeface="Times New Roman" panose="02020603050405020304" pitchFamily="18" charset="0"/>
                <a:cs typeface="Times New Roman" panose="02020603050405020304" pitchFamily="18" charset="0"/>
              </a:rPr>
              <a:t>-centré.</a:t>
            </a:r>
            <a:endParaRPr lang="en-GB" sz="76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 pos="676910" algn="l"/>
              </a:tabLst>
            </a:pPr>
            <a:r>
              <a:rPr lang="fr-FR" sz="7600" kern="1200" spc="-10" dirty="0">
                <a:solidFill>
                  <a:srgbClr val="262626"/>
                </a:solidFill>
                <a:effectLst/>
                <a:ea typeface="Times New Roman" panose="02020603050405020304" pitchFamily="18" charset="0"/>
                <a:cs typeface="Times New Roman" panose="02020603050405020304" pitchFamily="18" charset="0"/>
              </a:rPr>
              <a:t>Recherche d'un échange équilibré.</a:t>
            </a:r>
            <a:endParaRPr lang="en-GB" sz="76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 pos="676910" algn="l"/>
              </a:tabLst>
            </a:pPr>
            <a:r>
              <a:rPr lang="fr-FR" sz="7600" kern="1200" spc="-10" dirty="0">
                <a:solidFill>
                  <a:srgbClr val="262626"/>
                </a:solidFill>
                <a:effectLst/>
                <a:ea typeface="Times New Roman" panose="02020603050405020304" pitchFamily="18" charset="0"/>
                <a:cs typeface="Times New Roman" panose="02020603050405020304" pitchFamily="18" charset="0"/>
              </a:rPr>
              <a:t>Acceptation du modèle par la majorité qui en perçoit les bénéfices.</a:t>
            </a:r>
            <a:endParaRPr lang="en-GB" sz="76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 pos="676910" algn="l"/>
              </a:tabLst>
            </a:pPr>
            <a:r>
              <a:rPr lang="fr-FR" sz="7600" kern="1200" spc="-10" dirty="0">
                <a:solidFill>
                  <a:srgbClr val="262626"/>
                </a:solidFill>
                <a:effectLst/>
                <a:ea typeface="Times New Roman" panose="02020603050405020304" pitchFamily="18" charset="0"/>
                <a:cs typeface="Times New Roman" panose="02020603050405020304" pitchFamily="18" charset="0"/>
              </a:rPr>
              <a:t>Paix sociale, efficacité économique.</a:t>
            </a:r>
            <a:endParaRPr lang="en-GB" sz="7600" dirty="0">
              <a:effectLs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tabLst>
                <a:tab pos="457200" algn="l"/>
                <a:tab pos="676910" algn="l"/>
              </a:tabLst>
            </a:pPr>
            <a:r>
              <a:rPr lang="fr-FR" sz="7600" kern="1200" dirty="0">
                <a:solidFill>
                  <a:srgbClr val="262626"/>
                </a:solidFill>
                <a:effectLst/>
                <a:ea typeface="Times New Roman" panose="02020603050405020304" pitchFamily="18" charset="0"/>
                <a:cs typeface="Times New Roman" panose="02020603050405020304" pitchFamily="18" charset="0"/>
              </a:rPr>
              <a:t>Négociation interne visant au consensus. </a:t>
            </a:r>
            <a:r>
              <a:rPr lang="fr-FR" sz="7600" kern="1200" dirty="0" err="1">
                <a:solidFill>
                  <a:srgbClr val="262626"/>
                </a:solidFill>
                <a:effectLst/>
                <a:ea typeface="Times New Roman" panose="02020603050405020304" pitchFamily="18" charset="0"/>
                <a:cs typeface="Times New Roman" panose="02020603050405020304" pitchFamily="18" charset="0"/>
              </a:rPr>
              <a:t>Etc</a:t>
            </a:r>
            <a:endParaRPr lang="en-GB" sz="7600" dirty="0">
              <a:effectLst/>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q"/>
            </a:pPr>
            <a:r>
              <a:rPr lang="fr-FR" sz="7600" dirty="0">
                <a:ea typeface="Calibri" panose="020F0502020204030204" pitchFamily="34" charset="0"/>
                <a:cs typeface="Times New Roman" panose="02020603050405020304" pitchFamily="18" charset="0"/>
              </a:rPr>
              <a:t>Le leadership </a:t>
            </a:r>
            <a:r>
              <a:rPr lang="fr-FR" sz="7600" dirty="0" err="1">
                <a:ea typeface="Calibri" panose="020F0502020204030204" pitchFamily="34" charset="0"/>
                <a:cs typeface="Times New Roman" panose="02020603050405020304" pitchFamily="18" charset="0"/>
              </a:rPr>
              <a:t>interpellable</a:t>
            </a:r>
            <a:r>
              <a:rPr lang="fr-FR" sz="7600" dirty="0">
                <a:ea typeface="Calibri" panose="020F0502020204030204" pitchFamily="34" charset="0"/>
                <a:cs typeface="Times New Roman" panose="02020603050405020304" pitchFamily="18" charset="0"/>
              </a:rPr>
              <a:t> : </a:t>
            </a:r>
            <a:r>
              <a:rPr lang="fr-FR" sz="7600" dirty="0">
                <a:effectLst/>
                <a:ea typeface="Times New Roman" panose="02020603050405020304" pitchFamily="18" charset="0"/>
                <a:cs typeface="Times New Roman" panose="02020603050405020304" pitchFamily="18" charset="0"/>
              </a:rPr>
              <a:t>Dans ce mode d’exercice de leadership, «</a:t>
            </a:r>
            <a:r>
              <a:rPr lang="fr-FR" sz="7600" i="1" dirty="0">
                <a:effectLst/>
                <a:ea typeface="Times New Roman" panose="02020603050405020304" pitchFamily="18" charset="0"/>
                <a:cs typeface="Times New Roman" panose="02020603050405020304" pitchFamily="18" charset="0"/>
              </a:rPr>
              <a:t>la direction ne consiste pas à se placer à l’avant-scène : il est souvent possible de jouer un rôle à l’arrière-plan, en influençant le cours des actions les plus importantes et l’orientation générale que les événements doivent prendre, tout en laissant le choix des détails à ceux qui sont responsable de sa mise en œuvre</a:t>
            </a:r>
            <a:r>
              <a:rPr lang="fr-FR" sz="7600" dirty="0">
                <a:effectLst/>
                <a:ea typeface="Times New Roman" panose="02020603050405020304" pitchFamily="18" charset="0"/>
                <a:cs typeface="Times New Roman" panose="02020603050405020304" pitchFamily="18" charset="0"/>
              </a:rPr>
              <a:t> » (</a:t>
            </a:r>
            <a:r>
              <a:rPr lang="fr-FR" sz="7600" dirty="0" err="1">
                <a:effectLst/>
                <a:ea typeface="Times New Roman" panose="02020603050405020304" pitchFamily="18" charset="0"/>
                <a:cs typeface="Times New Roman" panose="02020603050405020304" pitchFamily="18" charset="0"/>
              </a:rPr>
              <a:t>Aktouf</a:t>
            </a:r>
            <a:r>
              <a:rPr lang="fr-FR" sz="7600" dirty="0">
                <a:effectLst/>
                <a:ea typeface="Times New Roman" panose="02020603050405020304" pitchFamily="18" charset="0"/>
                <a:cs typeface="Times New Roman" panose="02020603050405020304" pitchFamily="18" charset="0"/>
              </a:rPr>
              <a:t>, 1990).</a:t>
            </a:r>
            <a:endParaRPr lang="en-GB" sz="7600" dirty="0">
              <a:effectLst/>
              <a:ea typeface="Calibri" panose="020F0502020204030204" pitchFamily="34" charset="0"/>
              <a:cs typeface="Times New Roman" panose="02020603050405020304" pitchFamily="18" charset="0"/>
            </a:endParaRPr>
          </a:p>
          <a:p>
            <a:pPr lvl="0" algn="just">
              <a:lnSpc>
                <a:spcPct val="107000"/>
              </a:lnSpc>
              <a:spcAft>
                <a:spcPts val="800"/>
              </a:spcAft>
              <a:buFont typeface="Wingdings" panose="05000000000000000000" pitchFamily="2" charset="2"/>
              <a:buChar char="q"/>
              <a:tabLst>
                <a:tab pos="676910" algn="l"/>
              </a:tabLst>
            </a:pPr>
            <a:endParaRPr lang="en-GB" sz="5000" dirty="0">
              <a:effectLst/>
              <a:ea typeface="Calibri" panose="020F0502020204030204" pitchFamily="34" charset="0"/>
              <a:cs typeface="Times New Roman" panose="02020603050405020304" pitchFamily="18" charset="0"/>
            </a:endParaRPr>
          </a:p>
          <a:p>
            <a:pPr algn="just">
              <a:buFont typeface="Wingdings" panose="05000000000000000000" pitchFamily="2" charset="2"/>
              <a:buChar char="q"/>
            </a:pPr>
            <a:endParaRPr lang="fr-FR" dirty="0"/>
          </a:p>
        </p:txBody>
      </p:sp>
    </p:spTree>
    <p:extLst>
      <p:ext uri="{BB962C8B-B14F-4D97-AF65-F5344CB8AC3E}">
        <p14:creationId xmlns:p14="http://schemas.microsoft.com/office/powerpoint/2010/main" val="368596704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A once prosperous local construction company is now out of work. However, European and Chinese multinationals are able to provide the financing that is the key to obtaining contracts."/>
          <p:cNvSpPr txBox="1">
            <a:spLocks noGrp="1"/>
          </p:cNvSpPr>
          <p:nvPr>
            <p:ph type="body" sz="half" idx="1"/>
          </p:nvPr>
        </p:nvSpPr>
        <p:spPr>
          <a:xfrm>
            <a:off x="1203685" y="1929070"/>
            <a:ext cx="9779001" cy="10602200"/>
          </a:xfrm>
          <a:prstGeom prst="rect">
            <a:avLst/>
          </a:prstGeom>
        </p:spPr>
        <p:txBody>
          <a:bodyPr/>
          <a:lstStyle>
            <a:lvl1pPr marL="0" indent="0" algn="just">
              <a:buSzTx/>
              <a:buNone/>
              <a:defRPr sz="7100"/>
            </a:lvl1pPr>
          </a:lstStyle>
          <a:p>
            <a:r>
              <a:t>A once prosperous local construction company is now out of work. However, European and Chinese multinationals are able to provide the financing that is the key to obtaining contracts.</a:t>
            </a:r>
          </a:p>
        </p:txBody>
      </p:sp>
      <p:pic>
        <p:nvPicPr>
          <p:cNvPr id="183" name="officeArt object" descr="officeArt object"/>
          <p:cNvPicPr>
            <a:picLocks noChangeAspect="1"/>
          </p:cNvPicPr>
          <p:nvPr/>
        </p:nvPicPr>
        <p:blipFill>
          <a:blip r:embed="R15bdd511414447e3"/>
          <a:srcRect t="164" b="164"/>
          <a:stretch>
            <a:fillRect/>
          </a:stretch>
        </p:blipFill>
        <p:spPr>
          <a:xfrm>
            <a:off x="11640527" y="1805034"/>
            <a:ext cx="12010730" cy="8978435"/>
          </a:xfrm>
          <a:prstGeom prst="rect">
            <a:avLst/>
          </a:prstGeom>
          <a:ln w="12700">
            <a:miter lim="400000"/>
          </a:ln>
        </p:spPr>
      </p:pic>
      <p:sp>
        <p:nvSpPr>
          <p:cNvPr id="184"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 bank collecting money from the poor and immigrant workers finances large-scale national companies and its own pan-African internationalization"/>
          <p:cNvSpPr txBox="1">
            <a:spLocks noGrp="1"/>
          </p:cNvSpPr>
          <p:nvPr>
            <p:ph type="body" sz="half" idx="1"/>
          </p:nvPr>
        </p:nvSpPr>
        <p:spPr>
          <a:xfrm>
            <a:off x="1206500" y="1639607"/>
            <a:ext cx="9779000" cy="10865527"/>
          </a:xfrm>
          <a:prstGeom prst="rect">
            <a:avLst/>
          </a:prstGeom>
        </p:spPr>
        <p:txBody>
          <a:bodyPr/>
          <a:lstStyle/>
          <a:p>
            <a:pPr marL="0" indent="0" defTabSz="457200">
              <a:lnSpc>
                <a:spcPct val="117999"/>
              </a:lnSpc>
              <a:spcBef>
                <a:spcPts val="0"/>
              </a:spcBef>
              <a:buSzTx/>
              <a:buNone/>
              <a:defRPr sz="5900"/>
            </a:pPr>
            <a:r>
              <a:rPr sz="7300" b="1"/>
              <a:t>A bank collecting money from the poor and immigrant workers finances large-scale national companies and its own pan-African internationalization</a:t>
            </a:r>
            <a:r>
              <a:t> </a:t>
            </a:r>
          </a:p>
        </p:txBody>
      </p:sp>
      <p:pic>
        <p:nvPicPr>
          <p:cNvPr id="189" name="Capture d’écran 2024-04-30 à 10.51.56.jpeg" descr="Capture d’écran 2024-04-30 à 10.51.56.jpeg"/>
          <p:cNvPicPr>
            <a:picLocks noChangeAspect="1"/>
          </p:cNvPicPr>
          <p:nvPr/>
        </p:nvPicPr>
        <p:blipFill>
          <a:blip r:embed="R1897320b3db24442"/>
          <a:stretch>
            <a:fillRect/>
          </a:stretch>
        </p:blipFill>
        <p:spPr>
          <a:xfrm>
            <a:off x="12337777" y="1737888"/>
            <a:ext cx="10333462" cy="10668965"/>
          </a:xfrm>
          <a:prstGeom prst="rect">
            <a:avLst/>
          </a:prstGeom>
          <a:ln w="12700">
            <a:miter lim="400000"/>
          </a:ln>
        </p:spPr>
      </p:pic>
      <p:sp>
        <p:nvSpPr>
          <p:cNvPr id="190"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A pan-African multinational with a bright future was sold off by its main shareholders, and disappeared overnight, and was transformed into a bundle of shares in a European multinational headquartered in Luxembourg."/>
          <p:cNvSpPr txBox="1">
            <a:spLocks noGrp="1"/>
          </p:cNvSpPr>
          <p:nvPr>
            <p:ph type="body" sz="half" idx="1"/>
          </p:nvPr>
        </p:nvSpPr>
        <p:spPr>
          <a:xfrm>
            <a:off x="1206500" y="1312397"/>
            <a:ext cx="9779000" cy="11192737"/>
          </a:xfrm>
          <a:prstGeom prst="rect">
            <a:avLst/>
          </a:prstGeom>
        </p:spPr>
        <p:txBody>
          <a:bodyPr/>
          <a:lstStyle>
            <a:lvl1pPr marL="0" indent="0" defTabSz="2121354">
              <a:spcBef>
                <a:spcPts val="3900"/>
              </a:spcBef>
              <a:buSzTx/>
              <a:buNone/>
              <a:defRPr sz="6612" b="1"/>
            </a:lvl1pPr>
          </a:lstStyle>
          <a:p>
            <a:r>
              <a:t>A pan-African multinational with a bright future was sold off by its main shareholders, and disappeared overnight, and was transformed into a bundle of shares in a European multinational headquartered in Luxembourg.</a:t>
            </a:r>
          </a:p>
        </p:txBody>
      </p:sp>
      <p:pic>
        <p:nvPicPr>
          <p:cNvPr id="195" name="Image" descr="Image"/>
          <p:cNvPicPr>
            <a:picLocks noChangeAspect="1"/>
          </p:cNvPicPr>
          <p:nvPr/>
        </p:nvPicPr>
        <p:blipFill>
          <a:blip r:embed="R1c9956ae32964f05"/>
          <a:stretch>
            <a:fillRect/>
          </a:stretch>
        </p:blipFill>
        <p:spPr>
          <a:xfrm>
            <a:off x="13152387" y="1113516"/>
            <a:ext cx="8986822" cy="11982428"/>
          </a:xfrm>
          <a:prstGeom prst="rect">
            <a:avLst/>
          </a:prstGeom>
          <a:ln w="12700">
            <a:miter lim="400000"/>
          </a:ln>
        </p:spPr>
      </p:pic>
      <p:sp>
        <p:nvSpPr>
          <p:cNvPr id="196"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Evolution du cours de bourse  (2007-2022)"/>
          <p:cNvSpPr txBox="1">
            <a:spLocks noGrp="1"/>
          </p:cNvSpPr>
          <p:nvPr>
            <p:ph type="body" idx="21"/>
          </p:nvPr>
        </p:nvSpPr>
        <p:spPr>
          <a:xfrm>
            <a:off x="12346894" y="3313824"/>
            <a:ext cx="9779001"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69594">
              <a:defRPr sz="3795"/>
            </a:lvl1pPr>
          </a:lstStyle>
          <a:p>
            <a:r>
              <a:t>Evolution du cours de bourse  (2007-2022)</a:t>
            </a:r>
          </a:p>
        </p:txBody>
      </p:sp>
      <p:sp>
        <p:nvSpPr>
          <p:cNvPr id="201" name="A developer made a quick fortune by skillfully taking advantage of cheap housing building public policy, yet proved incapable of remaining profitable when he ventured outside this protective framework."/>
          <p:cNvSpPr txBox="1">
            <a:spLocks noGrp="1"/>
          </p:cNvSpPr>
          <p:nvPr>
            <p:ph type="body" sz="half" idx="1"/>
          </p:nvPr>
        </p:nvSpPr>
        <p:spPr>
          <a:xfrm>
            <a:off x="1206500" y="1992891"/>
            <a:ext cx="9773372" cy="10512243"/>
          </a:xfrm>
          <a:prstGeom prst="rect">
            <a:avLst/>
          </a:prstGeom>
        </p:spPr>
        <p:txBody>
          <a:bodyPr/>
          <a:lstStyle>
            <a:lvl1pPr marL="0" indent="0" defTabSz="457200">
              <a:lnSpc>
                <a:spcPct val="117999"/>
              </a:lnSpc>
              <a:spcBef>
                <a:spcPts val="0"/>
              </a:spcBef>
              <a:buSzTx/>
              <a:buNone/>
              <a:defRPr sz="5900" b="1"/>
            </a:lvl1pPr>
          </a:lstStyle>
          <a:p>
            <a:r>
              <a:t>A developer made a quick fortune by skillfully taking advantage of cheap housing building public policy, yet proved incapable of remaining profitable when he ventured outside this protective framework.</a:t>
            </a:r>
          </a:p>
        </p:txBody>
      </p:sp>
      <p:pic>
        <p:nvPicPr>
          <p:cNvPr id="202" name="Capture d’écran 2022-12-22 à 10.54.36.jpeg" descr="Capture d’écran 2022-12-22 à 10.54.36.jpeg"/>
          <p:cNvPicPr>
            <a:picLocks noChangeAspect="1"/>
          </p:cNvPicPr>
          <p:nvPr/>
        </p:nvPicPr>
        <p:blipFill>
          <a:blip r:embed="Rd3c70c272b07424b"/>
          <a:stretch>
            <a:fillRect/>
          </a:stretch>
        </p:blipFill>
        <p:spPr>
          <a:xfrm>
            <a:off x="11193646" y="4458201"/>
            <a:ext cx="12085497" cy="6665667"/>
          </a:xfrm>
          <a:prstGeom prst="rect">
            <a:avLst/>
          </a:prstGeom>
          <a:ln w="12700">
            <a:miter lim="400000"/>
          </a:ln>
        </p:spPr>
      </p:pic>
      <p:sp>
        <p:nvSpPr>
          <p:cNvPr id="203" name="Numéro de diapositive"/>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docProps/app.xml><?xml version="1.0" encoding="utf-8"?>
<Properties xmlns="http://schemas.openxmlformats.org/officeDocument/2006/extended-properties" xmlns:vt="http://schemas.openxmlformats.org/officeDocument/2006/docPropsVTypes">
  <TotalTime>0</TotalTime>
  <Words>2799</Words>
  <Application>Microsoft Office PowerPoint</Application>
  <PresentationFormat>Personnalisé</PresentationFormat>
  <Paragraphs>121</Paragraphs>
  <Slides>15</Slides>
  <Notes>14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Helvetica Neue</vt:lpstr>
      <vt:lpstr>Helvetica Neue Medium</vt:lpstr>
      <vt:lpstr>21_BasicWhite</vt:lpstr>
      <vt:lpstr> In search of African capitalism             A la recherche du capitalisme africain  </vt:lpstr>
      <vt:lpstr>Pourquoi l’Europe a-t-elle financé Managlobal? </vt:lpstr>
      <vt:lpstr>Entreprises en émergence ou entreprises en crise ?</vt:lpstr>
      <vt:lpstr>Présentation PowerPoint</vt:lpstr>
      <vt:lpstr>Présentation PowerPoint</vt:lpstr>
      <vt:lpstr>Présentation PowerPoint</vt:lpstr>
      <vt:lpstr>Présentation PowerPoint</vt:lpstr>
      <vt:lpstr>Présentation PowerPoint</vt:lpstr>
      <vt:lpstr>Présentation PowerPoint</vt:lpstr>
      <vt:lpstr>20 entreprises dans quatre pays</vt:lpstr>
      <vt:lpstr>Présentation PowerPoint</vt:lpstr>
      <vt:lpstr>Accumulation du capital, liens avec l’étranger et protections politiques sont liés</vt:lpstr>
      <vt:lpstr>Un nationalisme de façade masque une coopération encore nécessaire avec les entreprises étrangères: import+export+ protections, sont la clef du succès en affaires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 In search of African capitalism             A la recherche du capitalisme africain  </dc:title>
  <dc:creator>diaw_d</dc:creator>
  <lastModifiedBy>diaw_d</lastModifiedBy>
  <revision>1</revision>
  <dcterms:modified xsi:type="dcterms:W3CDTF">2024-09-06T10:20:38.8800000Z</dcterms:modified>
</coreProperties>
</file>