
<file path=[Content_Types].xml><?xml version="1.0" encoding="utf-8"?>
<Types xmlns="http://schemas.openxmlformats.org/package/2006/content-types">
  <Default Extension="xml" ContentType="application/vnd.openxmlformats-officedocument.presentationml.presentation.main+xml"/>
  <Default Extension="jpg" ContentType="image/jpeg"/>
  <Default Extension="png" ContentType="image/png"/>
  <Default Extension="svg" ContentType="image/svg+xml"/>
  <Default Extension="emf" ContentType="image/x-emf"/>
  <Default Extension="rels" ContentType="application/vnd.openxmlformats-package.relationships+xml"/>
  <Override PartName="/ppt/presProps.xml" ContentType="application/vnd.openxmlformats-officedocument.presentationml.presProps+xml"/>
  <Override PartName="/ppt/viewProps.xml" ContentType="application/vnd.openxmlformats-officedocument.presentationml.viewProps+xml"/>
  <Override PartName="/ppt/slideMasters/slideMaster1.xml" ContentType="application/vnd.openxmlformats-officedocument.presentationml.slideMaster+xml"/>
  <Override PartName="/ppt/slideMasters/theme/theme1.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Masters/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graphics/data1.xml" ContentType="application/vnd.openxmlformats-officedocument.drawingml.diagramData+xml"/>
  <Override PartName="/ppt/graphics/layout1.xml" ContentType="application/vnd.openxmlformats-officedocument.drawingml.diagramLayout+xml"/>
  <Override PartName="/ppt/graphics/quickStyle1.xml" ContentType="application/vnd.openxmlformats-officedocument.drawingml.diagramStyle+xml"/>
  <Override PartName="/ppt/graphics/colors1.xml" ContentType="application/vnd.openxmlformats-officedocument.drawingml.diagramColors+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3.xml" ContentType="application/vnd.openxmlformats-officedocument.presentationml.slideMaster+xml"/>
  <Override PartName="/ppt/slideMasters/theme/theme3.xml" ContentType="application/vnd.openxmlformats-officedocument.theme+xml"/>
  <Override PartName="/ppt/slideLayouts/slideLayout29.xml" ContentType="application/vnd.openxmlformats-officedocument.presentationml.slideLayout+xml"/>
  <Override PartName="/ppt/slideLayouts/slideLayout31.xml" ContentType="application/vnd.openxmlformats-officedocument.presentationml.slideLayout+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ableStyles.xml" ContentType="application/vnd.openxmlformats-officedocument.presentationml.tableStyles+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officeDocument/2006/relationships/officeDocument" Target="/ppt/presentation.xml" Id="Redeb637c1a534626" /><Relationship Type="http://schemas.openxmlformats.org/package/2006/relationships/metadata/core-properties" Target="/docProps/core.xml" Id="R26e10afb44fe4256" /><Relationship Type="http://schemas.openxmlformats.org/officeDocument/2006/relationships/extended-properties" Target="/docProps/app.xml" Id="Raac3179099a64a7a"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48" r:id="R7be61e10254f4c2d"/>
    <p:sldMasterId id="2147483660" r:id="Rf2535da032b14567"/>
    <p:sldMasterId id="2147483672" r:id="R441c5076ea604bc6"/>
  </p:sldMasterIdLst>
  <p:sldIdLst>
    <p:sldId id="256" r:id="R4f181b6f2cb54a10"/>
    <p:sldId id="257" r:id="R8794997e901148e5"/>
    <p:sldId id="258" r:id="R2b8f64f209ea49d9"/>
    <p:sldId id="259" r:id="R173cded1880d4ae4"/>
    <p:sldId id="260" r:id="R4231e9ac83394125"/>
    <p:sldId id="261" r:id="Rb95d6c9bbcfe4943"/>
    <p:sldId id="262" r:id="Ra7ffe84a776c48ce"/>
    <p:sldId id="263" r:id="Rc80dacd8c6ef4e11"/>
    <p:sldId id="264" r:id="Ra9ee6d65e3dc4ce4"/>
    <p:sldId id="265" r:id="R892c82dabf1b43c0"/>
    <p:sldId id="266" r:id="Ra57ff33b4ea547c0"/>
    <p:sldId id="267" r:id="Rdc50cc1f15354a4f"/>
    <p:sldId id="268" r:id="Rac4cb400c68b4f6d"/>
    <p:sldId id="269" r:id="R8b5977f918354e04"/>
    <p:sldId id="270" r:id="Rbbf36b067b4841dd"/>
    <p:sldId id="271" r:id="R3bd35b3154614e42"/>
    <p:sldId id="272" r:id="R483e4849d634457f"/>
    <p:sldId id="273" r:id="R75f9a18249344dd9"/>
    <p:sldId id="274" r:id="R21c2491cae434634"/>
    <p:sldId id="275" r:id="R8aac44549bb44b43"/>
    <p:sldId id="276" r:id="R6cbd4cfd42284179"/>
    <p:sldId id="277" r:id="R2d7598b54ed44f49"/>
    <p:sldId id="278" r:id="Re2d7cd9bc42a4e1f"/>
    <p:sldId id="279" r:id="Rcdfd243584534e69"/>
    <p:sldId id="280" r:id="R8978833011874d5d"/>
    <p:sldId id="281" r:id="R143e3a040e3d4b0e"/>
    <p:sldId id="282" r:id="R31fad52534e3441b"/>
    <p:sldId id="283" r:id="R748acd06bf5f46fc"/>
    <p:sldId id="284" r:id="Ra55fe01c10b24b8a"/>
    <p:sldId id="285" r:id="R10f562fb43ee4f90"/>
    <p:sldId id="286" r:id="R6f55d80b96ed44fe"/>
    <p:sldId id="287" r:id="R7e56a6a28e0e4ff2"/>
    <p:sldId id="288" r:id="R41d61eb9fa9b4d9c"/>
    <p:sldId id="289" r:id="Rcb3253b670f1405a"/>
    <p:sldId id="290" r:id="R56f4acae63224725"/>
    <p:sldId id="291" r:id="Rc5fab63fd3c84888"/>
    <p:sldId id="292" r:id="R9e740315157543eb"/>
    <p:sldId id="293" r:id="R745dad573f3049cb"/>
    <p:sldId id="294" r:id="Rc056d2f197104c48"/>
    <p:sldId id="295" r:id="Rd59097a585884fa3"/>
    <p:sldId id="296" r:id="Rbe1237986e35483c"/>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51" d="100"/>
          <a:sy n="51" d="100"/>
        </p:scale>
        <p:origin x="898" y="3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presProps" Target="/ppt/presProps.xml" Id="R042db1299d6e4681" /><Relationship Type="http://schemas.openxmlformats.org/officeDocument/2006/relationships/viewProps" Target="/ppt/viewProps.xml" Id="R87e7b5f774a74a15" /><Relationship Type="http://schemas.openxmlformats.org/officeDocument/2006/relationships/slideMaster" Target="/ppt/slideMasters/slideMaster1.xml" Id="R7be61e10254f4c2d" /><Relationship Type="http://schemas.openxmlformats.org/officeDocument/2006/relationships/theme" Target="/ppt/slideMasters/theme/theme1.xml" Id="R3d8795a527624fa8" /><Relationship Type="http://schemas.openxmlformats.org/officeDocument/2006/relationships/slideMaster" Target="/ppt/slideMasters/slideMaster2.xml" Id="Rf2535da032b14567" /><Relationship Type="http://schemas.openxmlformats.org/officeDocument/2006/relationships/slide" Target="/ppt/slides/slide1.xml" Id="R4f181b6f2cb54a10" /><Relationship Type="http://schemas.openxmlformats.org/officeDocument/2006/relationships/slide" Target="/ppt/slides/slide2.xml" Id="R8794997e901148e5" /><Relationship Type="http://schemas.openxmlformats.org/officeDocument/2006/relationships/slide" Target="/ppt/slides/slide3.xml" Id="R2b8f64f209ea49d9" /><Relationship Type="http://schemas.openxmlformats.org/officeDocument/2006/relationships/slide" Target="/ppt/slides/slide4.xml" Id="R173cded1880d4ae4" /><Relationship Type="http://schemas.openxmlformats.org/officeDocument/2006/relationships/slide" Target="/ppt/slides/slide5.xml" Id="R4231e9ac83394125" /><Relationship Type="http://schemas.openxmlformats.org/officeDocument/2006/relationships/slide" Target="/ppt/slides/slide6.xml" Id="Rb95d6c9bbcfe4943" /><Relationship Type="http://schemas.openxmlformats.org/officeDocument/2006/relationships/slide" Target="/ppt/slides/slide7.xml" Id="Ra7ffe84a776c48ce" /><Relationship Type="http://schemas.openxmlformats.org/officeDocument/2006/relationships/slide" Target="/ppt/slides/slide8.xml" Id="Rc80dacd8c6ef4e11" /><Relationship Type="http://schemas.openxmlformats.org/officeDocument/2006/relationships/slide" Target="/ppt/slides/slide9.xml" Id="Ra9ee6d65e3dc4ce4" /><Relationship Type="http://schemas.openxmlformats.org/officeDocument/2006/relationships/slide" Target="/ppt/slides/slide10.xml" Id="R892c82dabf1b43c0" /><Relationship Type="http://schemas.openxmlformats.org/officeDocument/2006/relationships/slide" Target="/ppt/slides/slide11.xml" Id="Ra57ff33b4ea547c0" /><Relationship Type="http://schemas.openxmlformats.org/officeDocument/2006/relationships/slide" Target="/ppt/slides/slide12.xml" Id="Rdc50cc1f15354a4f" /><Relationship Type="http://schemas.openxmlformats.org/officeDocument/2006/relationships/slide" Target="/ppt/slides/slide13.xml" Id="Rac4cb400c68b4f6d" /><Relationship Type="http://schemas.openxmlformats.org/officeDocument/2006/relationships/slide" Target="/ppt/slides/slide14.xml" Id="R8b5977f918354e04" /><Relationship Type="http://schemas.openxmlformats.org/officeDocument/2006/relationships/slide" Target="/ppt/slides/slide15.xml" Id="Rbbf36b067b4841dd" /><Relationship Type="http://schemas.openxmlformats.org/officeDocument/2006/relationships/slide" Target="/ppt/slides/slide16.xml" Id="R3bd35b3154614e42" /><Relationship Type="http://schemas.openxmlformats.org/officeDocument/2006/relationships/slide" Target="/ppt/slides/slide17.xml" Id="R483e4849d634457f" /><Relationship Type="http://schemas.openxmlformats.org/officeDocument/2006/relationships/slide" Target="/ppt/slides/slide18.xml" Id="R75f9a18249344dd9" /><Relationship Type="http://schemas.openxmlformats.org/officeDocument/2006/relationships/slide" Target="/ppt/slides/slide19.xml" Id="R21c2491cae434634" /><Relationship Type="http://schemas.openxmlformats.org/officeDocument/2006/relationships/slide" Target="/ppt/slides/slide20.xml" Id="R8aac44549bb44b43" /><Relationship Type="http://schemas.openxmlformats.org/officeDocument/2006/relationships/slide" Target="/ppt/slides/slide21.xml" Id="R6cbd4cfd42284179" /><Relationship Type="http://schemas.openxmlformats.org/officeDocument/2006/relationships/slide" Target="/ppt/slides/slide22.xml" Id="R2d7598b54ed44f49" /><Relationship Type="http://schemas.openxmlformats.org/officeDocument/2006/relationships/slide" Target="/ppt/slides/slide23.xml" Id="Re2d7cd9bc42a4e1f" /><Relationship Type="http://schemas.openxmlformats.org/officeDocument/2006/relationships/slide" Target="/ppt/slides/slide24.xml" Id="Rcdfd243584534e69" /><Relationship Type="http://schemas.openxmlformats.org/officeDocument/2006/relationships/slide" Target="/ppt/slides/slide25.xml" Id="R8978833011874d5d" /><Relationship Type="http://schemas.openxmlformats.org/officeDocument/2006/relationships/slide" Target="/ppt/slides/slide26.xml" Id="R143e3a040e3d4b0e" /><Relationship Type="http://schemas.openxmlformats.org/officeDocument/2006/relationships/slide" Target="/ppt/slides/slide27.xml" Id="R31fad52534e3441b" /><Relationship Type="http://schemas.openxmlformats.org/officeDocument/2006/relationships/slideMaster" Target="/ppt/slideMasters/slideMaster3.xml" Id="R441c5076ea604bc6" /><Relationship Type="http://schemas.openxmlformats.org/officeDocument/2006/relationships/slide" Target="/ppt/slides/slide28.xml" Id="R748acd06bf5f46fc" /><Relationship Type="http://schemas.openxmlformats.org/officeDocument/2006/relationships/slide" Target="/ppt/slides/slide29.xml" Id="Ra55fe01c10b24b8a" /><Relationship Type="http://schemas.openxmlformats.org/officeDocument/2006/relationships/slide" Target="/ppt/slides/slide30.xml" Id="R10f562fb43ee4f90" /><Relationship Type="http://schemas.openxmlformats.org/officeDocument/2006/relationships/slide" Target="/ppt/slides/slide31.xml" Id="R6f55d80b96ed44fe" /><Relationship Type="http://schemas.openxmlformats.org/officeDocument/2006/relationships/slide" Target="/ppt/slides/slide32.xml" Id="R7e56a6a28e0e4ff2" /><Relationship Type="http://schemas.openxmlformats.org/officeDocument/2006/relationships/slide" Target="/ppt/slides/slide33.xml" Id="R41d61eb9fa9b4d9c" /><Relationship Type="http://schemas.openxmlformats.org/officeDocument/2006/relationships/slide" Target="/ppt/slides/slide34.xml" Id="Rcb3253b670f1405a" /><Relationship Type="http://schemas.openxmlformats.org/officeDocument/2006/relationships/slide" Target="/ppt/slides/slide35.xml" Id="R56f4acae63224725" /><Relationship Type="http://schemas.openxmlformats.org/officeDocument/2006/relationships/tableStyles" Target="/ppt/tableStyles.xml" Id="R1c86a06ff93249d2" /><Relationship Type="http://schemas.openxmlformats.org/officeDocument/2006/relationships/slide" Target="/ppt/slides/slide36.xml" Id="Rc5fab63fd3c84888" /><Relationship Type="http://schemas.openxmlformats.org/officeDocument/2006/relationships/slide" Target="/ppt/slides/slide37.xml" Id="R9e740315157543eb" /><Relationship Type="http://schemas.openxmlformats.org/officeDocument/2006/relationships/slide" Target="/ppt/slides/slide38.xml" Id="R745dad573f3049cb" /><Relationship Type="http://schemas.openxmlformats.org/officeDocument/2006/relationships/slide" Target="/ppt/slides/slide39.xml" Id="Rc056d2f197104c48" /><Relationship Type="http://schemas.openxmlformats.org/officeDocument/2006/relationships/slide" Target="/ppt/slides/slide40.xml" Id="Rd59097a585884fa3" /><Relationship Type="http://schemas.openxmlformats.org/officeDocument/2006/relationships/slide" Target="/ppt/slides/slide41.xml" Id="Rbe1237986e35483c" /></Relationships>
</file>

<file path=ppt/graphic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data1.xml><?xml version="1.0" encoding="utf-8"?>
<dgm:dataModel xmlns:dgm="http://schemas.openxmlformats.org/drawingml/2006/diagram" xmlns:a="http://schemas.openxmlformats.org/drawingml/2006/main">
  <dgm:ptLst>
    <dgm:pt modelId="{D3CBB9BE-FC93-4019-8D61-6C829943AE5E}"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723BDAA4-2245-4363-9FB2-362A5E6FCF30}">
      <dgm:prSet custT="1"/>
      <dgm:spPr/>
      <dgm:t>
        <a:bodyPr/>
        <a:lstStyle/>
        <a:p>
          <a:r>
            <a:rPr lang="en-GB" sz="1800" dirty="0"/>
            <a:t>Adeyinka </a:t>
          </a:r>
          <a:r>
            <a:rPr lang="en-GB" sz="1800" dirty="0" err="1"/>
            <a:t>Oladayo</a:t>
          </a:r>
          <a:r>
            <a:rPr lang="en-GB" sz="1800" dirty="0"/>
            <a:t> Bankole “The Situation of Women Entrepreneurs in Sub-Saharan African Economy: The Case of Nigeria”</a:t>
          </a:r>
          <a:endParaRPr lang="en-US" sz="1800" dirty="0"/>
        </a:p>
      </dgm:t>
    </dgm:pt>
    <dgm:pt modelId="{D4A5399B-4ED2-44EA-9C07-53F49C8803DC}" type="parTrans" cxnId="{DDAF5281-8559-4816-9745-3F4FBAE1E7BA}">
      <dgm:prSet/>
      <dgm:spPr/>
      <dgm:t>
        <a:bodyPr/>
        <a:lstStyle/>
        <a:p>
          <a:endParaRPr lang="en-US"/>
        </a:p>
      </dgm:t>
    </dgm:pt>
    <dgm:pt modelId="{FFE4C158-2555-4559-8B10-60AC7C9E2442}" type="sibTrans" cxnId="{DDAF5281-8559-4816-9745-3F4FBAE1E7BA}">
      <dgm:prSet/>
      <dgm:spPr/>
      <dgm:t>
        <a:bodyPr/>
        <a:lstStyle/>
        <a:p>
          <a:endParaRPr lang="en-US"/>
        </a:p>
      </dgm:t>
    </dgm:pt>
    <dgm:pt modelId="{5FA7457F-8F95-4B5E-A767-87E68BD4CD33}">
      <dgm:prSet custT="1"/>
      <dgm:spPr/>
      <dgm:t>
        <a:bodyPr/>
        <a:lstStyle/>
        <a:p>
          <a:r>
            <a:rPr lang="en-GB" sz="1800" dirty="0" err="1"/>
            <a:t>Issouf</a:t>
          </a:r>
          <a:r>
            <a:rPr lang="en-GB" sz="1800" dirty="0"/>
            <a:t> </a:t>
          </a:r>
          <a:r>
            <a:rPr lang="en-GB" sz="1800" dirty="0" err="1"/>
            <a:t>Binaté</a:t>
          </a:r>
          <a:r>
            <a:rPr lang="en-GB" sz="1800" dirty="0"/>
            <a:t> “Goods made in Turkey in Côte d'Ivoire: Globalization of exchanges and female entrepreneurship in the South” </a:t>
          </a:r>
          <a:endParaRPr lang="en-US" sz="1800" dirty="0"/>
        </a:p>
      </dgm:t>
    </dgm:pt>
    <dgm:pt modelId="{B7812044-E271-43F5-8DC5-28411B456F5D}" type="parTrans" cxnId="{DB0E88F1-9FB1-48D4-A7F0-CE5C1C54CC1E}">
      <dgm:prSet/>
      <dgm:spPr/>
      <dgm:t>
        <a:bodyPr/>
        <a:lstStyle/>
        <a:p>
          <a:endParaRPr lang="en-US"/>
        </a:p>
      </dgm:t>
    </dgm:pt>
    <dgm:pt modelId="{75ED4D3C-0445-4FB0-BF9D-B1349C7075F7}" type="sibTrans" cxnId="{DB0E88F1-9FB1-48D4-A7F0-CE5C1C54CC1E}">
      <dgm:prSet/>
      <dgm:spPr/>
      <dgm:t>
        <a:bodyPr/>
        <a:lstStyle/>
        <a:p>
          <a:endParaRPr lang="en-US"/>
        </a:p>
      </dgm:t>
    </dgm:pt>
    <dgm:pt modelId="{64835CCE-61B2-4542-B91F-044D5A94C609}">
      <dgm:prSet custT="1"/>
      <dgm:spPr/>
      <dgm:t>
        <a:bodyPr/>
        <a:lstStyle/>
        <a:p>
          <a:r>
            <a:rPr lang="en-GB" sz="1800" dirty="0" err="1"/>
            <a:t>Akinpelu</a:t>
          </a:r>
          <a:r>
            <a:rPr lang="en-GB" sz="1800" dirty="0"/>
            <a:t> </a:t>
          </a:r>
          <a:r>
            <a:rPr lang="en-GB" sz="1800" dirty="0" err="1"/>
            <a:t>Olutayo</a:t>
          </a:r>
          <a:r>
            <a:rPr lang="en-GB" sz="1800" dirty="0"/>
            <a:t> “Making professional careers out of dirt” (plastic pollution) Nigeria</a:t>
          </a:r>
          <a:endParaRPr lang="en-US" sz="1800" dirty="0"/>
        </a:p>
      </dgm:t>
    </dgm:pt>
    <dgm:pt modelId="{DE4CED90-04A4-4204-80CB-513198FE81D3}" type="parTrans" cxnId="{29426F41-8E60-4F43-B0B7-EDCE9053A3DE}">
      <dgm:prSet/>
      <dgm:spPr/>
      <dgm:t>
        <a:bodyPr/>
        <a:lstStyle/>
        <a:p>
          <a:endParaRPr lang="en-US"/>
        </a:p>
      </dgm:t>
    </dgm:pt>
    <dgm:pt modelId="{56B0D112-6AB9-4B85-82C7-2072F271AD69}" type="sibTrans" cxnId="{29426F41-8E60-4F43-B0B7-EDCE9053A3DE}">
      <dgm:prSet/>
      <dgm:spPr/>
      <dgm:t>
        <a:bodyPr/>
        <a:lstStyle/>
        <a:p>
          <a:endParaRPr lang="en-US"/>
        </a:p>
      </dgm:t>
    </dgm:pt>
    <dgm:pt modelId="{91DE00A3-80AD-41EC-B66B-6D9FCCF2E6F8}">
      <dgm:prSet custT="1"/>
      <dgm:spPr/>
      <dgm:t>
        <a:bodyPr/>
        <a:lstStyle/>
        <a:p>
          <a:r>
            <a:rPr lang="en-GB" sz="1800" dirty="0"/>
            <a:t>Abdul-Aziz </a:t>
          </a:r>
          <a:r>
            <a:rPr lang="en-GB" sz="1800" dirty="0" err="1"/>
            <a:t>Dembélé</a:t>
          </a:r>
          <a:r>
            <a:rPr lang="en-GB" sz="1800" dirty="0"/>
            <a:t> “How To Raise a Start-up? Women Digital Entrepreneurship in Dakar” </a:t>
          </a:r>
        </a:p>
        <a:p>
          <a:endParaRPr lang="en-GB" sz="1500" dirty="0"/>
        </a:p>
        <a:p>
          <a:r>
            <a:rPr lang="en-GB" sz="1800" dirty="0"/>
            <a:t>Concluding chapter on perspectives of West African female entrepreneurship</a:t>
          </a:r>
          <a:endParaRPr lang="en-US" sz="1800" dirty="0"/>
        </a:p>
      </dgm:t>
    </dgm:pt>
    <dgm:pt modelId="{6FFB0480-842B-4E4C-B286-3544D388E9E7}" type="parTrans" cxnId="{075890FF-290A-472E-97A0-B7498B04E0BC}">
      <dgm:prSet/>
      <dgm:spPr/>
      <dgm:t>
        <a:bodyPr/>
        <a:lstStyle/>
        <a:p>
          <a:endParaRPr lang="en-US"/>
        </a:p>
      </dgm:t>
    </dgm:pt>
    <dgm:pt modelId="{E22F4C84-A487-4829-8B04-65117FC3831F}" type="sibTrans" cxnId="{075890FF-290A-472E-97A0-B7498B04E0BC}">
      <dgm:prSet/>
      <dgm:spPr/>
      <dgm:t>
        <a:bodyPr/>
        <a:lstStyle/>
        <a:p>
          <a:endParaRPr lang="en-US"/>
        </a:p>
      </dgm:t>
    </dgm:pt>
    <dgm:pt modelId="{4FB9A27E-04FC-834E-8F58-731FF6F48622}" type="pres">
      <dgm:prSet presAssocID="{D3CBB9BE-FC93-4019-8D61-6C829943AE5E}" presName="vert0" presStyleCnt="0">
        <dgm:presLayoutVars>
          <dgm:dir/>
          <dgm:animOne val="branch"/>
          <dgm:animLvl val="lvl"/>
        </dgm:presLayoutVars>
      </dgm:prSet>
      <dgm:spPr/>
    </dgm:pt>
    <dgm:pt modelId="{ED575C28-07D9-444D-84DC-C71CC2957B9A}" type="pres">
      <dgm:prSet presAssocID="{723BDAA4-2245-4363-9FB2-362A5E6FCF30}" presName="thickLine" presStyleLbl="alignNode1" presStyleIdx="0" presStyleCnt="4"/>
      <dgm:spPr/>
    </dgm:pt>
    <dgm:pt modelId="{0E56505B-3443-F846-A222-65FAF3392B6C}" type="pres">
      <dgm:prSet presAssocID="{723BDAA4-2245-4363-9FB2-362A5E6FCF30}" presName="horz1" presStyleCnt="0"/>
      <dgm:spPr/>
    </dgm:pt>
    <dgm:pt modelId="{B0BE1AEA-A312-3F40-AD65-6D94166EEC2C}" type="pres">
      <dgm:prSet presAssocID="{723BDAA4-2245-4363-9FB2-362A5E6FCF30}" presName="tx1" presStyleLbl="revTx" presStyleIdx="0" presStyleCnt="4"/>
      <dgm:spPr/>
    </dgm:pt>
    <dgm:pt modelId="{238B10CE-EE0F-5D41-B62F-6C2FFAE6C25D}" type="pres">
      <dgm:prSet presAssocID="{723BDAA4-2245-4363-9FB2-362A5E6FCF30}" presName="vert1" presStyleCnt="0"/>
      <dgm:spPr/>
    </dgm:pt>
    <dgm:pt modelId="{C714D960-75F8-6C4D-98D9-E68D7E1C2516}" type="pres">
      <dgm:prSet presAssocID="{5FA7457F-8F95-4B5E-A767-87E68BD4CD33}" presName="thickLine" presStyleLbl="alignNode1" presStyleIdx="1" presStyleCnt="4"/>
      <dgm:spPr/>
    </dgm:pt>
    <dgm:pt modelId="{5D339B0A-4E79-3C41-99D0-45878A126948}" type="pres">
      <dgm:prSet presAssocID="{5FA7457F-8F95-4B5E-A767-87E68BD4CD33}" presName="horz1" presStyleCnt="0"/>
      <dgm:spPr/>
    </dgm:pt>
    <dgm:pt modelId="{690CD32F-5176-A743-A071-268D828D403C}" type="pres">
      <dgm:prSet presAssocID="{5FA7457F-8F95-4B5E-A767-87E68BD4CD33}" presName="tx1" presStyleLbl="revTx" presStyleIdx="1" presStyleCnt="4"/>
      <dgm:spPr/>
    </dgm:pt>
    <dgm:pt modelId="{823B6179-567F-7C4C-97F3-0DB9FD7CEEDB}" type="pres">
      <dgm:prSet presAssocID="{5FA7457F-8F95-4B5E-A767-87E68BD4CD33}" presName="vert1" presStyleCnt="0"/>
      <dgm:spPr/>
    </dgm:pt>
    <dgm:pt modelId="{DDCC9A0B-175D-1E4D-BE2F-C2E565577293}" type="pres">
      <dgm:prSet presAssocID="{64835CCE-61B2-4542-B91F-044D5A94C609}" presName="thickLine" presStyleLbl="alignNode1" presStyleIdx="2" presStyleCnt="4"/>
      <dgm:spPr/>
    </dgm:pt>
    <dgm:pt modelId="{1949342F-F5B6-3A4D-B00D-BA90B0C654E9}" type="pres">
      <dgm:prSet presAssocID="{64835CCE-61B2-4542-B91F-044D5A94C609}" presName="horz1" presStyleCnt="0"/>
      <dgm:spPr/>
    </dgm:pt>
    <dgm:pt modelId="{924F01B7-873F-6546-9023-152269D090B8}" type="pres">
      <dgm:prSet presAssocID="{64835CCE-61B2-4542-B91F-044D5A94C609}" presName="tx1" presStyleLbl="revTx" presStyleIdx="2" presStyleCnt="4"/>
      <dgm:spPr/>
    </dgm:pt>
    <dgm:pt modelId="{502DD3E4-ADD7-284B-8597-0BE0771D46C7}" type="pres">
      <dgm:prSet presAssocID="{64835CCE-61B2-4542-B91F-044D5A94C609}" presName="vert1" presStyleCnt="0"/>
      <dgm:spPr/>
    </dgm:pt>
    <dgm:pt modelId="{E97F487E-14AA-704B-9F0A-10BE42205058}" type="pres">
      <dgm:prSet presAssocID="{91DE00A3-80AD-41EC-B66B-6D9FCCF2E6F8}" presName="thickLine" presStyleLbl="alignNode1" presStyleIdx="3" presStyleCnt="4"/>
      <dgm:spPr/>
    </dgm:pt>
    <dgm:pt modelId="{FBC02A9D-9767-8446-BD03-5229A9E3B05B}" type="pres">
      <dgm:prSet presAssocID="{91DE00A3-80AD-41EC-B66B-6D9FCCF2E6F8}" presName="horz1" presStyleCnt="0"/>
      <dgm:spPr/>
    </dgm:pt>
    <dgm:pt modelId="{0B74FC1D-AC3D-AF43-8846-A3CDF9C4CE5E}" type="pres">
      <dgm:prSet presAssocID="{91DE00A3-80AD-41EC-B66B-6D9FCCF2E6F8}" presName="tx1" presStyleLbl="revTx" presStyleIdx="3" presStyleCnt="4" custScaleY="129296"/>
      <dgm:spPr/>
    </dgm:pt>
    <dgm:pt modelId="{86753736-A1C4-1343-9214-6AF51B5D679E}" type="pres">
      <dgm:prSet presAssocID="{91DE00A3-80AD-41EC-B66B-6D9FCCF2E6F8}" presName="vert1" presStyleCnt="0"/>
      <dgm:spPr/>
    </dgm:pt>
  </dgm:ptLst>
  <dgm:cxnLst>
    <dgm:cxn modelId="{9D00620B-7617-654C-B37D-0322E61D6474}" type="presOf" srcId="{5FA7457F-8F95-4B5E-A767-87E68BD4CD33}" destId="{690CD32F-5176-A743-A071-268D828D403C}" srcOrd="0" destOrd="0" presId="urn:microsoft.com/office/officeart/2008/layout/LinedList"/>
    <dgm:cxn modelId="{C7EA5215-26FA-9A40-AD85-449A98DCF6D9}" type="presOf" srcId="{D3CBB9BE-FC93-4019-8D61-6C829943AE5E}" destId="{4FB9A27E-04FC-834E-8F58-731FF6F48622}" srcOrd="0" destOrd="0" presId="urn:microsoft.com/office/officeart/2008/layout/LinedList"/>
    <dgm:cxn modelId="{179E3A39-072D-2948-AA8F-1ABBE57EC199}" type="presOf" srcId="{723BDAA4-2245-4363-9FB2-362A5E6FCF30}" destId="{B0BE1AEA-A312-3F40-AD65-6D94166EEC2C}" srcOrd="0" destOrd="0" presId="urn:microsoft.com/office/officeart/2008/layout/LinedList"/>
    <dgm:cxn modelId="{29426F41-8E60-4F43-B0B7-EDCE9053A3DE}" srcId="{D3CBB9BE-FC93-4019-8D61-6C829943AE5E}" destId="{64835CCE-61B2-4542-B91F-044D5A94C609}" srcOrd="2" destOrd="0" parTransId="{DE4CED90-04A4-4204-80CB-513198FE81D3}" sibTransId="{56B0D112-6AB9-4B85-82C7-2072F271AD69}"/>
    <dgm:cxn modelId="{DF1BE77E-3070-1B4C-8555-64AE0880B854}" type="presOf" srcId="{91DE00A3-80AD-41EC-B66B-6D9FCCF2E6F8}" destId="{0B74FC1D-AC3D-AF43-8846-A3CDF9C4CE5E}" srcOrd="0" destOrd="0" presId="urn:microsoft.com/office/officeart/2008/layout/LinedList"/>
    <dgm:cxn modelId="{DDAF5281-8559-4816-9745-3F4FBAE1E7BA}" srcId="{D3CBB9BE-FC93-4019-8D61-6C829943AE5E}" destId="{723BDAA4-2245-4363-9FB2-362A5E6FCF30}" srcOrd="0" destOrd="0" parTransId="{D4A5399B-4ED2-44EA-9C07-53F49C8803DC}" sibTransId="{FFE4C158-2555-4559-8B10-60AC7C9E2442}"/>
    <dgm:cxn modelId="{83DCBAAA-E123-BF48-A77A-72ED056D0517}" type="presOf" srcId="{64835CCE-61B2-4542-B91F-044D5A94C609}" destId="{924F01B7-873F-6546-9023-152269D090B8}" srcOrd="0" destOrd="0" presId="urn:microsoft.com/office/officeart/2008/layout/LinedList"/>
    <dgm:cxn modelId="{DB0E88F1-9FB1-48D4-A7F0-CE5C1C54CC1E}" srcId="{D3CBB9BE-FC93-4019-8D61-6C829943AE5E}" destId="{5FA7457F-8F95-4B5E-A767-87E68BD4CD33}" srcOrd="1" destOrd="0" parTransId="{B7812044-E271-43F5-8DC5-28411B456F5D}" sibTransId="{75ED4D3C-0445-4FB0-BF9D-B1349C7075F7}"/>
    <dgm:cxn modelId="{075890FF-290A-472E-97A0-B7498B04E0BC}" srcId="{D3CBB9BE-FC93-4019-8D61-6C829943AE5E}" destId="{91DE00A3-80AD-41EC-B66B-6D9FCCF2E6F8}" srcOrd="3" destOrd="0" parTransId="{6FFB0480-842B-4E4C-B286-3544D388E9E7}" sibTransId="{E22F4C84-A487-4829-8B04-65117FC3831F}"/>
    <dgm:cxn modelId="{322A5FF9-2348-8242-B9BD-9769CD9430B4}" type="presParOf" srcId="{4FB9A27E-04FC-834E-8F58-731FF6F48622}" destId="{ED575C28-07D9-444D-84DC-C71CC2957B9A}" srcOrd="0" destOrd="0" presId="urn:microsoft.com/office/officeart/2008/layout/LinedList"/>
    <dgm:cxn modelId="{31FD66B0-17F1-6B45-B10B-381000EED035}" type="presParOf" srcId="{4FB9A27E-04FC-834E-8F58-731FF6F48622}" destId="{0E56505B-3443-F846-A222-65FAF3392B6C}" srcOrd="1" destOrd="0" presId="urn:microsoft.com/office/officeart/2008/layout/LinedList"/>
    <dgm:cxn modelId="{A0A1DB77-0FC2-F44D-8EF7-88F43D78B0E5}" type="presParOf" srcId="{0E56505B-3443-F846-A222-65FAF3392B6C}" destId="{B0BE1AEA-A312-3F40-AD65-6D94166EEC2C}" srcOrd="0" destOrd="0" presId="urn:microsoft.com/office/officeart/2008/layout/LinedList"/>
    <dgm:cxn modelId="{905FE3F4-325C-E541-8049-7BF333D615D4}" type="presParOf" srcId="{0E56505B-3443-F846-A222-65FAF3392B6C}" destId="{238B10CE-EE0F-5D41-B62F-6C2FFAE6C25D}" srcOrd="1" destOrd="0" presId="urn:microsoft.com/office/officeart/2008/layout/LinedList"/>
    <dgm:cxn modelId="{08422B9D-A150-CA40-91B4-0C53F62E6566}" type="presParOf" srcId="{4FB9A27E-04FC-834E-8F58-731FF6F48622}" destId="{C714D960-75F8-6C4D-98D9-E68D7E1C2516}" srcOrd="2" destOrd="0" presId="urn:microsoft.com/office/officeart/2008/layout/LinedList"/>
    <dgm:cxn modelId="{AA1832CA-7AA4-F441-B1FE-C9713C62F90D}" type="presParOf" srcId="{4FB9A27E-04FC-834E-8F58-731FF6F48622}" destId="{5D339B0A-4E79-3C41-99D0-45878A126948}" srcOrd="3" destOrd="0" presId="urn:microsoft.com/office/officeart/2008/layout/LinedList"/>
    <dgm:cxn modelId="{1621F541-CB33-174C-9792-42B8252E64AF}" type="presParOf" srcId="{5D339B0A-4E79-3C41-99D0-45878A126948}" destId="{690CD32F-5176-A743-A071-268D828D403C}" srcOrd="0" destOrd="0" presId="urn:microsoft.com/office/officeart/2008/layout/LinedList"/>
    <dgm:cxn modelId="{FA61E59D-BCBE-5F48-9FCA-D43D5F45579C}" type="presParOf" srcId="{5D339B0A-4E79-3C41-99D0-45878A126948}" destId="{823B6179-567F-7C4C-97F3-0DB9FD7CEEDB}" srcOrd="1" destOrd="0" presId="urn:microsoft.com/office/officeart/2008/layout/LinedList"/>
    <dgm:cxn modelId="{47F1C1BC-2DB8-7F43-AE66-9E1C6A199C95}" type="presParOf" srcId="{4FB9A27E-04FC-834E-8F58-731FF6F48622}" destId="{DDCC9A0B-175D-1E4D-BE2F-C2E565577293}" srcOrd="4" destOrd="0" presId="urn:microsoft.com/office/officeart/2008/layout/LinedList"/>
    <dgm:cxn modelId="{5ED587FA-7F6E-FB47-9F9A-FBFB6441EEF5}" type="presParOf" srcId="{4FB9A27E-04FC-834E-8F58-731FF6F48622}" destId="{1949342F-F5B6-3A4D-B00D-BA90B0C654E9}" srcOrd="5" destOrd="0" presId="urn:microsoft.com/office/officeart/2008/layout/LinedList"/>
    <dgm:cxn modelId="{0089C9ED-ADA3-C340-80B7-05FE0A857C93}" type="presParOf" srcId="{1949342F-F5B6-3A4D-B00D-BA90B0C654E9}" destId="{924F01B7-873F-6546-9023-152269D090B8}" srcOrd="0" destOrd="0" presId="urn:microsoft.com/office/officeart/2008/layout/LinedList"/>
    <dgm:cxn modelId="{D9FF3078-E77A-4044-B8F5-AB0C9FBD795F}" type="presParOf" srcId="{1949342F-F5B6-3A4D-B00D-BA90B0C654E9}" destId="{502DD3E4-ADD7-284B-8597-0BE0771D46C7}" srcOrd="1" destOrd="0" presId="urn:microsoft.com/office/officeart/2008/layout/LinedList"/>
    <dgm:cxn modelId="{676AD278-3114-0047-816E-C725403C62D3}" type="presParOf" srcId="{4FB9A27E-04FC-834E-8F58-731FF6F48622}" destId="{E97F487E-14AA-704B-9F0A-10BE42205058}" srcOrd="6" destOrd="0" presId="urn:microsoft.com/office/officeart/2008/layout/LinedList"/>
    <dgm:cxn modelId="{2E44E6AA-7A5A-5646-9389-5FB5DF7B77AF}" type="presParOf" srcId="{4FB9A27E-04FC-834E-8F58-731FF6F48622}" destId="{FBC02A9D-9767-8446-BD03-5229A9E3B05B}" srcOrd="7" destOrd="0" presId="urn:microsoft.com/office/officeart/2008/layout/LinedList"/>
    <dgm:cxn modelId="{B557C82C-FF0C-6A4E-860A-7F52EE3420A3}" type="presParOf" srcId="{FBC02A9D-9767-8446-BD03-5229A9E3B05B}" destId="{0B74FC1D-AC3D-AF43-8846-A3CDF9C4CE5E}" srcOrd="0" destOrd="0" presId="urn:microsoft.com/office/officeart/2008/layout/LinedList"/>
    <dgm:cxn modelId="{5F4116C5-B1E8-C743-A02B-41B069965A63}" type="presParOf" srcId="{FBC02A9D-9767-8446-BD03-5229A9E3B05B}" destId="{86753736-A1C4-1343-9214-6AF51B5D679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graphic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5.xml.rels>&#65279;<?xml version="1.0" encoding="utf-8"?><Relationships xmlns="http://schemas.openxmlformats.org/package/2006/relationships"><Relationship Type="http://schemas.openxmlformats.org/officeDocument/2006/relationships/slideMaster" Target="/ppt/slideMasters/slideMaster2.xml" Id="R9a78090d786448e5" /></Relationships>
</file>

<file path=ppt/slideLayouts/_rels/slideLayout16.xml.rels>&#65279;<?xml version="1.0" encoding="utf-8"?><Relationships xmlns="http://schemas.openxmlformats.org/package/2006/relationships"><Relationship Type="http://schemas.openxmlformats.org/officeDocument/2006/relationships/slideMaster" Target="/ppt/slideMasters/slideMaster2.xml" Id="R0c60ba95f0cf4b98" /></Relationships>
</file>

<file path=ppt/slideLayouts/_rels/slideLayout29.xml.rels>&#65279;<?xml version="1.0" encoding="utf-8"?><Relationships xmlns="http://schemas.openxmlformats.org/package/2006/relationships"><Relationship Type="http://schemas.openxmlformats.org/officeDocument/2006/relationships/slideMaster" Target="/ppt/slideMasters/slideMaster3.xml" Id="Rb3f0c718ccba4440" /></Relationships>
</file>

<file path=ppt/slideLayouts/_rels/slideLayout31.xml.rels>&#65279;<?xml version="1.0" encoding="utf-8"?><Relationships xmlns="http://schemas.openxmlformats.org/package/2006/relationships"><Relationship Type="http://schemas.openxmlformats.org/officeDocument/2006/relationships/slideMaster" Target="/ppt/slideMasters/slideMaster3.xml" Id="R56b8035c484a41c7" /><Relationship Type="http://schemas.openxmlformats.org/officeDocument/2006/relationships/image" Target="/ppt/media/image15.jpg" Id="Ra70e48361fdb4752"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1.xml" Id="R491dc1e0e89f42a2" /></Relationships>
</file>

<file path=ppt/slideLayouts/_rels/slideLayout5.xml.rels>&#65279;<?xml version="1.0" encoding="utf-8"?><Relationships xmlns="http://schemas.openxmlformats.org/package/2006/relationships"><Relationship Type="http://schemas.openxmlformats.org/officeDocument/2006/relationships/slideMaster" Target="/ppt/slideMasters/slideMaster1.xml" Id="R2dd52353a68c405e" /></Relationships>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2B6232-AB33-4513-9527-F98CEC472D23}" type="datetimeFigureOut">
              <a:rPr lang="en-GB"/>
              <a:pPr/>
              <a:t>14/05/2024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758A139-7ABE-46A1-B082-C2C77667394C}" type="slidenum">
              <a:rPr lang="en-GB"/>
              <a:pPr/>
              <a:t>‹N°›</a:t>
            </a:fld>
            <a:endParaRPr lang="en-GB" dirty="0"/>
          </a:p>
        </p:txBody>
      </p:sp>
    </p:spTree>
    <p:extLst>
      <p:ext uri="{BB962C8B-B14F-4D97-AF65-F5344CB8AC3E}">
        <p14:creationId xmlns:p14="http://schemas.microsoft.com/office/powerpoint/2010/main" val="176337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7AB759-530A-46AC-842F-B07144F002F9}" type="datetimeFigureOut">
              <a:rPr lang="en-GB"/>
              <a:pPr/>
              <a:t>14/05/2024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0AD8A0A-4898-40BF-9009-4DA7E611EAC1}" type="slidenum">
              <a:rPr lang="en-GB"/>
              <a:pPr/>
              <a:t>‹N°›</a:t>
            </a:fld>
            <a:endParaRPr lang="en-GB" dirty="0"/>
          </a:p>
        </p:txBody>
      </p:sp>
    </p:spTree>
    <p:extLst>
      <p:ext uri="{BB962C8B-B14F-4D97-AF65-F5344CB8AC3E}">
        <p14:creationId xmlns:p14="http://schemas.microsoft.com/office/powerpoint/2010/main" val="3259089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a70e48361fdb475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5/14/2024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51FEE4-9E0A-DB7D-9D81-BA056585D0B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D8F3D4E-4071-BC43-2733-BD60369D384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960DB0-4060-88C0-019D-DF8FE42A9F79}"/>
              </a:ext>
            </a:extLst>
          </p:cNvPr>
          <p:cNvSpPr>
            <a:spLocks noGrp="1"/>
          </p:cNvSpPr>
          <p:nvPr>
            <p:ph type="dt" sz="half" idx="10"/>
          </p:nvPr>
        </p:nvSpPr>
        <p:spPr/>
        <p:txBody>
          <a:bodyPr/>
          <a:lstStyle/>
          <a:p>
            <a:fld id="{D5FCF7AC-C645-0542-B24C-9DCE5E3B2ED3}" type="datetimeFigureOut">
              <a:rPr lang="fr-FR"/>
              <a:t>14/05/2024</a:t>
            </a:fld>
            <a:endParaRPr lang="fr-FR"/>
          </a:p>
        </p:txBody>
      </p:sp>
      <p:sp>
        <p:nvSpPr>
          <p:cNvPr id="5" name="Espace réservé du pied de page 4">
            <a:extLst>
              <a:ext uri="{FF2B5EF4-FFF2-40B4-BE49-F238E27FC236}">
                <a16:creationId xmlns:a16="http://schemas.microsoft.com/office/drawing/2014/main" id="{83A26318-8ADC-537D-5A83-72D1EF41F6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B4A979-7C3A-A4CF-94D6-89D42F33EBC7}"/>
              </a:ext>
            </a:extLst>
          </p:cNvPr>
          <p:cNvSpPr>
            <a:spLocks noGrp="1"/>
          </p:cNvSpPr>
          <p:nvPr>
            <p:ph type="sldNum" sz="quarter" idx="12"/>
          </p:nvPr>
        </p:nvSpPr>
        <p:spPr/>
        <p:txBody>
          <a:bodyPr/>
          <a:lstStyle/>
          <a:p>
            <a:fld id="{406F2EA0-A4FA-4A4E-A835-3712D7069E34}" type="slidenum">
              <a:rPr lang="fr-FR"/>
              <a:t>‹N°›</a:t>
            </a:fld>
            <a:endParaRPr lang="fr-FR"/>
          </a:p>
        </p:txBody>
      </p:sp>
    </p:spTree>
    <p:extLst>
      <p:ext uri="{BB962C8B-B14F-4D97-AF65-F5344CB8AC3E}">
        <p14:creationId xmlns:p14="http://schemas.microsoft.com/office/powerpoint/2010/main" val="221317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E6028C-2356-3BD6-F060-E2A4B86C71B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A7A2746-4423-0812-DC48-26695DAE9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5AF8313-578D-8C68-9F46-A427BA629372}"/>
              </a:ext>
            </a:extLst>
          </p:cNvPr>
          <p:cNvSpPr>
            <a:spLocks noGrp="1"/>
          </p:cNvSpPr>
          <p:nvPr>
            <p:ph type="dt" sz="half" idx="10"/>
          </p:nvPr>
        </p:nvSpPr>
        <p:spPr/>
        <p:txBody>
          <a:bodyPr/>
          <a:lstStyle/>
          <a:p>
            <a:fld id="{D5FCF7AC-C645-0542-B24C-9DCE5E3B2ED3}" type="datetimeFigureOut">
              <a:rPr lang="fr-FR"/>
              <a:t>14/05/2024</a:t>
            </a:fld>
            <a:endParaRPr lang="fr-FR"/>
          </a:p>
        </p:txBody>
      </p:sp>
      <p:sp>
        <p:nvSpPr>
          <p:cNvPr id="5" name="Espace réservé du pied de page 4">
            <a:extLst>
              <a:ext uri="{FF2B5EF4-FFF2-40B4-BE49-F238E27FC236}">
                <a16:creationId xmlns:a16="http://schemas.microsoft.com/office/drawing/2014/main" id="{C1E45AEE-74EC-B9DD-C269-8335FF3C2C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9E059F-D533-F583-3FA4-E8A3FFD98FC7}"/>
              </a:ext>
            </a:extLst>
          </p:cNvPr>
          <p:cNvSpPr>
            <a:spLocks noGrp="1"/>
          </p:cNvSpPr>
          <p:nvPr>
            <p:ph type="sldNum" sz="quarter" idx="12"/>
          </p:nvPr>
        </p:nvSpPr>
        <p:spPr/>
        <p:txBody>
          <a:bodyPr/>
          <a:lstStyle/>
          <a:p>
            <a:fld id="{406F2EA0-A4FA-4A4E-A835-3712D7069E34}" type="slidenum">
              <a:rPr lang="fr-FR"/>
              <a:t>‹N°›</a:t>
            </a:fld>
            <a:endParaRPr lang="fr-FR"/>
          </a:p>
        </p:txBody>
      </p:sp>
    </p:spTree>
    <p:extLst>
      <p:ext uri="{BB962C8B-B14F-4D97-AF65-F5344CB8AC3E}">
        <p14:creationId xmlns:p14="http://schemas.microsoft.com/office/powerpoint/2010/main" val="2775212158"/>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slideMasters/theme/theme1.xml" Id="R53b64ae7efd640bc" /><Relationship Type="http://schemas.openxmlformats.org/officeDocument/2006/relationships/slideLayout" Target="/ppt/slideLayouts/slideLayout4.xml" Id="Re50727ef45f34944" /><Relationship Type="http://schemas.openxmlformats.org/officeDocument/2006/relationships/slideLayout" Target="/ppt/slideLayouts/slideLayout5.xml" Id="R753d36dad3024657" /></Relationships>
</file>

<file path=ppt/slideMasters/_rels/slideMaster2.xml.rels>&#65279;<?xml version="1.0" encoding="utf-8"?><Relationships xmlns="http://schemas.openxmlformats.org/package/2006/relationships"><Relationship Type="http://schemas.openxmlformats.org/officeDocument/2006/relationships/image" Target="/ppt/media/image.jpg" Id="R5271ecc530e34d39" /><Relationship Type="http://schemas.openxmlformats.org/officeDocument/2006/relationships/theme" Target="/ppt/slideMasters/theme/theme2.xml" Id="R86bdb9d16cd24299" /><Relationship Type="http://schemas.openxmlformats.org/officeDocument/2006/relationships/slideLayout" Target="/ppt/slideLayouts/slideLayout15.xml" Id="Raad784c5734340af" /><Relationship Type="http://schemas.openxmlformats.org/officeDocument/2006/relationships/slideLayout" Target="/ppt/slideLayouts/slideLayout16.xml" Id="Rf49738db80184eb2" /></Relationships>
</file>

<file path=ppt/slideMasters/_rels/slideMaster3.xml.rels>&#65279;<?xml version="1.0" encoding="utf-8"?><Relationships xmlns="http://schemas.openxmlformats.org/package/2006/relationships"><Relationship Type="http://schemas.openxmlformats.org/officeDocument/2006/relationships/image" Target="/ppt/media/image15.jpg" Id="Rf91a7edfefd947df" /><Relationship Type="http://schemas.openxmlformats.org/officeDocument/2006/relationships/theme" Target="/ppt/slideMasters/theme/theme3.xml" Id="Rcbbc813a48d84393" /><Relationship Type="http://schemas.openxmlformats.org/officeDocument/2006/relationships/slideLayout" Target="/ppt/slideLayouts/slideLayout29.xml" Id="R44e15b60519f4d32" /><Relationship Type="http://schemas.openxmlformats.org/officeDocument/2006/relationships/slideLayout" Target="/ppt/slideLayouts/slideLayout31.xml" Id="R835d8dcc20a1454d" /></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D328D6B-5A8F-7E05-42D9-64A90EC0D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D7C2092-0F1F-E30B-2BBE-1239CE090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01C6E3-B318-FA3D-C71D-D714174110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CF7AC-C645-0542-B24C-9DCE5E3B2ED3}" type="datetimeFigureOut">
              <a:rPr lang="fr-FR"/>
              <a:t>14/05/2024</a:t>
            </a:fld>
            <a:endParaRPr lang="fr-FR"/>
          </a:p>
        </p:txBody>
      </p:sp>
      <p:sp>
        <p:nvSpPr>
          <p:cNvPr id="5" name="Espace réservé du pied de page 4">
            <a:extLst>
              <a:ext uri="{FF2B5EF4-FFF2-40B4-BE49-F238E27FC236}">
                <a16:creationId xmlns:a16="http://schemas.microsoft.com/office/drawing/2014/main" id="{1D9D290F-161F-634F-E087-870B947FF6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562D1A6-E6B5-9A3E-3FF2-80C27677A2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F2EA0-A4FA-4A4E-A835-3712D7069E34}" type="slidenum">
              <a:rPr lang="fr-FR"/>
              <a:t>‹N°›</a:t>
            </a:fld>
            <a:endParaRPr lang="fr-FR"/>
          </a:p>
        </p:txBody>
      </p:sp>
    </p:spTree>
    <p:extLst>
      <p:ext uri="{BB962C8B-B14F-4D97-AF65-F5344CB8AC3E}">
        <p14:creationId xmlns:p14="http://schemas.microsoft.com/office/powerpoint/2010/main" val="1722376224"/>
      </p:ext>
    </p:extLst>
  </p:cSld>
  <p:clrMap bg1="lt1" tx1="dk1" bg2="lt2" tx2="dk2" accent1="accent1" accent2="accent2" accent3="accent3" accent4="accent4" accent5="accent5" accent6="accent6" hlink="hlink" folHlink="folHlink"/>
  <p:sldLayoutIdLst>
    <p:sldLayoutId id="2147483652" r:id="Re50727ef45f34944"/>
    <p:sldLayoutId id="2147483653" r:id="R753d36dad30246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6A7D1D-6254-4063-974C-6A2AE04E4B91}" type="datetimeFigureOut">
              <a:rPr lang="en-GB"/>
              <a:pPr/>
              <a:t>14/05/2024</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878614-5F41-4702-8E44-D9C8B2874F5D}" type="slidenum">
              <a:rPr lang="en-GB"/>
              <a:pPr/>
              <a:t>‹N°›</a:t>
            </a:fld>
            <a:endParaRPr lang="en-GB" dirty="0"/>
          </a:p>
        </p:txBody>
      </p:sp>
      <p:pic>
        <p:nvPicPr>
          <p:cNvPr id="7" name="Picture 3" descr="S:\Research\Communications\GDI merger\Logos\FAO Chris Jordan TAB logo Global Development Institute\Global_Development_white_backgrounds\Global_Development_TAB_col_white_background.jpg"/>
          <p:cNvPicPr>
            <a:picLocks noChangeAspect="1" noChangeArrowheads="1"/>
          </p:cNvPicPr>
          <p:nvPr userDrawn="1"/>
        </p:nvPicPr>
        <p:blipFill>
          <a:blip r:embed="R5271ecc530e34d39" cstate="print">
            <a:extLst>
              <a:ext uri="{28A0092B-C50C-407E-A947-70E740481C1C}">
                <a14:useLocalDpi xmlns:a14="http://schemas.microsoft.com/office/drawing/2010/main" val="0"/>
              </a:ext>
            </a:extLst>
          </a:blip>
          <a:srcRect/>
          <a:stretch>
            <a:fillRect/>
          </a:stretch>
        </p:blipFill>
        <p:spPr bwMode="auto">
          <a:xfrm>
            <a:off x="467544" y="332656"/>
            <a:ext cx="1664208" cy="85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042074"/>
      </p:ext>
    </p:extLst>
  </p:cSld>
  <p:clrMap bg1="lt1" tx1="dk1" bg2="lt2" tx2="dk2" accent1="accent1" accent2="accent2" accent3="accent3" accent4="accent4" accent5="accent5" accent6="accent6" hlink="hlink" folHlink="folHlink"/>
  <p:sldLayoutIdLst>
    <p:sldLayoutId id="2147483664" r:id="Raad784c5734340af"/>
    <p:sldLayoutId id="2147483665" r:id="Rf49738db80184eb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14="http://schemas.microsoft.com/office/drawing/2010/main"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f91a7edfefd947df">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5/14/2024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79" r:id="R44e15b60519f4d32"/>
    <p:sldLayoutId id="2147483681" r:id="R835d8dcc20a1454d"/>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theme/_rels/theme3.xml.rels>&#65279;<?xml version="1.0" encoding="utf-8"?><Relationships xmlns="http://schemas.openxmlformats.org/package/2006/relationships"><Relationship Type="http://schemas.openxmlformats.org/officeDocument/2006/relationships/image" Target="/ppt/slideMasters/media/image16.jpg" Id="Rff77a12db72d41dd" /><Relationship Type="http://schemas.openxmlformats.org/officeDocument/2006/relationships/image" Target="/ppt/slideMasters/media/image17.jpg" Id="R3b97d6e627934751" /></Relationships>
</file>

<file path=ppt/slideMasters/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slideMasters/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slideMasters/theme/theme3.xml><?xml version="1.0" encoding="utf-8"?>
<a:theme xmlns:a="http://schemas.openxmlformats.org/drawingml/2006/main" name="Grand événem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ff77a12db72d41dd">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3b97d6e627934751">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slides/_rels/slide1.xml.rels>&#65279;<?xml version="1.0" encoding="utf-8"?><Relationships xmlns="http://schemas.openxmlformats.org/package/2006/relationships"><Relationship Type="http://schemas.openxmlformats.org/officeDocument/2006/relationships/image" Target="/ppt/media/image.png" Id="R67adc6ca51c8433a" /><Relationship Type="http://schemas.openxmlformats.org/officeDocument/2006/relationships/image" Target="/ppt/media/image2.jpg" Id="R874dd3884ff84d89" /><Relationship Type="http://schemas.openxmlformats.org/officeDocument/2006/relationships/image" Target="/ppt/media/image2.png" Id="R2b017db7ab6644d7" /><Relationship Type="http://schemas.openxmlformats.org/officeDocument/2006/relationships/slideLayout" Target="/ppt/slideLayouts/slideLayout5.xml" Id="R7b49cb89614d48ec" /></Relationships>
</file>

<file path=ppt/slides/_rels/slide10.xml.rels>&#65279;<?xml version="1.0" encoding="utf-8"?><Relationships xmlns="http://schemas.openxmlformats.org/package/2006/relationships"><Relationship Type="http://schemas.openxmlformats.org/officeDocument/2006/relationships/image" Target="/ppt/media/image9.jpg" Id="R451de6ff14b54a0d" /><Relationship Type="http://schemas.openxmlformats.org/officeDocument/2006/relationships/slideLayout" Target="/ppt/slideLayouts/slideLayout4.xml" Id="R9e32216d0f844761" /></Relationships>
</file>

<file path=ppt/slides/_rels/slide11.xml.rels>&#65279;<?xml version="1.0" encoding="utf-8"?><Relationships xmlns="http://schemas.openxmlformats.org/package/2006/relationships"><Relationship Type="http://schemas.openxmlformats.org/officeDocument/2006/relationships/image" Target="/ppt/media/image10.jpg" Id="R9efb3e1f2f734d0d" /><Relationship Type="http://schemas.openxmlformats.org/officeDocument/2006/relationships/slideLayout" Target="/ppt/slideLayouts/slideLayout4.xml" Id="Rffe9afc34672480a" /></Relationships>
</file>

<file path=ppt/slides/_rels/slide12.xml.rels>&#65279;<?xml version="1.0" encoding="utf-8"?><Relationships xmlns="http://schemas.openxmlformats.org/package/2006/relationships"><Relationship Type="http://schemas.openxmlformats.org/officeDocument/2006/relationships/image" Target="/ppt/media/image11.jpg" Id="R87e3ca146b114fb6" /><Relationship Type="http://schemas.openxmlformats.org/officeDocument/2006/relationships/slideLayout" Target="/ppt/slideLayouts/slideLayout4.xml" Id="R1f3113c99c754f65" /></Relationships>
</file>

<file path=ppt/slides/_rels/slide13.xml.rels>&#65279;<?xml version="1.0" encoding="utf-8"?><Relationships xmlns="http://schemas.openxmlformats.org/package/2006/relationships"><Relationship Type="http://schemas.openxmlformats.org/officeDocument/2006/relationships/image" Target="/ppt/media/image12.jpg" Id="R2f9da6b20e2a4060" /><Relationship Type="http://schemas.openxmlformats.org/officeDocument/2006/relationships/slideLayout" Target="/ppt/slideLayouts/slideLayout4.xml" Id="Rb4fca361704e487b" /></Relationships>
</file>

<file path=ppt/slides/_rels/slide14.xml.rels>&#65279;<?xml version="1.0" encoding="utf-8"?><Relationships xmlns="http://schemas.openxmlformats.org/package/2006/relationships"><Relationship Type="http://schemas.openxmlformats.org/officeDocument/2006/relationships/image" Target="/ppt/media/image13.jpg" Id="R8b7d7dcdf584421f" /><Relationship Type="http://schemas.openxmlformats.org/officeDocument/2006/relationships/slideLayout" Target="/ppt/slideLayouts/slideLayout4.xml" Id="R50e401be3ff34005" /></Relationships>
</file>

<file path=ppt/slides/_rels/slide15.xml.rels>&#65279;<?xml version="1.0" encoding="utf-8"?><Relationships xmlns="http://schemas.openxmlformats.org/package/2006/relationships"><Relationship Type="http://schemas.openxmlformats.org/officeDocument/2006/relationships/diagramData" Target="/ppt/graphics/data1.xml" Id="Rddc1831c8cc14e14" /><Relationship Type="http://schemas.openxmlformats.org/officeDocument/2006/relationships/diagramLayout" Target="/ppt/graphics/layout1.xml" Id="R4c4b6878c63c4f06" /><Relationship Type="http://schemas.openxmlformats.org/officeDocument/2006/relationships/diagramQuickStyle" Target="/ppt/graphics/quickStyle1.xml" Id="Rb33b6f6013444af7" /><Relationship Type="http://schemas.openxmlformats.org/officeDocument/2006/relationships/diagramColors" Target="/ppt/graphics/colors1.xml" Id="R45ebc6a302b94ac8" /><Relationship Type="http://schemas.openxmlformats.org/officeDocument/2006/relationships/slideLayout" Target="/ppt/slideLayouts/slideLayout4.xml" Id="R80baf376f8f54caa" /></Relationships>
</file>

<file path=ppt/slides/_rels/slide16.xml.rels>&#65279;<?xml version="1.0" encoding="utf-8"?><Relationships xmlns="http://schemas.openxmlformats.org/package/2006/relationships"><Relationship Type="http://schemas.openxmlformats.org/officeDocument/2006/relationships/image" Target="/ppt/media/image14.jpg" Id="Rba86a4a52efe44b2" /><Relationship Type="http://schemas.openxmlformats.org/officeDocument/2006/relationships/slideLayout" Target="/ppt/slideLayouts/slideLayout4.xml" Id="Rb3ced673ec6a49ee"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6.xml" Id="R8aab89c3f6264aa2"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5.xml" Id="R4b735dda3bda420d"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5.xml" Id="Rcde0969af6d4475c" /></Relationships>
</file>

<file path=ppt/slides/_rels/slide2.xml.rels>&#65279;<?xml version="1.0" encoding="utf-8"?><Relationships xmlns="http://schemas.openxmlformats.org/package/2006/relationships"><Relationship Type="http://schemas.openxmlformats.org/officeDocument/2006/relationships/slideLayout" Target="/ppt/slideLayouts/slideLayout4.xml" Id="R2e22e8dae29e443d"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5.xml" Id="R3b5e208b2d4448f4"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5.xml" Id="R87ff9cab0a9147fd"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5.xml" Id="Rdb9ff72ad4154ee3"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5.xml" Id="R564672decdac4881"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5.xml" Id="Rb7bcc4de077342b5"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5.xml" Id="R375b3231d0b54532"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5.xml" Id="R39635cad62e64b5a"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5.xml" Id="R51a14c48810142ae" /></Relationships>
</file>

<file path=ppt/slides/_rels/slide28.xml.rels>&#65279;<?xml version="1.0" encoding="utf-8"?><Relationships xmlns="http://schemas.openxmlformats.org/package/2006/relationships"><Relationship Type="http://schemas.openxmlformats.org/officeDocument/2006/relationships/slideLayout" Target="/ppt/slideLayouts/slideLayout31.xml" Id="Redafef7b4fc3432d" /></Relationships>
</file>

<file path=ppt/slides/_rels/slide29.xml.rels>&#65279;<?xml version="1.0" encoding="utf-8"?><Relationships xmlns="http://schemas.openxmlformats.org/package/2006/relationships"><Relationship Type="http://schemas.openxmlformats.org/officeDocument/2006/relationships/slideLayout" Target="/ppt/slideLayouts/slideLayout29.xml" Id="Rd0ccdab07e4c45f1" /></Relationships>
</file>

<file path=ppt/slides/_rels/slide3.xml.rels>&#65279;<?xml version="1.0" encoding="utf-8"?><Relationships xmlns="http://schemas.openxmlformats.org/package/2006/relationships"><Relationship Type="http://schemas.openxmlformats.org/officeDocument/2006/relationships/image" Target="/ppt/media/image3.jpg" Id="R3b13c808207b4bbf" /><Relationship Type="http://schemas.openxmlformats.org/officeDocument/2006/relationships/slideLayout" Target="/ppt/slideLayouts/slideLayout4.xml" Id="R7d32168aeaa14545" /></Relationships>
</file>

<file path=ppt/slides/_rels/slide30.xml.rels>&#65279;<?xml version="1.0" encoding="utf-8"?><Relationships xmlns="http://schemas.openxmlformats.org/package/2006/relationships"><Relationship Type="http://schemas.openxmlformats.org/officeDocument/2006/relationships/slideLayout" Target="/ppt/slideLayouts/slideLayout29.xml" Id="R29009845d4c548ae" /></Relationships>
</file>

<file path=ppt/slides/_rels/slide31.xml.rels>&#65279;<?xml version="1.0" encoding="utf-8"?><Relationships xmlns="http://schemas.openxmlformats.org/package/2006/relationships"><Relationship Type="http://schemas.openxmlformats.org/officeDocument/2006/relationships/slideLayout" Target="/ppt/slideLayouts/slideLayout29.xml" Id="R8b8ca2e571894d39" /></Relationships>
</file>

<file path=ppt/slides/_rels/slide32.xml.rels>&#65279;<?xml version="1.0" encoding="utf-8"?><Relationships xmlns="http://schemas.openxmlformats.org/package/2006/relationships"><Relationship Type="http://schemas.openxmlformats.org/officeDocument/2006/relationships/slideLayout" Target="/ppt/slideLayouts/slideLayout29.xml" Id="Rfd8948a7df8249fe" /></Relationships>
</file>

<file path=ppt/slides/_rels/slide33.xml.rels>&#65279;<?xml version="1.0" encoding="utf-8"?><Relationships xmlns="http://schemas.openxmlformats.org/package/2006/relationships"><Relationship Type="http://schemas.openxmlformats.org/officeDocument/2006/relationships/slideLayout" Target="/ppt/slideLayouts/slideLayout29.xml" Id="R4348dde7f3a04da2" /></Relationships>
</file>

<file path=ppt/slides/_rels/slide34.xml.rels>&#65279;<?xml version="1.0" encoding="utf-8"?><Relationships xmlns="http://schemas.openxmlformats.org/package/2006/relationships"><Relationship Type="http://schemas.openxmlformats.org/officeDocument/2006/relationships/slideLayout" Target="/ppt/slideLayouts/slideLayout29.xml" Id="Rb0a86af8f63b45ce" /></Relationships>
</file>

<file path=ppt/slides/_rels/slide35.xml.rels>&#65279;<?xml version="1.0" encoding="utf-8"?><Relationships xmlns="http://schemas.openxmlformats.org/package/2006/relationships"><Relationship Type="http://schemas.openxmlformats.org/officeDocument/2006/relationships/slideLayout" Target="/ppt/slideLayouts/slideLayout29.xml" Id="R7b2eb943eda6492b" /></Relationships>
</file>

<file path=ppt/slides/_rels/slide36.xml.rels>&#65279;<?xml version="1.0" encoding="utf-8"?><Relationships xmlns="http://schemas.openxmlformats.org/package/2006/relationships"><Relationship Type="http://schemas.openxmlformats.org/officeDocument/2006/relationships/slideLayout" Target="/ppt/slideLayouts/slideLayout29.xml" Id="R364e4f523e204203" /></Relationships>
</file>

<file path=ppt/slides/_rels/slide37.xml.rels>&#65279;<?xml version="1.0" encoding="utf-8"?><Relationships xmlns="http://schemas.openxmlformats.org/package/2006/relationships"><Relationship Type="http://schemas.openxmlformats.org/officeDocument/2006/relationships/image" Target="/ppt/media/image4.png" Id="Rf08393713f8846b7" /><Relationship Type="http://schemas.openxmlformats.org/officeDocument/2006/relationships/image" Target="/ppt/media/image.emf" Id="R06a2e00426bf4add" /><Relationship Type="http://schemas.openxmlformats.org/officeDocument/2006/relationships/slideLayout" Target="/ppt/slideLayouts/slideLayout29.xml" Id="R04c6680297914ddf" /></Relationships>
</file>

<file path=ppt/slides/_rels/slide38.xml.rels>&#65279;<?xml version="1.0" encoding="utf-8"?><Relationships xmlns="http://schemas.openxmlformats.org/package/2006/relationships"><Relationship Type="http://schemas.openxmlformats.org/officeDocument/2006/relationships/slideLayout" Target="/ppt/slideLayouts/slideLayout29.xml" Id="R5468c4bebf8646ee" /></Relationships>
</file>

<file path=ppt/slides/_rels/slide39.xml.rels>&#65279;<?xml version="1.0" encoding="utf-8"?><Relationships xmlns="http://schemas.openxmlformats.org/package/2006/relationships"><Relationship Type="http://schemas.openxmlformats.org/officeDocument/2006/relationships/slideLayout" Target="/ppt/slideLayouts/slideLayout29.xml" Id="R1f7f807635c341cb" /></Relationships>
</file>

<file path=ppt/slides/_rels/slide4.xml.rels>&#65279;<?xml version="1.0" encoding="utf-8"?><Relationships xmlns="http://schemas.openxmlformats.org/package/2006/relationships"><Relationship Type="http://schemas.openxmlformats.org/officeDocument/2006/relationships/image" Target="/ppt/media/image4.jpg" Id="Rf34d3aa7c33e4483" /><Relationship Type="http://schemas.openxmlformats.org/officeDocument/2006/relationships/slideLayout" Target="/ppt/slideLayouts/slideLayout4.xml" Id="Rf525bebd89af42ca" /></Relationships>
</file>

<file path=ppt/slides/_rels/slide40.xml.rels>&#65279;<?xml version="1.0" encoding="utf-8"?><Relationships xmlns="http://schemas.openxmlformats.org/package/2006/relationships"><Relationship Type="http://schemas.openxmlformats.org/officeDocument/2006/relationships/slideLayout" Target="/ppt/slideLayouts/slideLayout29.xml" Id="R4998a6dda8a04523" /></Relationships>
</file>

<file path=ppt/slides/_rels/slide41.xml.rels>&#65279;<?xml version="1.0" encoding="utf-8"?><Relationships xmlns="http://schemas.openxmlformats.org/package/2006/relationships"><Relationship Type="http://schemas.openxmlformats.org/officeDocument/2006/relationships/slideLayout" Target="/ppt/slideLayouts/slideLayout29.xml" Id="R01eccc5cd39747eb" /></Relationships>
</file>

<file path=ppt/slides/_rels/slide5.xml.rels>&#65279;<?xml version="1.0" encoding="utf-8"?><Relationships xmlns="http://schemas.openxmlformats.org/package/2006/relationships"><Relationship Type="http://schemas.openxmlformats.org/officeDocument/2006/relationships/image" Target="/ppt/media/image5.jpg" Id="Rac170c5dcfee4824" /><Relationship Type="http://schemas.openxmlformats.org/officeDocument/2006/relationships/slideLayout" Target="/ppt/slideLayouts/slideLayout4.xml" Id="Ra29586c4090b4e81" /></Relationships>
</file>

<file path=ppt/slides/_rels/slide6.xml.rels>&#65279;<?xml version="1.0" encoding="utf-8"?><Relationships xmlns="http://schemas.openxmlformats.org/package/2006/relationships"><Relationship Type="http://schemas.openxmlformats.org/officeDocument/2006/relationships/image" Target="/ppt/media/image3.png" Id="R9bc423048f764dd0" /><Relationship Type="http://schemas.openxmlformats.org/officeDocument/2006/relationships/image" Target="/ppt/media/image.svg" Id="R5ec0a1d5564c46f7" /><Relationship Type="http://schemas.openxmlformats.org/officeDocument/2006/relationships/slideLayout" Target="/ppt/slideLayouts/slideLayout4.xml" Id="Rf69fa69c79e54aa2" /></Relationships>
</file>

<file path=ppt/slides/_rels/slide7.xml.rels>&#65279;<?xml version="1.0" encoding="utf-8"?><Relationships xmlns="http://schemas.openxmlformats.org/package/2006/relationships"><Relationship Type="http://schemas.openxmlformats.org/officeDocument/2006/relationships/image" Target="/ppt/media/image6.jpg" Id="R803cdac61d5141b2" /><Relationship Type="http://schemas.openxmlformats.org/officeDocument/2006/relationships/slideLayout" Target="/ppt/slideLayouts/slideLayout4.xml" Id="R18e3e09a8c8747af" /></Relationships>
</file>

<file path=ppt/slides/_rels/slide8.xml.rels>&#65279;<?xml version="1.0" encoding="utf-8"?><Relationships xmlns="http://schemas.openxmlformats.org/package/2006/relationships"><Relationship Type="http://schemas.openxmlformats.org/officeDocument/2006/relationships/image" Target="/ppt/media/image7.jpg" Id="Red3e1a25683d42f0" /><Relationship Type="http://schemas.openxmlformats.org/officeDocument/2006/relationships/slideLayout" Target="/ppt/slideLayouts/slideLayout4.xml" Id="Rbbfd35ebb73c4a6c" /></Relationships>
</file>

<file path=ppt/slides/_rels/slide9.xml.rels>&#65279;<?xml version="1.0" encoding="utf-8"?><Relationships xmlns="http://schemas.openxmlformats.org/package/2006/relationships"><Relationship Type="http://schemas.openxmlformats.org/officeDocument/2006/relationships/image" Target="/ppt/media/image8.jpg" Id="Rac7a6a2fd393420a" /><Relationship Type="http://schemas.openxmlformats.org/officeDocument/2006/relationships/slideLayout" Target="/ppt/slideLayouts/slideLayout4.xml" Id="R24bb40400f694f4e"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59C32493-DA2C-68C2-B2B1-2EE633439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31">
            <a:extLst>
              <a:ext uri="{FF2B5EF4-FFF2-40B4-BE49-F238E27FC236}">
                <a16:creationId xmlns:a16="http://schemas.microsoft.com/office/drawing/2014/main" id="{CC049C4F-73E3-3558-9DF1-2A50890BCC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custGeom>
            <a:avLst/>
            <a:gdLst>
              <a:gd name="connsiteX0" fmla="*/ 5396758 w 12192000"/>
              <a:gd name="connsiteY0" fmla="*/ 10203 h 6858000"/>
              <a:gd name="connsiteX1" fmla="*/ 5392866 w 12192000"/>
              <a:gd name="connsiteY1" fmla="*/ 11426 h 6858000"/>
              <a:gd name="connsiteX2" fmla="*/ 5281815 w 12192000"/>
              <a:gd name="connsiteY2" fmla="*/ 43431 h 6858000"/>
              <a:gd name="connsiteX3" fmla="*/ 5060816 w 12192000"/>
              <a:gd name="connsiteY3" fmla="*/ 140336 h 6858000"/>
              <a:gd name="connsiteX4" fmla="*/ 5019170 w 12192000"/>
              <a:gd name="connsiteY4" fmla="*/ 180311 h 6858000"/>
              <a:gd name="connsiteX5" fmla="*/ 4674779 w 12192000"/>
              <a:gd name="connsiteY5" fmla="*/ 441672 h 6858000"/>
              <a:gd name="connsiteX6" fmla="*/ 4740661 w 12192000"/>
              <a:gd name="connsiteY6" fmla="*/ 497083 h 6858000"/>
              <a:gd name="connsiteX7" fmla="*/ 4618372 w 12192000"/>
              <a:gd name="connsiteY7" fmla="*/ 563372 h 6858000"/>
              <a:gd name="connsiteX8" fmla="*/ 4590828 w 12192000"/>
              <a:gd name="connsiteY8" fmla="*/ 591204 h 6858000"/>
              <a:gd name="connsiteX9" fmla="*/ 4614185 w 12192000"/>
              <a:gd name="connsiteY9" fmla="*/ 624601 h 6858000"/>
              <a:gd name="connsiteX10" fmla="*/ 4664862 w 12192000"/>
              <a:gd name="connsiteY10" fmla="*/ 647878 h 6858000"/>
              <a:gd name="connsiteX11" fmla="*/ 4732066 w 12192000"/>
              <a:gd name="connsiteY11" fmla="*/ 706829 h 6858000"/>
              <a:gd name="connsiteX12" fmla="*/ 4729423 w 12192000"/>
              <a:gd name="connsiteY12" fmla="*/ 752878 h 6858000"/>
              <a:gd name="connsiteX13" fmla="*/ 4689540 w 12192000"/>
              <a:gd name="connsiteY13" fmla="*/ 836372 h 6858000"/>
              <a:gd name="connsiteX14" fmla="*/ 4749475 w 12192000"/>
              <a:gd name="connsiteY14" fmla="*/ 923661 h 6858000"/>
              <a:gd name="connsiteX15" fmla="*/ 4780322 w 12192000"/>
              <a:gd name="connsiteY15" fmla="*/ 949468 h 6858000"/>
              <a:gd name="connsiteX16" fmla="*/ 4720828 w 12192000"/>
              <a:gd name="connsiteY16" fmla="*/ 958323 h 6858000"/>
              <a:gd name="connsiteX17" fmla="*/ 4700119 w 12192000"/>
              <a:gd name="connsiteY17" fmla="*/ 994757 h 6858000"/>
              <a:gd name="connsiteX18" fmla="*/ 4690862 w 12192000"/>
              <a:gd name="connsiteY18" fmla="*/ 1012975 h 6858000"/>
              <a:gd name="connsiteX19" fmla="*/ 4634676 w 12192000"/>
              <a:gd name="connsiteY19" fmla="*/ 1127083 h 6858000"/>
              <a:gd name="connsiteX20" fmla="*/ 4644152 w 12192000"/>
              <a:gd name="connsiteY20" fmla="*/ 1158961 h 6858000"/>
              <a:gd name="connsiteX21" fmla="*/ 4737797 w 12192000"/>
              <a:gd name="connsiteY21" fmla="*/ 1313047 h 6858000"/>
              <a:gd name="connsiteX22" fmla="*/ 4638204 w 12192000"/>
              <a:gd name="connsiteY22" fmla="*/ 1356058 h 6858000"/>
              <a:gd name="connsiteX23" fmla="*/ 4632253 w 12192000"/>
              <a:gd name="connsiteY23" fmla="*/ 1428925 h 6858000"/>
              <a:gd name="connsiteX24" fmla="*/ 4581575 w 12192000"/>
              <a:gd name="connsiteY24" fmla="*/ 1510395 h 6858000"/>
              <a:gd name="connsiteX25" fmla="*/ 4470084 w 12192000"/>
              <a:gd name="connsiteY25" fmla="*/ 1625011 h 6858000"/>
              <a:gd name="connsiteX26" fmla="*/ 4406845 w 12192000"/>
              <a:gd name="connsiteY26" fmla="*/ 1701926 h 6858000"/>
              <a:gd name="connsiteX27" fmla="*/ 4515913 w 12192000"/>
              <a:gd name="connsiteY27" fmla="*/ 1722418 h 6858000"/>
              <a:gd name="connsiteX28" fmla="*/ 4532879 w 12192000"/>
              <a:gd name="connsiteY28" fmla="*/ 1734311 h 6858000"/>
              <a:gd name="connsiteX29" fmla="*/ 4519880 w 12192000"/>
              <a:gd name="connsiteY29" fmla="*/ 1774792 h 6858000"/>
              <a:gd name="connsiteX30" fmla="*/ 4502473 w 12192000"/>
              <a:gd name="connsiteY30" fmla="*/ 1815024 h 6858000"/>
              <a:gd name="connsiteX31" fmla="*/ 4514592 w 12192000"/>
              <a:gd name="connsiteY31" fmla="*/ 1846649 h 6858000"/>
              <a:gd name="connsiteX32" fmla="*/ 4599644 w 12192000"/>
              <a:gd name="connsiteY32" fmla="*/ 1983529 h 6858000"/>
              <a:gd name="connsiteX33" fmla="*/ 4669490 w 12192000"/>
              <a:gd name="connsiteY33" fmla="*/ 2037925 h 6858000"/>
              <a:gd name="connsiteX34" fmla="*/ 4828575 w 12192000"/>
              <a:gd name="connsiteY34" fmla="*/ 2285118 h 6858000"/>
              <a:gd name="connsiteX35" fmla="*/ 4878593 w 12192000"/>
              <a:gd name="connsiteY35" fmla="*/ 2365322 h 6858000"/>
              <a:gd name="connsiteX36" fmla="*/ 4841575 w 12192000"/>
              <a:gd name="connsiteY36" fmla="*/ 2393659 h 6858000"/>
              <a:gd name="connsiteX37" fmla="*/ 4912527 w 12192000"/>
              <a:gd name="connsiteY37" fmla="*/ 2477660 h 6858000"/>
              <a:gd name="connsiteX38" fmla="*/ 4996035 w 12192000"/>
              <a:gd name="connsiteY38" fmla="*/ 2571021 h 6858000"/>
              <a:gd name="connsiteX39" fmla="*/ 5017848 w 12192000"/>
              <a:gd name="connsiteY39" fmla="*/ 2595818 h 6858000"/>
              <a:gd name="connsiteX40" fmla="*/ 6739364 w 12192000"/>
              <a:gd name="connsiteY40" fmla="*/ 3428225 h 6858000"/>
              <a:gd name="connsiteX41" fmla="*/ 7193263 w 12192000"/>
              <a:gd name="connsiteY41" fmla="*/ 3305514 h 6858000"/>
              <a:gd name="connsiteX42" fmla="*/ 7372843 w 12192000"/>
              <a:gd name="connsiteY42" fmla="*/ 3210130 h 6858000"/>
              <a:gd name="connsiteX43" fmla="*/ 7602877 w 12192000"/>
              <a:gd name="connsiteY43" fmla="*/ 3057057 h 6858000"/>
              <a:gd name="connsiteX44" fmla="*/ 7848777 w 12192000"/>
              <a:gd name="connsiteY44" fmla="*/ 2933840 h 6858000"/>
              <a:gd name="connsiteX45" fmla="*/ 7932507 w 12192000"/>
              <a:gd name="connsiteY45" fmla="*/ 2820997 h 6858000"/>
              <a:gd name="connsiteX46" fmla="*/ 7961812 w 12192000"/>
              <a:gd name="connsiteY46" fmla="*/ 2789372 h 6858000"/>
              <a:gd name="connsiteX47" fmla="*/ 8035185 w 12192000"/>
              <a:gd name="connsiteY47" fmla="*/ 2748129 h 6858000"/>
              <a:gd name="connsiteX48" fmla="*/ 8163202 w 12192000"/>
              <a:gd name="connsiteY48" fmla="*/ 2659069 h 6858000"/>
              <a:gd name="connsiteX49" fmla="*/ 8116270 w 12192000"/>
              <a:gd name="connsiteY49" fmla="*/ 2638828 h 6858000"/>
              <a:gd name="connsiteX50" fmla="*/ 7981202 w 12192000"/>
              <a:gd name="connsiteY50" fmla="*/ 2692720 h 6858000"/>
              <a:gd name="connsiteX51" fmla="*/ 7882928 w 12192000"/>
              <a:gd name="connsiteY51" fmla="*/ 2707140 h 6858000"/>
              <a:gd name="connsiteX52" fmla="*/ 8021303 w 12192000"/>
              <a:gd name="connsiteY52" fmla="*/ 2613022 h 6858000"/>
              <a:gd name="connsiteX53" fmla="*/ 8155270 w 12192000"/>
              <a:gd name="connsiteY53" fmla="*/ 2490563 h 6858000"/>
              <a:gd name="connsiteX54" fmla="*/ 8051930 w 12192000"/>
              <a:gd name="connsiteY54" fmla="*/ 2514093 h 6858000"/>
              <a:gd name="connsiteX55" fmla="*/ 8047523 w 12192000"/>
              <a:gd name="connsiteY55" fmla="*/ 2497647 h 6858000"/>
              <a:gd name="connsiteX56" fmla="*/ 8136981 w 12192000"/>
              <a:gd name="connsiteY56" fmla="*/ 2351913 h 6858000"/>
              <a:gd name="connsiteX57" fmla="*/ 8181271 w 12192000"/>
              <a:gd name="connsiteY57" fmla="*/ 2293214 h 6858000"/>
              <a:gd name="connsiteX58" fmla="*/ 8380457 w 12192000"/>
              <a:gd name="connsiteY58" fmla="*/ 2116360 h 6858000"/>
              <a:gd name="connsiteX59" fmla="*/ 8191404 w 12192000"/>
              <a:gd name="connsiteY59" fmla="*/ 2195300 h 6858000"/>
              <a:gd name="connsiteX60" fmla="*/ 8386627 w 12192000"/>
              <a:gd name="connsiteY60" fmla="*/ 2023250 h 6858000"/>
              <a:gd name="connsiteX61" fmla="*/ 8481372 w 12192000"/>
              <a:gd name="connsiteY61" fmla="*/ 1959745 h 6858000"/>
              <a:gd name="connsiteX62" fmla="*/ 8505390 w 12192000"/>
              <a:gd name="connsiteY62" fmla="*/ 1922299 h 6858000"/>
              <a:gd name="connsiteX63" fmla="*/ 8463305 w 12192000"/>
              <a:gd name="connsiteY63" fmla="*/ 1914202 h 6858000"/>
              <a:gd name="connsiteX64" fmla="*/ 8334185 w 12192000"/>
              <a:gd name="connsiteY64" fmla="*/ 1928626 h 6858000"/>
              <a:gd name="connsiteX65" fmla="*/ 8493491 w 12192000"/>
              <a:gd name="connsiteY65" fmla="*/ 1812998 h 6858000"/>
              <a:gd name="connsiteX66" fmla="*/ 8374066 w 12192000"/>
              <a:gd name="connsiteY66" fmla="*/ 1830708 h 6858000"/>
              <a:gd name="connsiteX67" fmla="*/ 8339694 w 12192000"/>
              <a:gd name="connsiteY67" fmla="*/ 1785166 h 6858000"/>
              <a:gd name="connsiteX68" fmla="*/ 8284168 w 12192000"/>
              <a:gd name="connsiteY68" fmla="*/ 1711540 h 6858000"/>
              <a:gd name="connsiteX69" fmla="*/ 8245831 w 12192000"/>
              <a:gd name="connsiteY69" fmla="*/ 1670552 h 6858000"/>
              <a:gd name="connsiteX70" fmla="*/ 8229745 w 12192000"/>
              <a:gd name="connsiteY70" fmla="*/ 1541517 h 6858000"/>
              <a:gd name="connsiteX71" fmla="*/ 8262796 w 12192000"/>
              <a:gd name="connsiteY71" fmla="*/ 1400336 h 6858000"/>
              <a:gd name="connsiteX72" fmla="*/ 8352254 w 12192000"/>
              <a:gd name="connsiteY72" fmla="*/ 1328987 h 6858000"/>
              <a:gd name="connsiteX73" fmla="*/ 8326473 w 12192000"/>
              <a:gd name="connsiteY73" fmla="*/ 1248781 h 6858000"/>
              <a:gd name="connsiteX74" fmla="*/ 8136099 w 12192000"/>
              <a:gd name="connsiteY74" fmla="*/ 1297360 h 6858000"/>
              <a:gd name="connsiteX75" fmla="*/ 8420998 w 12192000"/>
              <a:gd name="connsiteY75" fmla="*/ 1106336 h 6858000"/>
              <a:gd name="connsiteX76" fmla="*/ 8373186 w 12192000"/>
              <a:gd name="connsiteY76" fmla="*/ 1096722 h 6858000"/>
              <a:gd name="connsiteX77" fmla="*/ 8375169 w 12192000"/>
              <a:gd name="connsiteY77" fmla="*/ 1081794 h 6858000"/>
              <a:gd name="connsiteX78" fmla="*/ 8372084 w 12192000"/>
              <a:gd name="connsiteY78" fmla="*/ 989950 h 6858000"/>
              <a:gd name="connsiteX79" fmla="*/ 8364151 w 12192000"/>
              <a:gd name="connsiteY79" fmla="*/ 947697 h 6858000"/>
              <a:gd name="connsiteX80" fmla="*/ 8376711 w 12192000"/>
              <a:gd name="connsiteY80" fmla="*/ 899118 h 6858000"/>
              <a:gd name="connsiteX81" fmla="*/ 8162981 w 12192000"/>
              <a:gd name="connsiteY81" fmla="*/ 918094 h 6858000"/>
              <a:gd name="connsiteX82" fmla="*/ 8069999 w 12192000"/>
              <a:gd name="connsiteY82" fmla="*/ 906961 h 6858000"/>
              <a:gd name="connsiteX83" fmla="*/ 7907827 w 12192000"/>
              <a:gd name="connsiteY83" fmla="*/ 903926 h 6858000"/>
              <a:gd name="connsiteX84" fmla="*/ 7832692 w 12192000"/>
              <a:gd name="connsiteY84" fmla="*/ 913287 h 6858000"/>
              <a:gd name="connsiteX85" fmla="*/ 7768573 w 12192000"/>
              <a:gd name="connsiteY85" fmla="*/ 901144 h 6858000"/>
              <a:gd name="connsiteX86" fmla="*/ 7830048 w 12192000"/>
              <a:gd name="connsiteY86" fmla="*/ 843963 h 6858000"/>
              <a:gd name="connsiteX87" fmla="*/ 7916642 w 12192000"/>
              <a:gd name="connsiteY87" fmla="*/ 844721 h 6858000"/>
              <a:gd name="connsiteX88" fmla="*/ 7978337 w 12192000"/>
              <a:gd name="connsiteY88" fmla="*/ 807530 h 6858000"/>
              <a:gd name="connsiteX89" fmla="*/ 8037167 w 12192000"/>
              <a:gd name="connsiteY89" fmla="*/ 740226 h 6858000"/>
              <a:gd name="connsiteX90" fmla="*/ 8244728 w 12192000"/>
              <a:gd name="connsiteY90" fmla="*/ 632950 h 6858000"/>
              <a:gd name="connsiteX91" fmla="*/ 8282626 w 12192000"/>
              <a:gd name="connsiteY91" fmla="*/ 592216 h 6858000"/>
              <a:gd name="connsiteX92" fmla="*/ 7689250 w 12192000"/>
              <a:gd name="connsiteY92" fmla="*/ 747818 h 6858000"/>
              <a:gd name="connsiteX93" fmla="*/ 7872573 w 12192000"/>
              <a:gd name="connsiteY93" fmla="*/ 682541 h 6858000"/>
              <a:gd name="connsiteX94" fmla="*/ 7748521 w 12192000"/>
              <a:gd name="connsiteY94" fmla="*/ 694433 h 6858000"/>
              <a:gd name="connsiteX95" fmla="*/ 7679775 w 12192000"/>
              <a:gd name="connsiteY95" fmla="*/ 650662 h 6858000"/>
              <a:gd name="connsiteX96" fmla="*/ 7680657 w 12192000"/>
              <a:gd name="connsiteY96" fmla="*/ 638264 h 6858000"/>
              <a:gd name="connsiteX97" fmla="*/ 7731115 w 12192000"/>
              <a:gd name="connsiteY97" fmla="*/ 597528 h 6858000"/>
              <a:gd name="connsiteX98" fmla="*/ 7760642 w 12192000"/>
              <a:gd name="connsiteY98" fmla="*/ 571216 h 6858000"/>
              <a:gd name="connsiteX99" fmla="*/ 7841505 w 12192000"/>
              <a:gd name="connsiteY99" fmla="*/ 476336 h 6858000"/>
              <a:gd name="connsiteX100" fmla="*/ 7783776 w 12192000"/>
              <a:gd name="connsiteY100" fmla="*/ 466216 h 6858000"/>
              <a:gd name="connsiteX101" fmla="*/ 7762403 w 12192000"/>
              <a:gd name="connsiteY101" fmla="*/ 446481 h 6858000"/>
              <a:gd name="connsiteX102" fmla="*/ 7778488 w 12192000"/>
              <a:gd name="connsiteY102" fmla="*/ 418650 h 6858000"/>
              <a:gd name="connsiteX103" fmla="*/ 7957184 w 12192000"/>
              <a:gd name="connsiteY103" fmla="*/ 333131 h 6858000"/>
              <a:gd name="connsiteX104" fmla="*/ 7971064 w 12192000"/>
              <a:gd name="connsiteY104" fmla="*/ 266841 h 6858000"/>
              <a:gd name="connsiteX105" fmla="*/ 7937572 w 12192000"/>
              <a:gd name="connsiteY105" fmla="*/ 256975 h 6858000"/>
              <a:gd name="connsiteX106" fmla="*/ 7898573 w 12192000"/>
              <a:gd name="connsiteY106" fmla="*/ 261528 h 6858000"/>
              <a:gd name="connsiteX107" fmla="*/ 7929642 w 12192000"/>
              <a:gd name="connsiteY107" fmla="*/ 209408 h 6858000"/>
              <a:gd name="connsiteX108" fmla="*/ 8056117 w 12192000"/>
              <a:gd name="connsiteY108" fmla="*/ 156782 h 6858000"/>
              <a:gd name="connsiteX109" fmla="*/ 8025270 w 12192000"/>
              <a:gd name="connsiteY109" fmla="*/ 108457 h 6858000"/>
              <a:gd name="connsiteX110" fmla="*/ 8167695 w 12192000"/>
              <a:gd name="connsiteY110" fmla="*/ 35609 h 6858000"/>
              <a:gd name="connsiteX111" fmla="*/ 8251347 w 12192000"/>
              <a:gd name="connsiteY111" fmla="*/ 10203 h 6858000"/>
              <a:gd name="connsiteX112" fmla="*/ 0 w 12192000"/>
              <a:gd name="connsiteY112" fmla="*/ 0 h 6858000"/>
              <a:gd name="connsiteX113" fmla="*/ 12192000 w 12192000"/>
              <a:gd name="connsiteY113" fmla="*/ 0 h 6858000"/>
              <a:gd name="connsiteX114" fmla="*/ 12192000 w 12192000"/>
              <a:gd name="connsiteY114" fmla="*/ 10202 h 6858000"/>
              <a:gd name="connsiteX115" fmla="*/ 10023511 w 12192000"/>
              <a:gd name="connsiteY115" fmla="*/ 10202 h 6858000"/>
              <a:gd name="connsiteX116" fmla="*/ 10081290 w 12192000"/>
              <a:gd name="connsiteY116" fmla="*/ 46954 h 6858000"/>
              <a:gd name="connsiteX117" fmla="*/ 10208104 w 12192000"/>
              <a:gd name="connsiteY117" fmla="*/ 121978 h 6858000"/>
              <a:gd name="connsiteX118" fmla="*/ 9887339 w 12192000"/>
              <a:gd name="connsiteY118" fmla="*/ 204920 h 6858000"/>
              <a:gd name="connsiteX119" fmla="*/ 9575589 w 12192000"/>
              <a:gd name="connsiteY119" fmla="*/ 322144 h 6858000"/>
              <a:gd name="connsiteX120" fmla="*/ 9516842 w 12192000"/>
              <a:gd name="connsiteY120" fmla="*/ 370501 h 6858000"/>
              <a:gd name="connsiteX121" fmla="*/ 9031031 w 12192000"/>
              <a:gd name="connsiteY121" fmla="*/ 686665 h 6858000"/>
              <a:gd name="connsiteX122" fmla="*/ 9123967 w 12192000"/>
              <a:gd name="connsiteY122" fmla="*/ 753695 h 6858000"/>
              <a:gd name="connsiteX123" fmla="*/ 8951461 w 12192000"/>
              <a:gd name="connsiteY123" fmla="*/ 833883 h 6858000"/>
              <a:gd name="connsiteX124" fmla="*/ 8912607 w 12192000"/>
              <a:gd name="connsiteY124" fmla="*/ 867550 h 6858000"/>
              <a:gd name="connsiteX125" fmla="*/ 8945555 w 12192000"/>
              <a:gd name="connsiteY125" fmla="*/ 907951 h 6858000"/>
              <a:gd name="connsiteX126" fmla="*/ 9017042 w 12192000"/>
              <a:gd name="connsiteY126" fmla="*/ 936109 h 6858000"/>
              <a:gd name="connsiteX127" fmla="*/ 9111842 w 12192000"/>
              <a:gd name="connsiteY127" fmla="*/ 1007420 h 6858000"/>
              <a:gd name="connsiteX128" fmla="*/ 9108115 w 12192000"/>
              <a:gd name="connsiteY128" fmla="*/ 1063124 h 6858000"/>
              <a:gd name="connsiteX129" fmla="*/ 9051854 w 12192000"/>
              <a:gd name="connsiteY129" fmla="*/ 1164126 h 6858000"/>
              <a:gd name="connsiteX130" fmla="*/ 9136399 w 12192000"/>
              <a:gd name="connsiteY130" fmla="*/ 1269719 h 6858000"/>
              <a:gd name="connsiteX131" fmla="*/ 9179914 w 12192000"/>
              <a:gd name="connsiteY131" fmla="*/ 1300937 h 6858000"/>
              <a:gd name="connsiteX132" fmla="*/ 9095990 w 12192000"/>
              <a:gd name="connsiteY132" fmla="*/ 1311649 h 6858000"/>
              <a:gd name="connsiteX133" fmla="*/ 9066775 w 12192000"/>
              <a:gd name="connsiteY133" fmla="*/ 1355722 h 6858000"/>
              <a:gd name="connsiteX134" fmla="*/ 9053719 w 12192000"/>
              <a:gd name="connsiteY134" fmla="*/ 1377759 h 6858000"/>
              <a:gd name="connsiteX135" fmla="*/ 8974460 w 12192000"/>
              <a:gd name="connsiteY135" fmla="*/ 1515794 h 6858000"/>
              <a:gd name="connsiteX136" fmla="*/ 8987827 w 12192000"/>
              <a:gd name="connsiteY136" fmla="*/ 1554357 h 6858000"/>
              <a:gd name="connsiteX137" fmla="*/ 9119926 w 12192000"/>
              <a:gd name="connsiteY137" fmla="*/ 1740752 h 6858000"/>
              <a:gd name="connsiteX138" fmla="*/ 8979435 w 12192000"/>
              <a:gd name="connsiteY138" fmla="*/ 1792782 h 6858000"/>
              <a:gd name="connsiteX139" fmla="*/ 8971042 w 12192000"/>
              <a:gd name="connsiteY139" fmla="*/ 1880927 h 6858000"/>
              <a:gd name="connsiteX140" fmla="*/ 8899553 w 12192000"/>
              <a:gd name="connsiteY140" fmla="*/ 1979481 h 6858000"/>
              <a:gd name="connsiteX141" fmla="*/ 8742279 w 12192000"/>
              <a:gd name="connsiteY141" fmla="*/ 2118129 h 6858000"/>
              <a:gd name="connsiteX142" fmla="*/ 8653074 w 12192000"/>
              <a:gd name="connsiteY142" fmla="*/ 2211172 h 6858000"/>
              <a:gd name="connsiteX143" fmla="*/ 8806929 w 12192000"/>
              <a:gd name="connsiteY143" fmla="*/ 2235961 h 6858000"/>
              <a:gd name="connsiteX144" fmla="*/ 8830862 w 12192000"/>
              <a:gd name="connsiteY144" fmla="*/ 2250347 h 6858000"/>
              <a:gd name="connsiteX145" fmla="*/ 8812524 w 12192000"/>
              <a:gd name="connsiteY145" fmla="*/ 2299317 h 6858000"/>
              <a:gd name="connsiteX146" fmla="*/ 8787969 w 12192000"/>
              <a:gd name="connsiteY146" fmla="*/ 2347984 h 6858000"/>
              <a:gd name="connsiteX147" fmla="*/ 8805064 w 12192000"/>
              <a:gd name="connsiteY147" fmla="*/ 2386240 h 6858000"/>
              <a:gd name="connsiteX148" fmla="*/ 8925043 w 12192000"/>
              <a:gd name="connsiteY148" fmla="*/ 2551822 h 6858000"/>
              <a:gd name="connsiteX149" fmla="*/ 9023571 w 12192000"/>
              <a:gd name="connsiteY149" fmla="*/ 2617624 h 6858000"/>
              <a:gd name="connsiteX150" fmla="*/ 9247982 w 12192000"/>
              <a:gd name="connsiteY150" fmla="*/ 2916649 h 6858000"/>
              <a:gd name="connsiteX151" fmla="*/ 9318539 w 12192000"/>
              <a:gd name="connsiteY151" fmla="*/ 3013671 h 6858000"/>
              <a:gd name="connsiteX152" fmla="*/ 9266320 w 12192000"/>
              <a:gd name="connsiteY152" fmla="*/ 3047949 h 6858000"/>
              <a:gd name="connsiteX153" fmla="*/ 9366406 w 12192000"/>
              <a:gd name="connsiteY153" fmla="*/ 3149564 h 6858000"/>
              <a:gd name="connsiteX154" fmla="*/ 9484207 w 12192000"/>
              <a:gd name="connsiteY154" fmla="*/ 3262501 h 6858000"/>
              <a:gd name="connsiteX155" fmla="*/ 9514977 w 12192000"/>
              <a:gd name="connsiteY155" fmla="*/ 3292497 h 6858000"/>
              <a:gd name="connsiteX156" fmla="*/ 11943411 w 12192000"/>
              <a:gd name="connsiteY156" fmla="*/ 4299446 h 6858000"/>
              <a:gd name="connsiteX157" fmla="*/ 12108408 w 12192000"/>
              <a:gd name="connsiteY157" fmla="*/ 4283397 h 6858000"/>
              <a:gd name="connsiteX158" fmla="*/ 12192000 w 12192000"/>
              <a:gd name="connsiteY158" fmla="*/ 4266564 h 6858000"/>
              <a:gd name="connsiteX159" fmla="*/ 12192000 w 12192000"/>
              <a:gd name="connsiteY159" fmla="*/ 6858000 h 6858000"/>
              <a:gd name="connsiteX160" fmla="*/ 0 w 12192000"/>
              <a:gd name="connsiteY160" fmla="*/ 6858000 h 6858000"/>
              <a:gd name="connsiteX161" fmla="*/ 0 w 12192000"/>
              <a:gd name="connsiteY161" fmla="*/ 6205082 h 6858000"/>
              <a:gd name="connsiteX162" fmla="*/ 31834 w 12192000"/>
              <a:gd name="connsiteY162" fmla="*/ 6211531 h 6858000"/>
              <a:gd name="connsiteX163" fmla="*/ 247714 w 12192000"/>
              <a:gd name="connsiteY163" fmla="*/ 6232657 h 6858000"/>
              <a:gd name="connsiteX164" fmla="*/ 3425038 w 12192000"/>
              <a:gd name="connsiteY164" fmla="*/ 4907153 h 6858000"/>
              <a:gd name="connsiteX165" fmla="*/ 3465296 w 12192000"/>
              <a:gd name="connsiteY165" fmla="*/ 4867667 h 6858000"/>
              <a:gd name="connsiteX166" fmla="*/ 3619425 w 12192000"/>
              <a:gd name="connsiteY166" fmla="*/ 4719002 h 6858000"/>
              <a:gd name="connsiteX167" fmla="*/ 3750377 w 12192000"/>
              <a:gd name="connsiteY167" fmla="*/ 4585241 h 6858000"/>
              <a:gd name="connsiteX168" fmla="*/ 3682054 w 12192000"/>
              <a:gd name="connsiteY168" fmla="*/ 4540118 h 6858000"/>
              <a:gd name="connsiteX169" fmla="*/ 3774370 w 12192000"/>
              <a:gd name="connsiteY169" fmla="*/ 4412403 h 6858000"/>
              <a:gd name="connsiteX170" fmla="*/ 4067986 w 12192000"/>
              <a:gd name="connsiteY170" fmla="*/ 4018780 h 6858000"/>
              <a:gd name="connsiteX171" fmla="*/ 4196899 w 12192000"/>
              <a:gd name="connsiteY171" fmla="*/ 3932160 h 6858000"/>
              <a:gd name="connsiteX172" fmla="*/ 4353877 w 12192000"/>
              <a:gd name="connsiteY172" fmla="*/ 3714196 h 6858000"/>
              <a:gd name="connsiteX173" fmla="*/ 4376244 w 12192000"/>
              <a:gd name="connsiteY173" fmla="*/ 3663837 h 6858000"/>
              <a:gd name="connsiteX174" fmla="*/ 4344116 w 12192000"/>
              <a:gd name="connsiteY174" fmla="*/ 3599773 h 6858000"/>
              <a:gd name="connsiteX175" fmla="*/ 4320122 w 12192000"/>
              <a:gd name="connsiteY175" fmla="*/ 3535311 h 6858000"/>
              <a:gd name="connsiteX176" fmla="*/ 4351436 w 12192000"/>
              <a:gd name="connsiteY176" fmla="*/ 3516374 h 6858000"/>
              <a:gd name="connsiteX177" fmla="*/ 4552738 w 12192000"/>
              <a:gd name="connsiteY177" fmla="*/ 3483742 h 6858000"/>
              <a:gd name="connsiteX178" fmla="*/ 4436023 w 12192000"/>
              <a:gd name="connsiteY178" fmla="*/ 3361265 h 6858000"/>
              <a:gd name="connsiteX179" fmla="*/ 4230249 w 12192000"/>
              <a:gd name="connsiteY179" fmla="*/ 3178754 h 6858000"/>
              <a:gd name="connsiteX180" fmla="*/ 4136714 w 12192000"/>
              <a:gd name="connsiteY180" fmla="*/ 3049023 h 6858000"/>
              <a:gd name="connsiteX181" fmla="*/ 4125732 w 12192000"/>
              <a:gd name="connsiteY181" fmla="*/ 2932992 h 6858000"/>
              <a:gd name="connsiteX182" fmla="*/ 3941916 w 12192000"/>
              <a:gd name="connsiteY182" fmla="*/ 2864502 h 6858000"/>
              <a:gd name="connsiteX183" fmla="*/ 4114752 w 12192000"/>
              <a:gd name="connsiteY183" fmla="*/ 2619140 h 6858000"/>
              <a:gd name="connsiteX184" fmla="*/ 4132241 w 12192000"/>
              <a:gd name="connsiteY184" fmla="*/ 2568377 h 6858000"/>
              <a:gd name="connsiteX185" fmla="*/ 4028540 w 12192000"/>
              <a:gd name="connsiteY185" fmla="*/ 2386674 h 6858000"/>
              <a:gd name="connsiteX186" fmla="*/ 4011458 w 12192000"/>
              <a:gd name="connsiteY186" fmla="*/ 2357665 h 6858000"/>
              <a:gd name="connsiteX187" fmla="*/ 3973233 w 12192000"/>
              <a:gd name="connsiteY187" fmla="*/ 2299649 h 6858000"/>
              <a:gd name="connsiteX188" fmla="*/ 3863429 w 12192000"/>
              <a:gd name="connsiteY188" fmla="*/ 2285548 h 6858000"/>
              <a:gd name="connsiteX189" fmla="*/ 3920363 w 12192000"/>
              <a:gd name="connsiteY189" fmla="*/ 2244454 h 6858000"/>
              <a:gd name="connsiteX190" fmla="*/ 4030981 w 12192000"/>
              <a:gd name="connsiteY190" fmla="*/ 2105456 h 6858000"/>
              <a:gd name="connsiteX191" fmla="*/ 3957370 w 12192000"/>
              <a:gd name="connsiteY191" fmla="*/ 1972502 h 6858000"/>
              <a:gd name="connsiteX192" fmla="*/ 3952493 w 12192000"/>
              <a:gd name="connsiteY192" fmla="*/ 1899176 h 6858000"/>
              <a:gd name="connsiteX193" fmla="*/ 4076527 w 12192000"/>
              <a:gd name="connsiteY193" fmla="*/ 1805304 h 6858000"/>
              <a:gd name="connsiteX194" fmla="*/ 4170061 w 12192000"/>
              <a:gd name="connsiteY194" fmla="*/ 1768238 h 6858000"/>
              <a:gd name="connsiteX195" fmla="*/ 4213168 w 12192000"/>
              <a:gd name="connsiteY195" fmla="*/ 1715057 h 6858000"/>
              <a:gd name="connsiteX196" fmla="*/ 4162334 w 12192000"/>
              <a:gd name="connsiteY196" fmla="*/ 1670739 h 6858000"/>
              <a:gd name="connsiteX197" fmla="*/ 3936629 w 12192000"/>
              <a:gd name="connsiteY197" fmla="*/ 1565182 h 6858000"/>
              <a:gd name="connsiteX198" fmla="*/ 4058225 w 12192000"/>
              <a:gd name="connsiteY198" fmla="*/ 1476947 h 6858000"/>
              <a:gd name="connsiteX199" fmla="*/ 3422598 w 12192000"/>
              <a:gd name="connsiteY199" fmla="*/ 1060763 h 6858000"/>
              <a:gd name="connsiteX200" fmla="*/ 3345734 w 12192000"/>
              <a:gd name="connsiteY200" fmla="*/ 997107 h 6858000"/>
              <a:gd name="connsiteX201" fmla="*/ 2937846 w 12192000"/>
              <a:gd name="connsiteY201" fmla="*/ 842798 h 6858000"/>
              <a:gd name="connsiteX202" fmla="*/ 2518162 w 12192000"/>
              <a:gd name="connsiteY202" fmla="*/ 733618 h 6858000"/>
              <a:gd name="connsiteX203" fmla="*/ 2809744 w 12192000"/>
              <a:gd name="connsiteY203" fmla="*/ 503164 h 6858000"/>
              <a:gd name="connsiteX204" fmla="*/ 2364438 w 12192000"/>
              <a:gd name="connsiteY204" fmla="*/ 449579 h 6858000"/>
              <a:gd name="connsiteX205" fmla="*/ 2320927 w 12192000"/>
              <a:gd name="connsiteY205" fmla="*/ 451191 h 6858000"/>
              <a:gd name="connsiteX206" fmla="*/ 1446580 w 12192000"/>
              <a:gd name="connsiteY206" fmla="*/ 415735 h 6858000"/>
              <a:gd name="connsiteX207" fmla="*/ 193217 w 12192000"/>
              <a:gd name="connsiteY207" fmla="*/ 298092 h 6858000"/>
              <a:gd name="connsiteX208" fmla="*/ 0 w 12192000"/>
              <a:gd name="connsiteY208" fmla="*/ 2876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2192000" h="6858000">
                <a:moveTo>
                  <a:pt x="5396758" y="10203"/>
                </a:moveTo>
                <a:lnTo>
                  <a:pt x="5392866" y="11426"/>
                </a:lnTo>
                <a:cubicBezTo>
                  <a:pt x="5355355" y="23128"/>
                  <a:pt x="5318722" y="34070"/>
                  <a:pt x="5281815" y="43431"/>
                </a:cubicBezTo>
                <a:cubicBezTo>
                  <a:pt x="5203593" y="63166"/>
                  <a:pt x="5137272" y="116553"/>
                  <a:pt x="5060816" y="140336"/>
                </a:cubicBezTo>
                <a:cubicBezTo>
                  <a:pt x="5044508" y="145397"/>
                  <a:pt x="5024899" y="163107"/>
                  <a:pt x="5019170" y="180311"/>
                </a:cubicBezTo>
                <a:cubicBezTo>
                  <a:pt x="5000662" y="235975"/>
                  <a:pt x="4631152" y="392084"/>
                  <a:pt x="4674779" y="441672"/>
                </a:cubicBezTo>
                <a:cubicBezTo>
                  <a:pt x="4692846" y="462167"/>
                  <a:pt x="4716202" y="476842"/>
                  <a:pt x="4740661" y="497083"/>
                </a:cubicBezTo>
                <a:cubicBezTo>
                  <a:pt x="4703862" y="535288"/>
                  <a:pt x="4662440" y="551987"/>
                  <a:pt x="4618372" y="563372"/>
                </a:cubicBezTo>
                <a:cubicBezTo>
                  <a:pt x="4605150" y="566914"/>
                  <a:pt x="4592151" y="573998"/>
                  <a:pt x="4590828" y="591204"/>
                </a:cubicBezTo>
                <a:cubicBezTo>
                  <a:pt x="4589507" y="609167"/>
                  <a:pt x="4602948" y="616250"/>
                  <a:pt x="4614185" y="624601"/>
                </a:cubicBezTo>
                <a:cubicBezTo>
                  <a:pt x="4629828" y="636238"/>
                  <a:pt x="4645032" y="646361"/>
                  <a:pt x="4664862" y="647878"/>
                </a:cubicBezTo>
                <a:cubicBezTo>
                  <a:pt x="4697474" y="650156"/>
                  <a:pt x="4713117" y="682541"/>
                  <a:pt x="4732066" y="706829"/>
                </a:cubicBezTo>
                <a:cubicBezTo>
                  <a:pt x="4742642" y="720492"/>
                  <a:pt x="4747931" y="748069"/>
                  <a:pt x="4729423" y="752878"/>
                </a:cubicBezTo>
                <a:cubicBezTo>
                  <a:pt x="4684915" y="764517"/>
                  <a:pt x="4688440" y="798167"/>
                  <a:pt x="4689540" y="836372"/>
                </a:cubicBezTo>
                <a:cubicBezTo>
                  <a:pt x="4691083" y="883686"/>
                  <a:pt x="4717306" y="905443"/>
                  <a:pt x="4749475" y="923661"/>
                </a:cubicBezTo>
                <a:cubicBezTo>
                  <a:pt x="4760491" y="929986"/>
                  <a:pt x="4776134" y="929733"/>
                  <a:pt x="4780322" y="949468"/>
                </a:cubicBezTo>
                <a:cubicBezTo>
                  <a:pt x="4762254" y="968191"/>
                  <a:pt x="4740220" y="953012"/>
                  <a:pt x="4720828" y="958323"/>
                </a:cubicBezTo>
                <a:cubicBezTo>
                  <a:pt x="4704745" y="962624"/>
                  <a:pt x="4678083" y="960348"/>
                  <a:pt x="4700119" y="994757"/>
                </a:cubicBezTo>
                <a:cubicBezTo>
                  <a:pt x="4706508" y="1004624"/>
                  <a:pt x="4699016" y="1012216"/>
                  <a:pt x="4690862" y="1012975"/>
                </a:cubicBezTo>
                <a:cubicBezTo>
                  <a:pt x="4625643" y="1020817"/>
                  <a:pt x="4655609" y="1090397"/>
                  <a:pt x="4634676" y="1127083"/>
                </a:cubicBezTo>
                <a:cubicBezTo>
                  <a:pt x="4628948" y="1137203"/>
                  <a:pt x="4635118" y="1154661"/>
                  <a:pt x="4644152" y="1158961"/>
                </a:cubicBezTo>
                <a:cubicBezTo>
                  <a:pt x="4701880" y="1187300"/>
                  <a:pt x="4709813" y="1254854"/>
                  <a:pt x="4737797" y="1313047"/>
                </a:cubicBezTo>
                <a:cubicBezTo>
                  <a:pt x="4707388" y="1336070"/>
                  <a:pt x="4671033" y="1341130"/>
                  <a:pt x="4638204" y="1356058"/>
                </a:cubicBezTo>
                <a:cubicBezTo>
                  <a:pt x="4604049" y="1371745"/>
                  <a:pt x="4604049" y="1383384"/>
                  <a:pt x="4632253" y="1428925"/>
                </a:cubicBezTo>
                <a:cubicBezTo>
                  <a:pt x="4558880" y="1438794"/>
                  <a:pt x="4558880" y="1438794"/>
                  <a:pt x="4581575" y="1510395"/>
                </a:cubicBezTo>
                <a:cubicBezTo>
                  <a:pt x="4520098" y="1516975"/>
                  <a:pt x="4479557" y="1550877"/>
                  <a:pt x="4470084" y="1625011"/>
                </a:cubicBezTo>
                <a:cubicBezTo>
                  <a:pt x="4465456" y="1660938"/>
                  <a:pt x="4437693" y="1677889"/>
                  <a:pt x="4406845" y="1701926"/>
                </a:cubicBezTo>
                <a:cubicBezTo>
                  <a:pt x="4445184" y="1725204"/>
                  <a:pt x="4471185" y="1773781"/>
                  <a:pt x="4515913" y="1722418"/>
                </a:cubicBezTo>
                <a:cubicBezTo>
                  <a:pt x="4532219" y="1703697"/>
                  <a:pt x="4530678" y="1727480"/>
                  <a:pt x="4532879" y="1734311"/>
                </a:cubicBezTo>
                <a:cubicBezTo>
                  <a:pt x="4538167" y="1751009"/>
                  <a:pt x="4527151" y="1762142"/>
                  <a:pt x="4519880" y="1774792"/>
                </a:cubicBezTo>
                <a:cubicBezTo>
                  <a:pt x="4512828" y="1787443"/>
                  <a:pt x="4504454" y="1800852"/>
                  <a:pt x="4502473" y="1815024"/>
                </a:cubicBezTo>
                <a:cubicBezTo>
                  <a:pt x="4501151" y="1824890"/>
                  <a:pt x="4507541" y="1839310"/>
                  <a:pt x="4514592" y="1846649"/>
                </a:cubicBezTo>
                <a:cubicBezTo>
                  <a:pt x="4551609" y="1885359"/>
                  <a:pt x="4529576" y="1972396"/>
                  <a:pt x="4599644" y="1983529"/>
                </a:cubicBezTo>
                <a:cubicBezTo>
                  <a:pt x="4631152" y="1988587"/>
                  <a:pt x="4646354" y="2020467"/>
                  <a:pt x="4669490" y="2037925"/>
                </a:cubicBezTo>
                <a:cubicBezTo>
                  <a:pt x="4749914" y="2098901"/>
                  <a:pt x="4803679" y="2177334"/>
                  <a:pt x="4828575" y="2285118"/>
                </a:cubicBezTo>
                <a:cubicBezTo>
                  <a:pt x="4835406" y="2314973"/>
                  <a:pt x="4861627" y="2339010"/>
                  <a:pt x="4878593" y="2365322"/>
                </a:cubicBezTo>
                <a:cubicBezTo>
                  <a:pt x="4870440" y="2384551"/>
                  <a:pt x="4825932" y="2343057"/>
                  <a:pt x="4841575" y="2393659"/>
                </a:cubicBezTo>
                <a:cubicBezTo>
                  <a:pt x="4853473" y="2431612"/>
                  <a:pt x="4883881" y="2455142"/>
                  <a:pt x="4912527" y="2477660"/>
                </a:cubicBezTo>
                <a:cubicBezTo>
                  <a:pt x="4945136" y="2503214"/>
                  <a:pt x="4981273" y="2523708"/>
                  <a:pt x="4996035" y="2571021"/>
                </a:cubicBezTo>
                <a:cubicBezTo>
                  <a:pt x="4999120" y="2581142"/>
                  <a:pt x="5009034" y="2591768"/>
                  <a:pt x="5017848" y="2595818"/>
                </a:cubicBezTo>
                <a:cubicBezTo>
                  <a:pt x="5477478" y="3428480"/>
                  <a:pt x="6608922" y="3434045"/>
                  <a:pt x="6739364" y="3428225"/>
                </a:cubicBezTo>
                <a:cubicBezTo>
                  <a:pt x="6897348" y="3420888"/>
                  <a:pt x="7046739" y="3369527"/>
                  <a:pt x="7193263" y="3305514"/>
                </a:cubicBezTo>
                <a:cubicBezTo>
                  <a:pt x="7255180" y="3278442"/>
                  <a:pt x="7312688" y="3239986"/>
                  <a:pt x="7372843" y="3210130"/>
                </a:cubicBezTo>
                <a:cubicBezTo>
                  <a:pt x="7455910" y="3168888"/>
                  <a:pt x="7520029" y="3090202"/>
                  <a:pt x="7602877" y="3057057"/>
                </a:cubicBezTo>
                <a:cubicBezTo>
                  <a:pt x="7688148" y="3022900"/>
                  <a:pt x="7761081" y="2960407"/>
                  <a:pt x="7848777" y="2933840"/>
                </a:cubicBezTo>
                <a:cubicBezTo>
                  <a:pt x="7895048" y="2919672"/>
                  <a:pt x="7939777" y="2894118"/>
                  <a:pt x="7932507" y="2820997"/>
                </a:cubicBezTo>
                <a:cubicBezTo>
                  <a:pt x="7930523" y="2800249"/>
                  <a:pt x="7942641" y="2783300"/>
                  <a:pt x="7961812" y="2789372"/>
                </a:cubicBezTo>
                <a:cubicBezTo>
                  <a:pt x="7998386" y="2800757"/>
                  <a:pt x="8014912" y="2770648"/>
                  <a:pt x="8035185" y="2748129"/>
                </a:cubicBezTo>
                <a:cubicBezTo>
                  <a:pt x="8071320" y="2708154"/>
                  <a:pt x="8105692" y="2665649"/>
                  <a:pt x="8163202" y="2659069"/>
                </a:cubicBezTo>
                <a:cubicBezTo>
                  <a:pt x="8152185" y="2627694"/>
                  <a:pt x="8133456" y="2632250"/>
                  <a:pt x="8116270" y="2638828"/>
                </a:cubicBezTo>
                <a:cubicBezTo>
                  <a:pt x="8071100" y="2656035"/>
                  <a:pt x="8026370" y="2675515"/>
                  <a:pt x="7981202" y="2692720"/>
                </a:cubicBezTo>
                <a:cubicBezTo>
                  <a:pt x="7951676" y="2703854"/>
                  <a:pt x="7922369" y="2719540"/>
                  <a:pt x="7882928" y="2707140"/>
                </a:cubicBezTo>
                <a:cubicBezTo>
                  <a:pt x="7916861" y="2643889"/>
                  <a:pt x="7974590" y="2632503"/>
                  <a:pt x="8021303" y="2613022"/>
                </a:cubicBezTo>
                <a:cubicBezTo>
                  <a:pt x="8079692" y="2588480"/>
                  <a:pt x="8114065" y="2542177"/>
                  <a:pt x="8155270" y="2490563"/>
                </a:cubicBezTo>
                <a:cubicBezTo>
                  <a:pt x="8112303" y="2478166"/>
                  <a:pt x="8085642" y="2516119"/>
                  <a:pt x="8051930" y="2514093"/>
                </a:cubicBezTo>
                <a:cubicBezTo>
                  <a:pt x="8050167" y="2507517"/>
                  <a:pt x="8047083" y="2497902"/>
                  <a:pt x="8047523" y="2497647"/>
                </a:cubicBezTo>
                <a:cubicBezTo>
                  <a:pt x="8102608" y="2469310"/>
                  <a:pt x="8128387" y="2416179"/>
                  <a:pt x="8136981" y="2351913"/>
                </a:cubicBezTo>
                <a:cubicBezTo>
                  <a:pt x="8141388" y="2318769"/>
                  <a:pt x="8161439" y="2308395"/>
                  <a:pt x="8181271" y="2293214"/>
                </a:cubicBezTo>
                <a:cubicBezTo>
                  <a:pt x="8250456" y="2239323"/>
                  <a:pt x="8323609" y="2190493"/>
                  <a:pt x="8380457" y="2116360"/>
                </a:cubicBezTo>
                <a:cubicBezTo>
                  <a:pt x="8314796" y="2126228"/>
                  <a:pt x="8262135" y="2174552"/>
                  <a:pt x="8191404" y="2195300"/>
                </a:cubicBezTo>
                <a:cubicBezTo>
                  <a:pt x="8247591" y="2113829"/>
                  <a:pt x="8320305" y="2072589"/>
                  <a:pt x="8386627" y="2023250"/>
                </a:cubicBezTo>
                <a:cubicBezTo>
                  <a:pt x="8416814" y="2000732"/>
                  <a:pt x="8444796" y="1971889"/>
                  <a:pt x="8481372" y="1959745"/>
                </a:cubicBezTo>
                <a:cubicBezTo>
                  <a:pt x="8494374" y="1955444"/>
                  <a:pt x="8515746" y="1946335"/>
                  <a:pt x="8505390" y="1922299"/>
                </a:cubicBezTo>
                <a:cubicBezTo>
                  <a:pt x="8496577" y="1902312"/>
                  <a:pt x="8479170" y="1908382"/>
                  <a:pt x="8463305" y="1914202"/>
                </a:cubicBezTo>
                <a:cubicBezTo>
                  <a:pt x="8425186" y="1928626"/>
                  <a:pt x="8385745" y="1928877"/>
                  <a:pt x="8334185" y="1928626"/>
                </a:cubicBezTo>
                <a:cubicBezTo>
                  <a:pt x="8377372" y="1862588"/>
                  <a:pt x="8456476" y="1882323"/>
                  <a:pt x="8493491" y="1812998"/>
                </a:cubicBezTo>
                <a:cubicBezTo>
                  <a:pt x="8447220" y="1800852"/>
                  <a:pt x="8411525" y="1825901"/>
                  <a:pt x="8374066" y="1830708"/>
                </a:cubicBezTo>
                <a:cubicBezTo>
                  <a:pt x="8340136" y="1835009"/>
                  <a:pt x="8331762" y="1823372"/>
                  <a:pt x="8339694" y="1785166"/>
                </a:cubicBezTo>
                <a:cubicBezTo>
                  <a:pt x="8352032" y="1725708"/>
                  <a:pt x="8333524" y="1695347"/>
                  <a:pt x="8284168" y="1711540"/>
                </a:cubicBezTo>
                <a:cubicBezTo>
                  <a:pt x="8238339" y="1726720"/>
                  <a:pt x="8233491" y="1704457"/>
                  <a:pt x="8245831" y="1670552"/>
                </a:cubicBezTo>
                <a:cubicBezTo>
                  <a:pt x="8263456" y="1621216"/>
                  <a:pt x="8243407" y="1583011"/>
                  <a:pt x="8229745" y="1541517"/>
                </a:cubicBezTo>
                <a:cubicBezTo>
                  <a:pt x="8208812" y="1478263"/>
                  <a:pt x="8217625" y="1447395"/>
                  <a:pt x="8262796" y="1400336"/>
                </a:cubicBezTo>
                <a:cubicBezTo>
                  <a:pt x="8288134" y="1374020"/>
                  <a:pt x="8315455" y="1351758"/>
                  <a:pt x="8352254" y="1328987"/>
                </a:cubicBezTo>
                <a:cubicBezTo>
                  <a:pt x="8267422" y="1316589"/>
                  <a:pt x="8356441" y="1274842"/>
                  <a:pt x="8326473" y="1248781"/>
                </a:cubicBezTo>
                <a:cubicBezTo>
                  <a:pt x="8266541" y="1238155"/>
                  <a:pt x="8217625" y="1321142"/>
                  <a:pt x="8136099" y="1297360"/>
                </a:cubicBezTo>
                <a:cubicBezTo>
                  <a:pt x="8236795" y="1225502"/>
                  <a:pt x="8348067" y="1201974"/>
                  <a:pt x="8420998" y="1106336"/>
                </a:cubicBezTo>
                <a:cubicBezTo>
                  <a:pt x="8404254" y="1084576"/>
                  <a:pt x="8387508" y="1104818"/>
                  <a:pt x="8373186" y="1096722"/>
                </a:cubicBezTo>
                <a:cubicBezTo>
                  <a:pt x="8373627" y="1091662"/>
                  <a:pt x="8372523" y="1084070"/>
                  <a:pt x="8375169" y="1081794"/>
                </a:cubicBezTo>
                <a:cubicBezTo>
                  <a:pt x="8429592" y="1029673"/>
                  <a:pt x="8430475" y="1028409"/>
                  <a:pt x="8372084" y="989950"/>
                </a:cubicBezTo>
                <a:cubicBezTo>
                  <a:pt x="8351592" y="976540"/>
                  <a:pt x="8353356" y="964648"/>
                  <a:pt x="8364151" y="947697"/>
                </a:cubicBezTo>
                <a:cubicBezTo>
                  <a:pt x="8371865" y="935805"/>
                  <a:pt x="8381118" y="925179"/>
                  <a:pt x="8376711" y="899118"/>
                </a:cubicBezTo>
                <a:cubicBezTo>
                  <a:pt x="8344763" y="932517"/>
                  <a:pt x="8190304" y="921636"/>
                  <a:pt x="8162981" y="918094"/>
                </a:cubicBezTo>
                <a:cubicBezTo>
                  <a:pt x="8132354" y="914300"/>
                  <a:pt x="8102167" y="898107"/>
                  <a:pt x="8069999" y="906961"/>
                </a:cubicBezTo>
                <a:cubicBezTo>
                  <a:pt x="8044219" y="914048"/>
                  <a:pt x="7924795" y="982613"/>
                  <a:pt x="7907827" y="903926"/>
                </a:cubicBezTo>
                <a:cubicBezTo>
                  <a:pt x="7906945" y="900130"/>
                  <a:pt x="7858693" y="908987"/>
                  <a:pt x="7832692" y="913287"/>
                </a:cubicBezTo>
                <a:cubicBezTo>
                  <a:pt x="7809776" y="916830"/>
                  <a:pt x="7783996" y="932517"/>
                  <a:pt x="7768573" y="901144"/>
                </a:cubicBezTo>
                <a:cubicBezTo>
                  <a:pt x="7759538" y="882673"/>
                  <a:pt x="7796776" y="846999"/>
                  <a:pt x="7830048" y="843963"/>
                </a:cubicBezTo>
                <a:cubicBezTo>
                  <a:pt x="7858913" y="841178"/>
                  <a:pt x="7889099" y="837130"/>
                  <a:pt x="7916642" y="844721"/>
                </a:cubicBezTo>
                <a:cubicBezTo>
                  <a:pt x="7950573" y="853831"/>
                  <a:pt x="7968860" y="839156"/>
                  <a:pt x="7978337" y="807530"/>
                </a:cubicBezTo>
                <a:cubicBezTo>
                  <a:pt x="7988911" y="772614"/>
                  <a:pt x="8009185" y="756419"/>
                  <a:pt x="8037167" y="740226"/>
                </a:cubicBezTo>
                <a:cubicBezTo>
                  <a:pt x="8105033" y="701012"/>
                  <a:pt x="8170253" y="655722"/>
                  <a:pt x="8244728" y="632950"/>
                </a:cubicBezTo>
                <a:cubicBezTo>
                  <a:pt x="8259491" y="628396"/>
                  <a:pt x="8275796" y="622323"/>
                  <a:pt x="8282626" y="592216"/>
                </a:cubicBezTo>
                <a:cubicBezTo>
                  <a:pt x="8081014" y="637251"/>
                  <a:pt x="7897251" y="754650"/>
                  <a:pt x="7689250" y="747818"/>
                </a:cubicBezTo>
                <a:cubicBezTo>
                  <a:pt x="7746098" y="710625"/>
                  <a:pt x="7811978" y="708600"/>
                  <a:pt x="7872573" y="682541"/>
                </a:cubicBezTo>
                <a:cubicBezTo>
                  <a:pt x="7829607" y="663058"/>
                  <a:pt x="7789284" y="683299"/>
                  <a:pt x="7748521" y="694433"/>
                </a:cubicBezTo>
                <a:cubicBezTo>
                  <a:pt x="7714368" y="703539"/>
                  <a:pt x="7683521" y="705058"/>
                  <a:pt x="7679775" y="650662"/>
                </a:cubicBezTo>
                <a:cubicBezTo>
                  <a:pt x="7681099" y="647120"/>
                  <a:pt x="7680878" y="642565"/>
                  <a:pt x="7680657" y="638264"/>
                </a:cubicBezTo>
                <a:cubicBezTo>
                  <a:pt x="7692117" y="615746"/>
                  <a:pt x="7709962" y="604107"/>
                  <a:pt x="7731115" y="597528"/>
                </a:cubicBezTo>
                <a:cubicBezTo>
                  <a:pt x="7743895" y="593480"/>
                  <a:pt x="7760860" y="587408"/>
                  <a:pt x="7760642" y="571216"/>
                </a:cubicBezTo>
                <a:cubicBezTo>
                  <a:pt x="7759980" y="511252"/>
                  <a:pt x="7800743" y="493793"/>
                  <a:pt x="7841505" y="476336"/>
                </a:cubicBezTo>
                <a:cubicBezTo>
                  <a:pt x="7818810" y="446481"/>
                  <a:pt x="7800963" y="468492"/>
                  <a:pt x="7783776" y="466216"/>
                </a:cubicBezTo>
                <a:cubicBezTo>
                  <a:pt x="7772539" y="464697"/>
                  <a:pt x="7762403" y="461915"/>
                  <a:pt x="7762403" y="446481"/>
                </a:cubicBezTo>
                <a:cubicBezTo>
                  <a:pt x="7762183" y="433576"/>
                  <a:pt x="7767472" y="418901"/>
                  <a:pt x="7778488" y="418650"/>
                </a:cubicBezTo>
                <a:cubicBezTo>
                  <a:pt x="7847454" y="416372"/>
                  <a:pt x="7885573" y="333384"/>
                  <a:pt x="7957184" y="333131"/>
                </a:cubicBezTo>
                <a:cubicBezTo>
                  <a:pt x="7999930" y="333131"/>
                  <a:pt x="7934928" y="286324"/>
                  <a:pt x="7971064" y="266841"/>
                </a:cubicBezTo>
                <a:cubicBezTo>
                  <a:pt x="7978998" y="262539"/>
                  <a:pt x="7950352" y="255964"/>
                  <a:pt x="7937572" y="256975"/>
                </a:cubicBezTo>
                <a:cubicBezTo>
                  <a:pt x="7925014" y="257986"/>
                  <a:pt x="7913777" y="270384"/>
                  <a:pt x="7898573" y="261528"/>
                </a:cubicBezTo>
                <a:cubicBezTo>
                  <a:pt x="7890201" y="229903"/>
                  <a:pt x="7911793" y="218263"/>
                  <a:pt x="7929642" y="209408"/>
                </a:cubicBezTo>
                <a:cubicBezTo>
                  <a:pt x="7970845" y="188914"/>
                  <a:pt x="8010947" y="164120"/>
                  <a:pt x="8056117" y="156782"/>
                </a:cubicBezTo>
                <a:cubicBezTo>
                  <a:pt x="8072200" y="154252"/>
                  <a:pt x="8032981" y="120348"/>
                  <a:pt x="8025270" y="108457"/>
                </a:cubicBezTo>
                <a:cubicBezTo>
                  <a:pt x="8070715" y="77210"/>
                  <a:pt x="8118460" y="54170"/>
                  <a:pt x="8167695" y="35609"/>
                </a:cubicBezTo>
                <a:lnTo>
                  <a:pt x="8251347" y="10203"/>
                </a:lnTo>
                <a:close/>
                <a:moveTo>
                  <a:pt x="0" y="0"/>
                </a:moveTo>
                <a:lnTo>
                  <a:pt x="12192000" y="0"/>
                </a:lnTo>
                <a:lnTo>
                  <a:pt x="12192000" y="10202"/>
                </a:lnTo>
                <a:lnTo>
                  <a:pt x="10023511" y="10202"/>
                </a:lnTo>
                <a:lnTo>
                  <a:pt x="10081290" y="46954"/>
                </a:lnTo>
                <a:cubicBezTo>
                  <a:pt x="10124649" y="67728"/>
                  <a:pt x="10173137" y="84332"/>
                  <a:pt x="10208104" y="121978"/>
                </a:cubicBezTo>
                <a:cubicBezTo>
                  <a:pt x="10094034" y="151970"/>
                  <a:pt x="9991464" y="182272"/>
                  <a:pt x="9887339" y="204920"/>
                </a:cubicBezTo>
                <a:cubicBezTo>
                  <a:pt x="9776996" y="228793"/>
                  <a:pt x="9683441" y="293373"/>
                  <a:pt x="9575589" y="322144"/>
                </a:cubicBezTo>
                <a:cubicBezTo>
                  <a:pt x="9552585" y="328266"/>
                  <a:pt x="9524923" y="349690"/>
                  <a:pt x="9516842" y="370501"/>
                </a:cubicBezTo>
                <a:cubicBezTo>
                  <a:pt x="9490734" y="437836"/>
                  <a:pt x="8969489" y="626679"/>
                  <a:pt x="9031031" y="686665"/>
                </a:cubicBezTo>
                <a:cubicBezTo>
                  <a:pt x="9056518" y="711458"/>
                  <a:pt x="9089464" y="729209"/>
                  <a:pt x="9123967" y="753695"/>
                </a:cubicBezTo>
                <a:cubicBezTo>
                  <a:pt x="9072057" y="799910"/>
                  <a:pt x="9013626" y="820111"/>
                  <a:pt x="8951461" y="833883"/>
                </a:cubicBezTo>
                <a:cubicBezTo>
                  <a:pt x="8932810" y="838168"/>
                  <a:pt x="8914473" y="846737"/>
                  <a:pt x="8912607" y="867550"/>
                </a:cubicBezTo>
                <a:cubicBezTo>
                  <a:pt x="8910744" y="889280"/>
                  <a:pt x="8929704" y="897848"/>
                  <a:pt x="8945555" y="907951"/>
                </a:cubicBezTo>
                <a:cubicBezTo>
                  <a:pt x="8967622" y="922028"/>
                  <a:pt x="8989069" y="934273"/>
                  <a:pt x="9017042" y="936109"/>
                </a:cubicBezTo>
                <a:cubicBezTo>
                  <a:pt x="9063046" y="938863"/>
                  <a:pt x="9085112" y="978039"/>
                  <a:pt x="9111842" y="1007420"/>
                </a:cubicBezTo>
                <a:cubicBezTo>
                  <a:pt x="9126761" y="1023949"/>
                  <a:pt x="9134223" y="1057308"/>
                  <a:pt x="9108115" y="1063124"/>
                </a:cubicBezTo>
                <a:cubicBezTo>
                  <a:pt x="9045328" y="1077205"/>
                  <a:pt x="9050302" y="1117910"/>
                  <a:pt x="9051854" y="1164126"/>
                </a:cubicBezTo>
                <a:cubicBezTo>
                  <a:pt x="9054030" y="1221361"/>
                  <a:pt x="9091019" y="1247681"/>
                  <a:pt x="9136399" y="1269719"/>
                </a:cubicBezTo>
                <a:cubicBezTo>
                  <a:pt x="9151940" y="1277369"/>
                  <a:pt x="9174006" y="1277064"/>
                  <a:pt x="9179914" y="1300937"/>
                </a:cubicBezTo>
                <a:cubicBezTo>
                  <a:pt x="9154426" y="1323586"/>
                  <a:pt x="9123344" y="1305223"/>
                  <a:pt x="9095990" y="1311649"/>
                </a:cubicBezTo>
                <a:cubicBezTo>
                  <a:pt x="9073302" y="1316851"/>
                  <a:pt x="9035692" y="1314098"/>
                  <a:pt x="9066775" y="1355722"/>
                </a:cubicBezTo>
                <a:cubicBezTo>
                  <a:pt x="9075790" y="1367658"/>
                  <a:pt x="9065221" y="1376842"/>
                  <a:pt x="9053719" y="1377759"/>
                </a:cubicBezTo>
                <a:cubicBezTo>
                  <a:pt x="8961718" y="1387247"/>
                  <a:pt x="9003989" y="1471416"/>
                  <a:pt x="8974460" y="1515794"/>
                </a:cubicBezTo>
                <a:cubicBezTo>
                  <a:pt x="8966381" y="1528036"/>
                  <a:pt x="8975084" y="1549154"/>
                  <a:pt x="8987827" y="1554357"/>
                </a:cubicBezTo>
                <a:cubicBezTo>
                  <a:pt x="9069261" y="1588638"/>
                  <a:pt x="9080451" y="1670357"/>
                  <a:pt x="9119926" y="1740752"/>
                </a:cubicBezTo>
                <a:cubicBezTo>
                  <a:pt x="9077031" y="1768602"/>
                  <a:pt x="9025747" y="1774723"/>
                  <a:pt x="8979435" y="1792782"/>
                </a:cubicBezTo>
                <a:cubicBezTo>
                  <a:pt x="8931257" y="1811758"/>
                  <a:pt x="8931257" y="1825837"/>
                  <a:pt x="8971042" y="1880927"/>
                </a:cubicBezTo>
                <a:cubicBezTo>
                  <a:pt x="8867539" y="1892865"/>
                  <a:pt x="8867539" y="1892865"/>
                  <a:pt x="8899553" y="1979481"/>
                </a:cubicBezTo>
                <a:cubicBezTo>
                  <a:pt x="8812832" y="1987439"/>
                  <a:pt x="8755644" y="2028451"/>
                  <a:pt x="8742279" y="2118129"/>
                </a:cubicBezTo>
                <a:cubicBezTo>
                  <a:pt x="8735751" y="2161590"/>
                  <a:pt x="8696588" y="2182094"/>
                  <a:pt x="8653074" y="2211172"/>
                </a:cubicBezTo>
                <a:cubicBezTo>
                  <a:pt x="8707155" y="2239331"/>
                  <a:pt x="8743833" y="2298094"/>
                  <a:pt x="8806929" y="2235961"/>
                </a:cubicBezTo>
                <a:cubicBezTo>
                  <a:pt x="8829929" y="2213314"/>
                  <a:pt x="8827757" y="2242084"/>
                  <a:pt x="8830862" y="2250347"/>
                </a:cubicBezTo>
                <a:cubicBezTo>
                  <a:pt x="8838321" y="2270546"/>
                  <a:pt x="8822781" y="2284015"/>
                  <a:pt x="8812524" y="2299317"/>
                </a:cubicBezTo>
                <a:cubicBezTo>
                  <a:pt x="8802578" y="2314621"/>
                  <a:pt x="8790765" y="2330841"/>
                  <a:pt x="8787969" y="2347984"/>
                </a:cubicBezTo>
                <a:cubicBezTo>
                  <a:pt x="8786105" y="2359919"/>
                  <a:pt x="8795118" y="2377363"/>
                  <a:pt x="8805064" y="2386240"/>
                </a:cubicBezTo>
                <a:cubicBezTo>
                  <a:pt x="8857283" y="2433068"/>
                  <a:pt x="8826201" y="2538354"/>
                  <a:pt x="8925043" y="2551822"/>
                </a:cubicBezTo>
                <a:cubicBezTo>
                  <a:pt x="8969489" y="2557941"/>
                  <a:pt x="8990934" y="2596506"/>
                  <a:pt x="9023571" y="2617624"/>
                </a:cubicBezTo>
                <a:cubicBezTo>
                  <a:pt x="9137020" y="2691385"/>
                  <a:pt x="9212861" y="2786265"/>
                  <a:pt x="9247982" y="2916649"/>
                </a:cubicBezTo>
                <a:cubicBezTo>
                  <a:pt x="9257617" y="2952764"/>
                  <a:pt x="9294606" y="2981842"/>
                  <a:pt x="9318539" y="3013671"/>
                </a:cubicBezTo>
                <a:cubicBezTo>
                  <a:pt x="9307037" y="3036932"/>
                  <a:pt x="9244252" y="2986737"/>
                  <a:pt x="9266320" y="3047949"/>
                </a:cubicBezTo>
                <a:cubicBezTo>
                  <a:pt x="9283104" y="3093860"/>
                  <a:pt x="9325999" y="3122324"/>
                  <a:pt x="9366406" y="3149564"/>
                </a:cubicBezTo>
                <a:cubicBezTo>
                  <a:pt x="9412407" y="3180476"/>
                  <a:pt x="9463381" y="3205267"/>
                  <a:pt x="9484207" y="3262501"/>
                </a:cubicBezTo>
                <a:cubicBezTo>
                  <a:pt x="9488559" y="3274744"/>
                  <a:pt x="9502544" y="3287599"/>
                  <a:pt x="9514977" y="3292497"/>
                </a:cubicBezTo>
                <a:cubicBezTo>
                  <a:pt x="10163348" y="4299754"/>
                  <a:pt x="11759406" y="4306487"/>
                  <a:pt x="11943411" y="4299446"/>
                </a:cubicBezTo>
                <a:cubicBezTo>
                  <a:pt x="11999126" y="4297227"/>
                  <a:pt x="12054083" y="4291680"/>
                  <a:pt x="12108408" y="4283397"/>
                </a:cubicBezTo>
                <a:lnTo>
                  <a:pt x="12192000" y="4266564"/>
                </a:lnTo>
                <a:lnTo>
                  <a:pt x="12192000" y="6858000"/>
                </a:lnTo>
                <a:lnTo>
                  <a:pt x="0" y="6858000"/>
                </a:lnTo>
                <a:lnTo>
                  <a:pt x="0" y="6205082"/>
                </a:lnTo>
                <a:lnTo>
                  <a:pt x="31834" y="6211531"/>
                </a:lnTo>
                <a:cubicBezTo>
                  <a:pt x="102913" y="6222434"/>
                  <a:pt x="174818" y="6229736"/>
                  <a:pt x="247714" y="6232657"/>
                </a:cubicBezTo>
                <a:cubicBezTo>
                  <a:pt x="488463" y="6241925"/>
                  <a:pt x="2576720" y="6233063"/>
                  <a:pt x="3425038" y="4907153"/>
                </a:cubicBezTo>
                <a:cubicBezTo>
                  <a:pt x="3441305" y="4900705"/>
                  <a:pt x="3459603" y="4883784"/>
                  <a:pt x="3465296" y="4867667"/>
                </a:cubicBezTo>
                <a:cubicBezTo>
                  <a:pt x="3492545" y="4792327"/>
                  <a:pt x="3559239" y="4759693"/>
                  <a:pt x="3619425" y="4719002"/>
                </a:cubicBezTo>
                <a:cubicBezTo>
                  <a:pt x="3672294" y="4683144"/>
                  <a:pt x="3728417" y="4645676"/>
                  <a:pt x="3750377" y="4585241"/>
                </a:cubicBezTo>
                <a:cubicBezTo>
                  <a:pt x="3779250" y="4504664"/>
                  <a:pt x="3697103" y="4570738"/>
                  <a:pt x="3682054" y="4540118"/>
                </a:cubicBezTo>
                <a:cubicBezTo>
                  <a:pt x="3713368" y="4498220"/>
                  <a:pt x="3761764" y="4459943"/>
                  <a:pt x="3774370" y="4412403"/>
                </a:cubicBezTo>
                <a:cubicBezTo>
                  <a:pt x="3820322" y="4240771"/>
                  <a:pt x="3919551" y="4115875"/>
                  <a:pt x="4067986" y="4018780"/>
                </a:cubicBezTo>
                <a:cubicBezTo>
                  <a:pt x="4110687" y="3990980"/>
                  <a:pt x="4138745" y="3940215"/>
                  <a:pt x="4196899" y="3932160"/>
                </a:cubicBezTo>
                <a:cubicBezTo>
                  <a:pt x="4326221" y="3914431"/>
                  <a:pt x="4285554" y="3775837"/>
                  <a:pt x="4353877" y="3714196"/>
                </a:cubicBezTo>
                <a:cubicBezTo>
                  <a:pt x="4366890" y="3702509"/>
                  <a:pt x="4378682" y="3679548"/>
                  <a:pt x="4376244" y="3663837"/>
                </a:cubicBezTo>
                <a:cubicBezTo>
                  <a:pt x="4372586" y="3641270"/>
                  <a:pt x="4357130" y="3619918"/>
                  <a:pt x="4344116" y="3599773"/>
                </a:cubicBezTo>
                <a:cubicBezTo>
                  <a:pt x="4330695" y="3579630"/>
                  <a:pt x="4310365" y="3561901"/>
                  <a:pt x="4320122" y="3535311"/>
                </a:cubicBezTo>
                <a:cubicBezTo>
                  <a:pt x="4324186" y="3524435"/>
                  <a:pt x="4321344" y="3486562"/>
                  <a:pt x="4351436" y="3516374"/>
                </a:cubicBezTo>
                <a:cubicBezTo>
                  <a:pt x="4433989" y="3598163"/>
                  <a:pt x="4481978" y="3520810"/>
                  <a:pt x="4552738" y="3483742"/>
                </a:cubicBezTo>
                <a:cubicBezTo>
                  <a:pt x="4495805" y="3445466"/>
                  <a:pt x="4444564" y="3418474"/>
                  <a:pt x="4436023" y="3361265"/>
                </a:cubicBezTo>
                <a:cubicBezTo>
                  <a:pt x="4418537" y="3243216"/>
                  <a:pt x="4343713" y="3189231"/>
                  <a:pt x="4230249" y="3178754"/>
                </a:cubicBezTo>
                <a:cubicBezTo>
                  <a:pt x="4272135" y="3064738"/>
                  <a:pt x="4272135" y="3064738"/>
                  <a:pt x="4136714" y="3049023"/>
                </a:cubicBezTo>
                <a:cubicBezTo>
                  <a:pt x="4188768" y="2976505"/>
                  <a:pt x="4188768" y="2957972"/>
                  <a:pt x="4125732" y="2932992"/>
                </a:cubicBezTo>
                <a:cubicBezTo>
                  <a:pt x="4065138" y="2909221"/>
                  <a:pt x="3998039" y="2901162"/>
                  <a:pt x="3941916" y="2864502"/>
                </a:cubicBezTo>
                <a:cubicBezTo>
                  <a:pt x="3993565" y="2771837"/>
                  <a:pt x="4008205" y="2664266"/>
                  <a:pt x="4114752" y="2619140"/>
                </a:cubicBezTo>
                <a:cubicBezTo>
                  <a:pt x="4131425" y="2612292"/>
                  <a:pt x="4142812" y="2584492"/>
                  <a:pt x="4132241" y="2568377"/>
                </a:cubicBezTo>
                <a:cubicBezTo>
                  <a:pt x="4093606" y="2509959"/>
                  <a:pt x="4148913" y="2399163"/>
                  <a:pt x="4028540" y="2386674"/>
                </a:cubicBezTo>
                <a:cubicBezTo>
                  <a:pt x="4013491" y="2385466"/>
                  <a:pt x="3999664" y="2373378"/>
                  <a:pt x="4011458" y="2357665"/>
                </a:cubicBezTo>
                <a:cubicBezTo>
                  <a:pt x="4052127" y="2302873"/>
                  <a:pt x="4002918" y="2306498"/>
                  <a:pt x="3973233" y="2299649"/>
                </a:cubicBezTo>
                <a:cubicBezTo>
                  <a:pt x="3937444" y="2291191"/>
                  <a:pt x="3896777" y="2315362"/>
                  <a:pt x="3863429" y="2285548"/>
                </a:cubicBezTo>
                <a:cubicBezTo>
                  <a:pt x="3871158" y="2254123"/>
                  <a:pt x="3900029" y="2254525"/>
                  <a:pt x="3920363" y="2244454"/>
                </a:cubicBezTo>
                <a:cubicBezTo>
                  <a:pt x="3979737" y="2215444"/>
                  <a:pt x="4028133" y="2180798"/>
                  <a:pt x="4030981" y="2105456"/>
                </a:cubicBezTo>
                <a:cubicBezTo>
                  <a:pt x="4033011" y="2044620"/>
                  <a:pt x="4039518" y="1991037"/>
                  <a:pt x="3957370" y="1972502"/>
                </a:cubicBezTo>
                <a:cubicBezTo>
                  <a:pt x="3923211" y="1964846"/>
                  <a:pt x="3932973" y="1920933"/>
                  <a:pt x="3952493" y="1899176"/>
                </a:cubicBezTo>
                <a:cubicBezTo>
                  <a:pt x="3987466" y="1860500"/>
                  <a:pt x="4016337" y="1808931"/>
                  <a:pt x="4076527" y="1805304"/>
                </a:cubicBezTo>
                <a:cubicBezTo>
                  <a:pt x="4113127" y="1802888"/>
                  <a:pt x="4141188" y="1786769"/>
                  <a:pt x="4170061" y="1768238"/>
                </a:cubicBezTo>
                <a:cubicBezTo>
                  <a:pt x="4190800" y="1754940"/>
                  <a:pt x="4215607" y="1743661"/>
                  <a:pt x="4213168" y="1715057"/>
                </a:cubicBezTo>
                <a:cubicBezTo>
                  <a:pt x="4210729" y="1687660"/>
                  <a:pt x="4186736" y="1676379"/>
                  <a:pt x="4162334" y="1670739"/>
                </a:cubicBezTo>
                <a:cubicBezTo>
                  <a:pt x="4080998" y="1652609"/>
                  <a:pt x="4004547" y="1626018"/>
                  <a:pt x="3936629" y="1565182"/>
                </a:cubicBezTo>
                <a:cubicBezTo>
                  <a:pt x="3981773" y="1532950"/>
                  <a:pt x="4024878" y="1509583"/>
                  <a:pt x="4058225" y="1476947"/>
                </a:cubicBezTo>
                <a:cubicBezTo>
                  <a:pt x="4138745" y="1397984"/>
                  <a:pt x="3456757" y="1149400"/>
                  <a:pt x="3422598" y="1060763"/>
                </a:cubicBezTo>
                <a:cubicBezTo>
                  <a:pt x="3412025" y="1033367"/>
                  <a:pt x="3375832" y="1005166"/>
                  <a:pt x="3345734" y="997107"/>
                </a:cubicBezTo>
                <a:cubicBezTo>
                  <a:pt x="3204622" y="959235"/>
                  <a:pt x="3082216" y="874224"/>
                  <a:pt x="2937846" y="842798"/>
                </a:cubicBezTo>
                <a:cubicBezTo>
                  <a:pt x="2801610" y="812986"/>
                  <a:pt x="2667409" y="773098"/>
                  <a:pt x="2518162" y="733618"/>
                </a:cubicBezTo>
                <a:cubicBezTo>
                  <a:pt x="2609662" y="634506"/>
                  <a:pt x="2771925" y="646191"/>
                  <a:pt x="2809744" y="503164"/>
                </a:cubicBezTo>
                <a:cubicBezTo>
                  <a:pt x="2662121" y="466098"/>
                  <a:pt x="2506776" y="508403"/>
                  <a:pt x="2364438" y="449579"/>
                </a:cubicBezTo>
                <a:cubicBezTo>
                  <a:pt x="2352239" y="444343"/>
                  <a:pt x="2335563" y="449579"/>
                  <a:pt x="2320927" y="451191"/>
                </a:cubicBezTo>
                <a:cubicBezTo>
                  <a:pt x="2027715" y="482617"/>
                  <a:pt x="1735723" y="455221"/>
                  <a:pt x="1446580" y="415735"/>
                </a:cubicBezTo>
                <a:cubicBezTo>
                  <a:pt x="1030148" y="359334"/>
                  <a:pt x="612089" y="323476"/>
                  <a:pt x="193217" y="298092"/>
                </a:cubicBezTo>
                <a:lnTo>
                  <a:pt x="0" y="287674"/>
                </a:lnTo>
                <a:close/>
              </a:path>
            </a:pathLst>
          </a:custGeom>
          <a:solidFill>
            <a:schemeClr val="bg2">
              <a:alpha val="50000"/>
            </a:schemeClr>
          </a:solidFill>
          <a:ln w="32707" cap="flat">
            <a:noFill/>
            <a:prstDash val="solid"/>
            <a:miter/>
          </a:ln>
        </p:spPr>
        <p:txBody>
          <a:bodyPr rtlCol="0" anchor="ctr"/>
          <a:lstStyle/>
          <a:p>
            <a:pPr defTabSz="457200"/>
            <a:endParaRPr lang="en-US">
              <a:solidFill>
                <a:schemeClr val="tx1"/>
              </a:solidFill>
            </a:endParaRPr>
          </a:p>
        </p:txBody>
      </p:sp>
      <p:sp>
        <p:nvSpPr>
          <p:cNvPr id="6" name="Titre 1">
            <a:extLst>
              <a:ext uri="{FF2B5EF4-FFF2-40B4-BE49-F238E27FC236}">
                <a16:creationId xmlns:a16="http://schemas.microsoft.com/office/drawing/2014/main" id="{708A09E2-308C-79B1-3FE2-22F5BEBAD8E1}"/>
              </a:ext>
            </a:extLst>
          </p:cNvPr>
          <p:cNvSpPr>
            <a:spLocks noGrp="1"/>
          </p:cNvSpPr>
          <p:nvPr>
            <p:ph type="ctrTitle"/>
          </p:nvPr>
        </p:nvSpPr>
        <p:spPr>
          <a:xfrm>
            <a:off x="4552739" y="4224938"/>
            <a:ext cx="6801055" cy="1459355"/>
          </a:xfrm>
        </p:spPr>
        <p:txBody>
          <a:bodyPr anchor="b">
            <a:normAutofit fontScale="90000"/>
          </a:bodyPr>
          <a:lstStyle/>
          <a:p>
            <a:br>
              <a:rPr lang="fr-FR" sz="1100" dirty="0"/>
            </a:br>
            <a:br>
              <a:rPr lang="fr-FR" sz="2000" dirty="0"/>
            </a:br>
            <a:br>
              <a:rPr lang="fr-FR" sz="2200" dirty="0"/>
            </a:br>
            <a:r>
              <a:rPr lang="en-GB" sz="2200" b="1" dirty="0"/>
              <a:t>West-African Women entrepreneurs in a </a:t>
            </a:r>
            <a:r>
              <a:rPr lang="en-GB" sz="2200" b="1" i="1" dirty="0" err="1"/>
              <a:t>glocal</a:t>
            </a:r>
            <a:r>
              <a:rPr lang="en-GB" sz="2200" b="1" dirty="0"/>
              <a:t> world</a:t>
            </a:r>
            <a:br>
              <a:rPr lang="fr-SN" sz="2200" dirty="0"/>
            </a:br>
            <a:r>
              <a:rPr lang="en-GB" sz="2200" b="1" dirty="0"/>
              <a:t>Ulrike </a:t>
            </a:r>
            <a:r>
              <a:rPr lang="en-GB" sz="2200" b="1" dirty="0" err="1"/>
              <a:t>Schuerkens</a:t>
            </a:r>
            <a:r>
              <a:rPr lang="en-GB" sz="2200" b="1" dirty="0"/>
              <a:t> (ed.), University Rennes 2, </a:t>
            </a:r>
            <a:r>
              <a:rPr lang="en-GB" sz="2200" b="1" dirty="0" err="1"/>
              <a:t>LiRIS</a:t>
            </a:r>
            <a:r>
              <a:rPr lang="en-GB" sz="2200" b="1" dirty="0"/>
              <a:t> EA 7481, France</a:t>
            </a:r>
            <a:br>
              <a:rPr lang="fr-SN" sz="2200" dirty="0"/>
            </a:br>
            <a:br>
              <a:rPr lang="fr-FR" sz="1100" dirty="0"/>
            </a:br>
            <a:r>
              <a:rPr lang="fr-FR" sz="1100" dirty="0"/>
              <a:t> </a:t>
            </a:r>
          </a:p>
        </p:txBody>
      </p:sp>
      <p:sp>
        <p:nvSpPr>
          <p:cNvPr id="7" name="Sous-titre 2">
            <a:extLst>
              <a:ext uri="{FF2B5EF4-FFF2-40B4-BE49-F238E27FC236}">
                <a16:creationId xmlns:a16="http://schemas.microsoft.com/office/drawing/2014/main" id="{29F1A4CB-6501-A633-4A21-F86EA3437B6E}"/>
              </a:ext>
            </a:extLst>
          </p:cNvPr>
          <p:cNvSpPr>
            <a:spLocks noGrp="1"/>
          </p:cNvSpPr>
          <p:nvPr>
            <p:ph type="subTitle" idx="1"/>
          </p:nvPr>
        </p:nvSpPr>
        <p:spPr>
          <a:xfrm>
            <a:off x="4552739" y="5724112"/>
            <a:ext cx="6801056" cy="646785"/>
          </a:xfrm>
        </p:spPr>
        <p:txBody>
          <a:bodyPr>
            <a:normAutofit fontScale="92500"/>
          </a:bodyPr>
          <a:lstStyle/>
          <a:p>
            <a:pPr algn="l"/>
            <a:r>
              <a:rPr lang="fr-FR" sz="1600" kern="0" dirty="0">
                <a:effectLst/>
                <a:latin typeface="Calibri" panose="020F0502020204030204" pitchFamily="34" charset="0"/>
                <a:ea typeface="Calibri" panose="020F0502020204030204" pitchFamily="34" charset="0"/>
                <a:cs typeface="Times New Roman" panose="02020603050405020304" pitchFamily="18" charset="0"/>
              </a:rPr>
              <a:t>Ce livre se compose des chapitres qui ont été réalisés dans le cadre du programme RISE </a:t>
            </a:r>
            <a:r>
              <a:rPr lang="fr-FR" sz="1600" kern="0" dirty="0" err="1">
                <a:effectLst/>
                <a:latin typeface="Calibri" panose="020F0502020204030204" pitchFamily="34" charset="0"/>
                <a:ea typeface="Calibri" panose="020F0502020204030204" pitchFamily="34" charset="0"/>
                <a:cs typeface="Times New Roman" panose="02020603050405020304" pitchFamily="18" charset="0"/>
              </a:rPr>
              <a:t>ManaGlobal</a:t>
            </a:r>
            <a:r>
              <a:rPr lang="fr-FR" sz="1600" kern="0" dirty="0">
                <a:effectLst/>
                <a:latin typeface="Calibri" panose="020F0502020204030204" pitchFamily="34" charset="0"/>
                <a:ea typeface="Calibri" panose="020F0502020204030204" pitchFamily="34" charset="0"/>
                <a:cs typeface="Times New Roman" panose="02020603050405020304" pitchFamily="18" charset="0"/>
              </a:rPr>
              <a:t> financé par la Communauté européenne depuis 2019 n</a:t>
            </a:r>
            <a:r>
              <a:rPr lang="fr-FR" sz="1600" kern="0" dirty="0">
                <a:latin typeface="Calibri" panose="020F0502020204030204" pitchFamily="34" charset="0"/>
                <a:ea typeface="Calibri" panose="020F0502020204030204" pitchFamily="34" charset="0"/>
                <a:cs typeface="Times New Roman" panose="02020603050405020304" pitchFamily="18" charset="0"/>
              </a:rPr>
              <a:t>° </a:t>
            </a:r>
            <a:r>
              <a:rPr lang="fr-FR" sz="1600" kern="0" dirty="0">
                <a:effectLst/>
                <a:latin typeface="Calibri" panose="020F0502020204030204" pitchFamily="34" charset="0"/>
                <a:ea typeface="Calibri" panose="020F0502020204030204" pitchFamily="34" charset="0"/>
                <a:cs typeface="Times New Roman" panose="02020603050405020304" pitchFamily="18" charset="0"/>
              </a:rPr>
              <a:t> </a:t>
            </a:r>
            <a:r>
              <a:rPr lang="fr-SN" sz="2000" b="1" dirty="0"/>
              <a:t>823744.</a:t>
            </a:r>
            <a:endParaRPr lang="fr-FR" sz="2000" kern="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fr-FR" sz="1500" dirty="0"/>
          </a:p>
        </p:txBody>
      </p:sp>
      <p:pic>
        <p:nvPicPr>
          <p:cNvPr id="8" name="Image 7" descr="Une image contenant Graphique, conception&#10;&#10;Description générée automatiquement">
            <a:extLst>
              <a:ext uri="{FF2B5EF4-FFF2-40B4-BE49-F238E27FC236}">
                <a16:creationId xmlns:a16="http://schemas.microsoft.com/office/drawing/2014/main" id="{AFE2B1CF-60F9-8B5C-B7DD-08BE75F1DD06}"/>
              </a:ext>
            </a:extLst>
          </p:cNvPr>
          <p:cNvPicPr>
            <a:picLocks noChangeAspect="1"/>
          </p:cNvPicPr>
          <p:nvPr/>
        </p:nvPicPr>
        <p:blipFill>
          <a:blip r:embed="R67adc6ca51c8433a"/>
          <a:stretch>
            <a:fillRect/>
          </a:stretch>
        </p:blipFill>
        <p:spPr>
          <a:xfrm>
            <a:off x="249289" y="1739599"/>
            <a:ext cx="2827866" cy="2777962"/>
          </a:xfrm>
          <a:prstGeom prst="rect">
            <a:avLst/>
          </a:prstGeom>
        </p:spPr>
      </p:pic>
      <p:pic>
        <p:nvPicPr>
          <p:cNvPr id="9" name="Picture 4" descr="Une image contenant Caractère coloré, flou, Magenta, violet&#10;&#10;Description générée automatiquement">
            <a:extLst>
              <a:ext uri="{FF2B5EF4-FFF2-40B4-BE49-F238E27FC236}">
                <a16:creationId xmlns:a16="http://schemas.microsoft.com/office/drawing/2014/main" id="{C036BE1F-C9EE-9B3C-D103-ACD28941B886}"/>
              </a:ext>
            </a:extLst>
          </p:cNvPr>
          <p:cNvPicPr>
            <a:picLocks noChangeAspect="1"/>
          </p:cNvPicPr>
          <p:nvPr/>
        </p:nvPicPr>
        <p:blipFill rotWithShape="1">
          <a:blip r:embed="R874dd3884ff84d89"/>
          <a:srcRect l="28712" r="9990"/>
          <a:stretch/>
        </p:blipFill>
        <p:spPr>
          <a:xfrm>
            <a:off x="5590429" y="568933"/>
            <a:ext cx="1718956" cy="1977004"/>
          </a:xfrm>
          <a:prstGeom prst="rect">
            <a:avLst/>
          </a:prstGeom>
        </p:spPr>
      </p:pic>
      <p:pic>
        <p:nvPicPr>
          <p:cNvPr id="10" name="Image 9" descr="Une image contenant carte, cercle, texte&#10;&#10;Description générée automatiquement">
            <a:extLst>
              <a:ext uri="{FF2B5EF4-FFF2-40B4-BE49-F238E27FC236}">
                <a16:creationId xmlns:a16="http://schemas.microsoft.com/office/drawing/2014/main" id="{CBEDB60D-B3EC-CB9A-DEA8-586225A85851}"/>
              </a:ext>
            </a:extLst>
          </p:cNvPr>
          <p:cNvPicPr>
            <a:picLocks noChangeAspect="1"/>
          </p:cNvPicPr>
          <p:nvPr/>
        </p:nvPicPr>
        <p:blipFill>
          <a:blip r:embed="R2b017db7ab6644d7"/>
          <a:stretch>
            <a:fillRect/>
          </a:stretch>
        </p:blipFill>
        <p:spPr>
          <a:xfrm>
            <a:off x="9822660" y="876610"/>
            <a:ext cx="1994453" cy="2234681"/>
          </a:xfrm>
          <a:prstGeom prst="rect">
            <a:avLst/>
          </a:prstGeom>
        </p:spPr>
      </p:pic>
      <p:sp>
        <p:nvSpPr>
          <p:cNvPr id="11" name="Espace réservé du pied de page 3">
            <a:extLst>
              <a:ext uri="{FF2B5EF4-FFF2-40B4-BE49-F238E27FC236}">
                <a16:creationId xmlns:a16="http://schemas.microsoft.com/office/drawing/2014/main" id="{7533FC49-077F-E56F-9E8E-5639447E07C2}"/>
              </a:ext>
            </a:extLst>
          </p:cNvPr>
          <p:cNvSpPr>
            <a:spLocks noGrp="1"/>
          </p:cNvSpPr>
          <p:nvPr>
            <p:ph type="ftr" sz="quarter" idx="11"/>
          </p:nvPr>
        </p:nvSpPr>
        <p:spPr>
          <a:xfrm>
            <a:off x="4038600" y="6356350"/>
            <a:ext cx="4114800" cy="365125"/>
          </a:xfrm>
        </p:spPr>
        <p:txBody>
          <a:bodyPr>
            <a:normAutofit/>
          </a:bodyPr>
          <a:lstStyle/>
          <a:p>
            <a:pPr>
              <a:spcAft>
                <a:spcPts val="600"/>
              </a:spcAft>
            </a:pPr>
            <a:r>
              <a:rPr lang="fr-FR"/>
              <a:t>Professeure Ulrike Schuerkens, Université Rennes 2</a:t>
            </a:r>
          </a:p>
        </p:txBody>
      </p:sp>
    </p:spTree>
    <p:extLst>
      <p:ext uri="{BB962C8B-B14F-4D97-AF65-F5344CB8AC3E}">
        <p14:creationId xmlns:p14="http://schemas.microsoft.com/office/powerpoint/2010/main" val="172063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4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ack of multi-coloured weaved baskets">
            <a:extLst>
              <a:ext uri="{FF2B5EF4-FFF2-40B4-BE49-F238E27FC236}">
                <a16:creationId xmlns:a16="http://schemas.microsoft.com/office/drawing/2014/main" id="{E489EBB0-CE4F-7892-7430-1FAC81432397}"/>
              </a:ext>
            </a:extLst>
          </p:cNvPr>
          <p:cNvPicPr>
            <a:picLocks noChangeAspect="1"/>
          </p:cNvPicPr>
          <p:nvPr/>
        </p:nvPicPr>
        <p:blipFill rotWithShape="1">
          <a:blip r:embed="R451de6ff14b54a0d"/>
          <a:srcRect l="32306" r="21502"/>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re 1">
            <a:extLst>
              <a:ext uri="{FF2B5EF4-FFF2-40B4-BE49-F238E27FC236}">
                <a16:creationId xmlns:a16="http://schemas.microsoft.com/office/drawing/2014/main" id="{8E15C718-E3D0-5B55-AF49-673C6FB39959}"/>
              </a:ext>
            </a:extLst>
          </p:cNvPr>
          <p:cNvSpPr>
            <a:spLocks noGrp="1"/>
          </p:cNvSpPr>
          <p:nvPr>
            <p:ph type="title"/>
          </p:nvPr>
        </p:nvSpPr>
        <p:spPr>
          <a:xfrm>
            <a:off x="1137034" y="609600"/>
            <a:ext cx="6831188" cy="1322887"/>
          </a:xfrm>
        </p:spPr>
        <p:txBody>
          <a:bodyPr>
            <a:normAutofit/>
          </a:bodyPr>
          <a:lstStyle/>
          <a:p>
            <a:r>
              <a:rPr lang="fr-FR" sz="3100" b="1" err="1">
                <a:latin typeface="Times" pitchFamily="2" charset="0"/>
              </a:rPr>
              <a:t>Individual</a:t>
            </a:r>
            <a:r>
              <a:rPr lang="fr-FR" sz="3100" b="1">
                <a:latin typeface="Times" pitchFamily="2" charset="0"/>
              </a:rPr>
              <a:t> lifestyles are </a:t>
            </a:r>
            <a:r>
              <a:rPr lang="fr-FR" sz="3100" b="1" err="1">
                <a:latin typeface="Times" pitchFamily="2" charset="0"/>
              </a:rPr>
              <a:t>increasingly</a:t>
            </a:r>
            <a:r>
              <a:rPr lang="fr-FR" sz="3100" b="1">
                <a:latin typeface="Times" pitchFamily="2" charset="0"/>
              </a:rPr>
              <a:t> </a:t>
            </a:r>
            <a:r>
              <a:rPr lang="fr-FR" sz="3100" b="1" err="1">
                <a:latin typeface="Times" pitchFamily="2" charset="0"/>
              </a:rPr>
              <a:t>different</a:t>
            </a:r>
            <a:r>
              <a:rPr lang="fr-FR" sz="3100" b="1">
                <a:latin typeface="Times" pitchFamily="2" charset="0"/>
              </a:rPr>
              <a:t> </a:t>
            </a:r>
            <a:r>
              <a:rPr lang="fr-FR" sz="3100" b="1" err="1">
                <a:latin typeface="Times" pitchFamily="2" charset="0"/>
              </a:rPr>
              <a:t>from</a:t>
            </a:r>
            <a:r>
              <a:rPr lang="fr-FR" sz="3100" b="1">
                <a:latin typeface="Times" pitchFamily="2" charset="0"/>
              </a:rPr>
              <a:t> local cultural traditions</a:t>
            </a:r>
          </a:p>
        </p:txBody>
      </p:sp>
      <p:sp>
        <p:nvSpPr>
          <p:cNvPr id="3" name="Espace réservé du contenu 2">
            <a:extLst>
              <a:ext uri="{FF2B5EF4-FFF2-40B4-BE49-F238E27FC236}">
                <a16:creationId xmlns:a16="http://schemas.microsoft.com/office/drawing/2014/main" id="{800CD25D-0E9F-F5E0-747D-C2A7A69DD514}"/>
              </a:ext>
            </a:extLst>
          </p:cNvPr>
          <p:cNvSpPr>
            <a:spLocks noGrp="1"/>
          </p:cNvSpPr>
          <p:nvPr>
            <p:ph idx="1"/>
          </p:nvPr>
        </p:nvSpPr>
        <p:spPr>
          <a:xfrm>
            <a:off x="1137035" y="2194102"/>
            <a:ext cx="6516216" cy="4491706"/>
          </a:xfrm>
        </p:spPr>
        <p:txBody>
          <a:bodyPr>
            <a:normAutofit fontScale="92500" lnSpcReduction="10000"/>
          </a:bodyPr>
          <a:lstStyle/>
          <a:p>
            <a:pPr algn="just"/>
            <a:r>
              <a:rPr lang="en-US" sz="1800" dirty="0">
                <a:effectLst/>
                <a:latin typeface="Times" pitchFamily="2" charset="0"/>
                <a:ea typeface="Times New Roman" panose="02020603050405020304" pitchFamily="18" charset="0"/>
                <a:cs typeface="Times New Roman" panose="02020603050405020304" pitchFamily="18" charset="0"/>
              </a:rPr>
              <a:t>Due to mass media and other aspects of globalization, numerous possible lifestyles and identification models are currently used by different actors in local dimensions. They represent ideas, fantasies, and inspire perspectives that are not the same as traditional local representations and lifestyles. Imagination and tentative adaptation play an increasingly important role in the creation of an individual life. </a:t>
            </a:r>
            <a:r>
              <a:rPr lang="en-US" sz="1800" b="1" dirty="0">
                <a:effectLst/>
                <a:latin typeface="Times" pitchFamily="2" charset="0"/>
                <a:ea typeface="Times New Roman" panose="02020603050405020304" pitchFamily="18" charset="0"/>
                <a:cs typeface="Times New Roman" panose="02020603050405020304" pitchFamily="18" charset="0"/>
              </a:rPr>
              <a:t>Individual lifestyles, values, and behaviors of people are thus more and more different from local cultural traditions</a:t>
            </a:r>
            <a:r>
              <a:rPr lang="fr-SN" sz="1800" b="1" dirty="0">
                <a:latin typeface="Times" pitchFamily="2" charset="0"/>
                <a:ea typeface="Times New Roman" panose="02020603050405020304" pitchFamily="18" charset="0"/>
                <a:cs typeface="Times New Roman" panose="02020603050405020304" pitchFamily="18" charset="0"/>
              </a:rPr>
              <a:t>.</a:t>
            </a:r>
          </a:p>
          <a:p>
            <a:pPr algn="just"/>
            <a:r>
              <a:rPr lang="en-US" sz="1800" kern="100" dirty="0">
                <a:effectLst/>
                <a:latin typeface="Times" pitchFamily="2" charset="0"/>
                <a:ea typeface="Times New Roman" panose="02020603050405020304" pitchFamily="18" charset="0"/>
                <a:cs typeface="Times New Roman" panose="02020603050405020304" pitchFamily="18" charset="0"/>
              </a:rPr>
              <a:t>The </a:t>
            </a:r>
            <a:r>
              <a:rPr lang="en-US" sz="1800" b="1" kern="100" dirty="0">
                <a:effectLst/>
                <a:latin typeface="Times" pitchFamily="2" charset="0"/>
                <a:ea typeface="Times New Roman" panose="02020603050405020304" pitchFamily="18" charset="0"/>
                <a:cs typeface="Times New Roman" panose="02020603050405020304" pitchFamily="18" charset="0"/>
              </a:rPr>
              <a:t>mutual influence of the local and the global </a:t>
            </a:r>
            <a:r>
              <a:rPr lang="en-US" sz="1800" kern="100" dirty="0">
                <a:effectLst/>
                <a:latin typeface="Times" pitchFamily="2" charset="0"/>
                <a:ea typeface="Times New Roman" panose="02020603050405020304" pitchFamily="18" charset="0"/>
                <a:cs typeface="Times New Roman" panose="02020603050405020304" pitchFamily="18" charset="0"/>
              </a:rPr>
              <a:t>means a continuous interaction of local cultural elements and global cultural influences in the local cultural construction of local meanings and cultural forms.</a:t>
            </a:r>
            <a:endParaRPr lang="fr-S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kern="100" dirty="0">
                <a:effectLst/>
                <a:latin typeface="Times" pitchFamily="2" charset="0"/>
                <a:ea typeface="Times New Roman" panose="02020603050405020304" pitchFamily="18" charset="0"/>
                <a:cs typeface="Times New Roman" panose="02020603050405020304" pitchFamily="18" charset="0"/>
              </a:rPr>
              <a:t>From this perspective, the focus is not directed at one's own culture against another real culture - even if groups who are concerned often emphasize this factor - but against the feared effects of processes of globalization. At the same time, </a:t>
            </a:r>
            <a:r>
              <a:rPr lang="en-US" sz="1800" b="1" kern="100" dirty="0">
                <a:effectLst/>
                <a:latin typeface="Times" pitchFamily="2" charset="0"/>
                <a:ea typeface="Times New Roman" panose="02020603050405020304" pitchFamily="18" charset="0"/>
                <a:cs typeface="Times New Roman" panose="02020603050405020304" pitchFamily="18" charset="0"/>
              </a:rPr>
              <a:t>the emphasis on local cultures may mean in Western and Southern countries the opposition to globalization processes and their origin. </a:t>
            </a:r>
            <a:endParaRPr lang="fr-SN"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SN" sz="1400" b="1" dirty="0">
              <a:latin typeface="Times" pitchFamily="2" charset="0"/>
              <a:ea typeface="Times New Roman" panose="02020603050405020304" pitchFamily="18" charset="0"/>
              <a:cs typeface="Times New Roman" panose="02020603050405020304" pitchFamily="18" charset="0"/>
            </a:endParaRPr>
          </a:p>
          <a:p>
            <a:endParaRPr lang="fr-SN" sz="1400" b="1" dirty="0">
              <a:latin typeface="Times" pitchFamily="2" charset="0"/>
              <a:ea typeface="Times New Roman" panose="02020603050405020304" pitchFamily="18" charset="0"/>
              <a:cs typeface="Times New Roman" panose="02020603050405020304" pitchFamily="18" charset="0"/>
            </a:endParaRPr>
          </a:p>
          <a:p>
            <a:endParaRPr lang="fr-FR" sz="1400" b="1" dirty="0"/>
          </a:p>
        </p:txBody>
      </p:sp>
    </p:spTree>
    <p:extLst>
      <p:ext uri="{BB962C8B-B14F-4D97-AF65-F5344CB8AC3E}">
        <p14:creationId xmlns:p14="http://schemas.microsoft.com/office/powerpoint/2010/main" val="3261305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globe">
            <a:extLst>
              <a:ext uri="{FF2B5EF4-FFF2-40B4-BE49-F238E27FC236}">
                <a16:creationId xmlns:a16="http://schemas.microsoft.com/office/drawing/2014/main" id="{C6C88626-0C9C-DFDE-1795-CEB6B3E311C5}"/>
              </a:ext>
            </a:extLst>
          </p:cNvPr>
          <p:cNvPicPr>
            <a:picLocks noChangeAspect="1"/>
          </p:cNvPicPr>
          <p:nvPr/>
        </p:nvPicPr>
        <p:blipFill rotWithShape="1">
          <a:blip r:embed="R9efb3e1f2f734d0d"/>
          <a:srcRect l="31843" r="3151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re 1">
            <a:extLst>
              <a:ext uri="{FF2B5EF4-FFF2-40B4-BE49-F238E27FC236}">
                <a16:creationId xmlns:a16="http://schemas.microsoft.com/office/drawing/2014/main" id="{4161A0D1-B1F2-3457-EE19-BEDAC862D976}"/>
              </a:ext>
            </a:extLst>
          </p:cNvPr>
          <p:cNvSpPr>
            <a:spLocks noGrp="1"/>
          </p:cNvSpPr>
          <p:nvPr>
            <p:ph type="title"/>
          </p:nvPr>
        </p:nvSpPr>
        <p:spPr>
          <a:xfrm>
            <a:off x="1137034" y="609600"/>
            <a:ext cx="6831188" cy="1322887"/>
          </a:xfrm>
        </p:spPr>
        <p:txBody>
          <a:bodyPr>
            <a:normAutofit/>
          </a:bodyPr>
          <a:lstStyle/>
          <a:p>
            <a:r>
              <a:rPr lang="fr-FR" b="1" dirty="0">
                <a:latin typeface="Times" pitchFamily="2" charset="0"/>
              </a:rPr>
              <a:t>Local cultures and </a:t>
            </a:r>
            <a:r>
              <a:rPr lang="fr-FR" b="1" dirty="0" err="1">
                <a:latin typeface="Times" pitchFamily="2" charset="0"/>
              </a:rPr>
              <a:t>experiences</a:t>
            </a:r>
            <a:endParaRPr lang="fr-FR" b="1">
              <a:latin typeface="Times" pitchFamily="2" charset="0"/>
            </a:endParaRPr>
          </a:p>
        </p:txBody>
      </p:sp>
      <p:sp>
        <p:nvSpPr>
          <p:cNvPr id="3" name="Espace réservé du contenu 2">
            <a:extLst>
              <a:ext uri="{FF2B5EF4-FFF2-40B4-BE49-F238E27FC236}">
                <a16:creationId xmlns:a16="http://schemas.microsoft.com/office/drawing/2014/main" id="{47524DAD-1441-B8DB-E0E6-9E753C50167D}"/>
              </a:ext>
            </a:extLst>
          </p:cNvPr>
          <p:cNvSpPr>
            <a:spLocks noGrp="1"/>
          </p:cNvSpPr>
          <p:nvPr>
            <p:ph idx="1"/>
          </p:nvPr>
        </p:nvSpPr>
        <p:spPr>
          <a:xfrm>
            <a:off x="1137035" y="1932488"/>
            <a:ext cx="6516216" cy="4315912"/>
          </a:xfrm>
        </p:spPr>
        <p:txBody>
          <a:bodyPr>
            <a:noAutofit/>
          </a:bodyPr>
          <a:lstStyle/>
          <a:p>
            <a:pPr algn="just"/>
            <a:r>
              <a:rPr lang="en-US" sz="1600" dirty="0">
                <a:effectLst/>
                <a:latin typeface="Times" pitchFamily="2" charset="0"/>
                <a:ea typeface="Times New Roman" panose="02020603050405020304" pitchFamily="18" charset="0"/>
                <a:cs typeface="Times New Roman" panose="02020603050405020304" pitchFamily="18" charset="0"/>
              </a:rPr>
              <a:t>Another trend needs to be considered here: the </a:t>
            </a:r>
            <a:r>
              <a:rPr lang="en-US" sz="1600" b="1" dirty="0">
                <a:effectLst/>
                <a:latin typeface="Times" pitchFamily="2" charset="0"/>
                <a:ea typeface="Times New Roman" panose="02020603050405020304" pitchFamily="18" charset="0"/>
                <a:cs typeface="Times New Roman" panose="02020603050405020304" pitchFamily="18" charset="0"/>
              </a:rPr>
              <a:t>worldwide development of a new cultural self-consciousness. </a:t>
            </a:r>
            <a:r>
              <a:rPr lang="en-US" sz="1600" dirty="0">
                <a:effectLst/>
                <a:latin typeface="Times" pitchFamily="2" charset="0"/>
                <a:ea typeface="Times New Roman" panose="02020603050405020304" pitchFamily="18" charset="0"/>
                <a:cs typeface="Times New Roman" panose="02020603050405020304" pitchFamily="18" charset="0"/>
              </a:rPr>
              <a:t>This cultural self-awareness is growing due to the global spread of ideas and values and the worldwide recognition of culture and cultural elements as a universal value. </a:t>
            </a:r>
            <a:r>
              <a:rPr lang="en-US" sz="1600" b="1" dirty="0">
                <a:effectLst/>
                <a:latin typeface="Times" pitchFamily="2" charset="0"/>
                <a:ea typeface="Times New Roman" panose="02020603050405020304" pitchFamily="18" charset="0"/>
                <a:cs typeface="Times New Roman" panose="02020603050405020304" pitchFamily="18" charset="0"/>
              </a:rPr>
              <a:t>A global recognition of the right to an own culture and cultural self-determination accompanies these processes.</a:t>
            </a:r>
          </a:p>
          <a:p>
            <a:pPr algn="just"/>
            <a:r>
              <a:rPr lang="en-US" sz="1600" dirty="0">
                <a:effectLst/>
                <a:latin typeface="Times" pitchFamily="2" charset="0"/>
                <a:ea typeface="Times New Roman" panose="02020603050405020304" pitchFamily="18" charset="0"/>
                <a:cs typeface="Times New Roman" panose="02020603050405020304" pitchFamily="18" charset="0"/>
              </a:rPr>
              <a:t>As the idea of landscapes studied by Appadurai shows, a global spread of ideas and values is part of the current globalization processes. The fact that more and more groups consider their culture and lifestyle as a political right lets them put an </a:t>
            </a:r>
            <a:r>
              <a:rPr lang="en-US" sz="1600" b="1" dirty="0">
                <a:effectLst/>
                <a:latin typeface="Times" pitchFamily="2" charset="0"/>
                <a:ea typeface="Times New Roman" panose="02020603050405020304" pitchFamily="18" charset="0"/>
                <a:cs typeface="Times New Roman" panose="02020603050405020304" pitchFamily="18" charset="0"/>
              </a:rPr>
              <a:t>emphasis on their own culture</a:t>
            </a:r>
            <a:r>
              <a:rPr lang="en-US" sz="1600" dirty="0">
                <a:effectLst/>
                <a:latin typeface="Times" pitchFamily="2" charset="0"/>
                <a:ea typeface="Times New Roman" panose="02020603050405020304" pitchFamily="18" charset="0"/>
                <a:cs typeface="Times New Roman" panose="02020603050405020304" pitchFamily="18" charset="0"/>
              </a:rPr>
              <a:t>. Today, due to mass media and global migration flows, </a:t>
            </a:r>
            <a:r>
              <a:rPr lang="en-US" sz="1600" b="1" dirty="0">
                <a:effectLst/>
                <a:latin typeface="Times" pitchFamily="2" charset="0"/>
                <a:ea typeface="Times New Roman" panose="02020603050405020304" pitchFamily="18" charset="0"/>
                <a:cs typeface="Times New Roman" panose="02020603050405020304" pitchFamily="18" charset="0"/>
              </a:rPr>
              <a:t>global cultural differences </a:t>
            </a:r>
            <a:r>
              <a:rPr lang="en-US" sz="1600" dirty="0">
                <a:effectLst/>
                <a:latin typeface="Times" pitchFamily="2" charset="0"/>
                <a:ea typeface="Times New Roman" panose="02020603050405020304" pitchFamily="18" charset="0"/>
                <a:cs typeface="Times New Roman" panose="02020603050405020304" pitchFamily="18" charset="0"/>
              </a:rPr>
              <a:t>are thus easier to determine and find out.</a:t>
            </a:r>
            <a:r>
              <a:rPr lang="fr-SN" sz="1600" dirty="0">
                <a:effectLst/>
              </a:rPr>
              <a:t> </a:t>
            </a:r>
            <a:r>
              <a:rPr lang="fr-SN" sz="1600" b="1" dirty="0">
                <a:effectLst/>
              </a:rPr>
              <a:t> </a:t>
            </a:r>
          </a:p>
          <a:p>
            <a:pPr algn="just"/>
            <a:r>
              <a:rPr lang="en-US" sz="1600" dirty="0">
                <a:latin typeface="Times" pitchFamily="2" charset="0"/>
                <a:ea typeface="Times New Roman" panose="02020603050405020304" pitchFamily="18" charset="0"/>
                <a:cs typeface="Times New Roman" panose="02020603050405020304" pitchFamily="18" charset="0"/>
              </a:rPr>
              <a:t>W</a:t>
            </a:r>
            <a:r>
              <a:rPr lang="en-US" sz="1600" dirty="0">
                <a:effectLst/>
                <a:latin typeface="Times" pitchFamily="2" charset="0"/>
                <a:ea typeface="Times New Roman" panose="02020603050405020304" pitchFamily="18" charset="0"/>
                <a:cs typeface="Times New Roman" panose="02020603050405020304" pitchFamily="18" charset="0"/>
              </a:rPr>
              <a:t>e can state that many of the </a:t>
            </a:r>
            <a:r>
              <a:rPr lang="en-US" sz="1600" b="1" dirty="0">
                <a:effectLst/>
                <a:latin typeface="Times" pitchFamily="2" charset="0"/>
                <a:ea typeface="Times New Roman" panose="02020603050405020304" pitchFamily="18" charset="0"/>
                <a:cs typeface="Times New Roman" panose="02020603050405020304" pitchFamily="18" charset="0"/>
              </a:rPr>
              <a:t>inflowing cultural elements are transformed during the processes of integration and embedding in new local environments</a:t>
            </a:r>
            <a:r>
              <a:rPr lang="en-US" sz="1600" dirty="0">
                <a:effectLst/>
                <a:latin typeface="Times" pitchFamily="2" charset="0"/>
                <a:ea typeface="Times New Roman" panose="02020603050405020304" pitchFamily="18" charset="0"/>
                <a:cs typeface="Times New Roman" panose="02020603050405020304" pitchFamily="18" charset="0"/>
              </a:rPr>
              <a:t>. They are interpreted by local populations in terms of local cultures and experiences. </a:t>
            </a:r>
            <a:r>
              <a:rPr lang="en-US" sz="1600" b="1" dirty="0">
                <a:effectLst/>
                <a:latin typeface="Times" pitchFamily="2" charset="0"/>
                <a:ea typeface="Times New Roman" panose="02020603050405020304" pitchFamily="18" charset="0"/>
                <a:cs typeface="Times New Roman" panose="02020603050405020304" pitchFamily="18" charset="0"/>
              </a:rPr>
              <a:t>They are accepted with the help of local requirements and are filled with appropriate contents and functions. </a:t>
            </a:r>
            <a:endParaRPr lang="fr-FR" sz="1600" b="1" dirty="0"/>
          </a:p>
        </p:txBody>
      </p:sp>
    </p:spTree>
    <p:extLst>
      <p:ext uri="{BB962C8B-B14F-4D97-AF65-F5344CB8AC3E}">
        <p14:creationId xmlns:p14="http://schemas.microsoft.com/office/powerpoint/2010/main" val="2632407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9EF80CF-231E-C17C-832A-3FBAE76CA65D}"/>
              </a:ext>
            </a:extLst>
          </p:cNvPr>
          <p:cNvSpPr>
            <a:spLocks noGrp="1"/>
          </p:cNvSpPr>
          <p:nvPr>
            <p:ph type="title"/>
          </p:nvPr>
        </p:nvSpPr>
        <p:spPr>
          <a:xfrm>
            <a:off x="4553733" y="548464"/>
            <a:ext cx="6798541" cy="1675623"/>
          </a:xfrm>
        </p:spPr>
        <p:txBody>
          <a:bodyPr anchor="b">
            <a:normAutofit/>
          </a:bodyPr>
          <a:lstStyle/>
          <a:p>
            <a:pPr algn="ctr"/>
            <a:r>
              <a:rPr lang="fr-FR" sz="4000" b="1" dirty="0">
                <a:latin typeface="Times" pitchFamily="2" charset="0"/>
              </a:rPr>
              <a:t>The global </a:t>
            </a:r>
            <a:r>
              <a:rPr lang="fr-FR" sz="4000" b="1" dirty="0" err="1">
                <a:latin typeface="Times" pitchFamily="2" charset="0"/>
              </a:rPr>
              <a:t>intercultural</a:t>
            </a:r>
            <a:r>
              <a:rPr lang="fr-FR" sz="4000" b="1" dirty="0">
                <a:latin typeface="Times" pitchFamily="2" charset="0"/>
              </a:rPr>
              <a:t> </a:t>
            </a:r>
            <a:r>
              <a:rPr lang="fr-FR" sz="4000" b="1" dirty="0" err="1">
                <a:latin typeface="Times" pitchFamily="2" charset="0"/>
              </a:rPr>
              <a:t>interplay</a:t>
            </a:r>
            <a:endParaRPr lang="fr-FR" sz="4000" b="1" dirty="0">
              <a:latin typeface="Times" pitchFamily="2" charset="0"/>
            </a:endParaRPr>
          </a:p>
        </p:txBody>
      </p:sp>
      <p:pic>
        <p:nvPicPr>
          <p:cNvPr id="12" name="Picture 4" descr="People playing instruments">
            <a:extLst>
              <a:ext uri="{FF2B5EF4-FFF2-40B4-BE49-F238E27FC236}">
                <a16:creationId xmlns:a16="http://schemas.microsoft.com/office/drawing/2014/main" id="{7422500D-57B5-E39C-4EEF-B1EAD39ADDEC}"/>
              </a:ext>
            </a:extLst>
          </p:cNvPr>
          <p:cNvPicPr>
            <a:picLocks noChangeAspect="1"/>
          </p:cNvPicPr>
          <p:nvPr/>
        </p:nvPicPr>
        <p:blipFill rotWithShape="1">
          <a:blip r:embed="R87e3ca146b114fb6"/>
          <a:srcRect l="35144" r="24010" b="-1"/>
          <a:stretch/>
        </p:blipFill>
        <p:spPr>
          <a:xfrm>
            <a:off x="1" y="10"/>
            <a:ext cx="4196496" cy="6857990"/>
          </a:xfrm>
          <a:prstGeom prst="rect">
            <a:avLst/>
          </a:prstGeom>
          <a:effectLst/>
        </p:spPr>
      </p:pic>
      <p:sp>
        <p:nvSpPr>
          <p:cNvPr id="3" name="Espace réservé du contenu 2">
            <a:extLst>
              <a:ext uri="{FF2B5EF4-FFF2-40B4-BE49-F238E27FC236}">
                <a16:creationId xmlns:a16="http://schemas.microsoft.com/office/drawing/2014/main" id="{3D8CB887-A72E-0FA0-4B80-93D1DD3A9AF1}"/>
              </a:ext>
            </a:extLst>
          </p:cNvPr>
          <p:cNvSpPr>
            <a:spLocks noGrp="1"/>
          </p:cNvSpPr>
          <p:nvPr>
            <p:ph idx="1"/>
          </p:nvPr>
        </p:nvSpPr>
        <p:spPr>
          <a:xfrm>
            <a:off x="4553734" y="2409830"/>
            <a:ext cx="6798539" cy="4252227"/>
          </a:xfrm>
        </p:spPr>
        <p:txBody>
          <a:bodyPr>
            <a:normAutofit/>
          </a:bodyPr>
          <a:lstStyle/>
          <a:p>
            <a:r>
              <a:rPr lang="en-US" sz="1800" dirty="0">
                <a:latin typeface="Times" pitchFamily="2" charset="0"/>
                <a:ea typeface="Times New Roman" panose="02020603050405020304" pitchFamily="18" charset="0"/>
                <a:cs typeface="Times New Roman" panose="02020603050405020304" pitchFamily="18" charset="0"/>
              </a:rPr>
              <a:t>T</a:t>
            </a:r>
            <a:r>
              <a:rPr lang="en-US" sz="1800" dirty="0">
                <a:effectLst/>
                <a:latin typeface="Times" pitchFamily="2" charset="0"/>
                <a:ea typeface="Times New Roman" panose="02020603050405020304" pitchFamily="18" charset="0"/>
                <a:cs typeface="Times New Roman" panose="02020603050405020304" pitchFamily="18" charset="0"/>
              </a:rPr>
              <a:t>hese processes of local appropriation and transformation of cultural elements allow the emergence - due to the mixture of local and imported cultural elements - of </a:t>
            </a:r>
            <a:r>
              <a:rPr lang="en-US" sz="1800" b="1" dirty="0">
                <a:effectLst/>
                <a:latin typeface="Times" pitchFamily="2" charset="0"/>
                <a:ea typeface="Times New Roman" panose="02020603050405020304" pitchFamily="18" charset="0"/>
                <a:cs typeface="Times New Roman" panose="02020603050405020304" pitchFamily="18" charset="0"/>
              </a:rPr>
              <a:t>something new and unique</a:t>
            </a:r>
            <a:r>
              <a:rPr lang="en-US" sz="1800" dirty="0">
                <a:effectLst/>
                <a:latin typeface="Times" pitchFamily="2" charset="0"/>
                <a:ea typeface="Times New Roman" panose="02020603050405020304" pitchFamily="18" charset="0"/>
                <a:cs typeface="Times New Roman" panose="02020603050405020304" pitchFamily="18" charset="0"/>
              </a:rPr>
              <a:t>. T</a:t>
            </a:r>
            <a:r>
              <a:rPr lang="en-US" sz="1800" b="1" dirty="0">
                <a:effectLst/>
                <a:latin typeface="Times" pitchFamily="2" charset="0"/>
                <a:ea typeface="Times New Roman" panose="02020603050405020304" pitchFamily="18" charset="0"/>
                <a:cs typeface="Times New Roman" panose="02020603050405020304" pitchFamily="18" charset="0"/>
              </a:rPr>
              <a:t>he local clash of different cultural elements is a creation of new cultural forms, new lifestyles, and new representations</a:t>
            </a:r>
            <a:r>
              <a:rPr lang="en-US" sz="1800" dirty="0">
                <a:effectLst/>
                <a:latin typeface="Times" pitchFamily="2" charset="0"/>
                <a:ea typeface="Times New Roman" panose="02020603050405020304" pitchFamily="18" charset="0"/>
                <a:cs typeface="Times New Roman" panose="02020603050405020304" pitchFamily="18" charset="0"/>
              </a:rPr>
              <a:t>. </a:t>
            </a:r>
          </a:p>
          <a:p>
            <a:r>
              <a:rPr lang="en-US" sz="1800" dirty="0">
                <a:effectLst/>
                <a:latin typeface="Times" pitchFamily="2" charset="0"/>
                <a:ea typeface="Times New Roman" panose="02020603050405020304" pitchFamily="18" charset="0"/>
                <a:cs typeface="Times New Roman" panose="02020603050405020304" pitchFamily="18" charset="0"/>
              </a:rPr>
              <a:t>According to a global perspective, this means a </a:t>
            </a:r>
            <a:r>
              <a:rPr lang="en-US" sz="1800" b="1" dirty="0">
                <a:effectLst/>
                <a:latin typeface="Times" pitchFamily="2" charset="0"/>
                <a:ea typeface="Times New Roman" panose="02020603050405020304" pitchFamily="18" charset="0"/>
                <a:cs typeface="Times New Roman" panose="02020603050405020304" pitchFamily="18" charset="0"/>
              </a:rPr>
              <a:t>global cultural diversity</a:t>
            </a:r>
            <a:r>
              <a:rPr lang="en-US" sz="1800" dirty="0">
                <a:effectLst/>
                <a:latin typeface="Times" pitchFamily="2" charset="0"/>
                <a:ea typeface="Times New Roman" panose="02020603050405020304" pitchFamily="18" charset="0"/>
                <a:cs typeface="Times New Roman" panose="02020603050405020304" pitchFamily="18" charset="0"/>
              </a:rPr>
              <a:t>: but a diversity resulting from the current global cultural relations, from the cultural appropriation of external elements by local populations and from the </a:t>
            </a:r>
            <a:r>
              <a:rPr lang="en-US" sz="1800" b="1" dirty="0">
                <a:effectLst/>
                <a:latin typeface="Times" pitchFamily="2" charset="0"/>
                <a:ea typeface="Times New Roman" panose="02020603050405020304" pitchFamily="18" charset="0"/>
                <a:cs typeface="Times New Roman" panose="02020603050405020304" pitchFamily="18" charset="0"/>
              </a:rPr>
              <a:t>creative mixture of ‘global’ elements with local cultural meanings and forms</a:t>
            </a:r>
            <a:r>
              <a:rPr lang="en-US" sz="1800" dirty="0">
                <a:effectLst/>
                <a:latin typeface="Times" pitchFamily="2" charset="0"/>
                <a:ea typeface="Times New Roman" panose="02020603050405020304" pitchFamily="18" charset="0"/>
                <a:cs typeface="Times New Roman" panose="02020603050405020304" pitchFamily="18" charset="0"/>
              </a:rPr>
              <a:t>. </a:t>
            </a:r>
          </a:p>
          <a:p>
            <a:r>
              <a:rPr lang="en-US" sz="1800" dirty="0">
                <a:effectLst/>
                <a:latin typeface="Times" pitchFamily="2" charset="0"/>
                <a:ea typeface="Times New Roman" panose="02020603050405020304" pitchFamily="18" charset="0"/>
                <a:cs typeface="Times New Roman" panose="02020603050405020304" pitchFamily="18" charset="0"/>
              </a:rPr>
              <a:t>The global culture is certainly not a one-way street but may rightly be interpreted as "</a:t>
            </a:r>
            <a:r>
              <a:rPr lang="en-US" sz="1800" b="1" dirty="0">
                <a:effectLst/>
                <a:latin typeface="Times" pitchFamily="2" charset="0"/>
                <a:ea typeface="Times New Roman" panose="02020603050405020304" pitchFamily="18" charset="0"/>
                <a:cs typeface="Times New Roman" panose="02020603050405020304" pitchFamily="18" charset="0"/>
              </a:rPr>
              <a:t>a global intercultural interplay</a:t>
            </a:r>
            <a:r>
              <a:rPr lang="en-US" sz="1800" dirty="0">
                <a:effectLst/>
                <a:latin typeface="Times" pitchFamily="2" charset="0"/>
                <a:ea typeface="Times New Roman" panose="02020603050405020304" pitchFamily="18" charset="0"/>
                <a:cs typeface="Times New Roman" panose="02020603050405020304" pitchFamily="18" charset="0"/>
              </a:rPr>
              <a:t>," as </a:t>
            </a:r>
            <a:r>
              <a:rPr lang="en-US" sz="1800" dirty="0" err="1">
                <a:effectLst/>
                <a:latin typeface="Times" pitchFamily="2" charset="0"/>
                <a:ea typeface="Times New Roman" panose="02020603050405020304" pitchFamily="18" charset="0"/>
                <a:cs typeface="Times New Roman" panose="02020603050405020304" pitchFamily="18" charset="0"/>
              </a:rPr>
              <a:t>Nederveen</a:t>
            </a:r>
            <a:r>
              <a:rPr lang="en-US" sz="1800" dirty="0">
                <a:effectLst/>
                <a:latin typeface="Times" pitchFamily="2" charset="0"/>
                <a:ea typeface="Times New Roman" panose="02020603050405020304" pitchFamily="18" charset="0"/>
                <a:cs typeface="Times New Roman" panose="02020603050405020304" pitchFamily="18" charset="0"/>
              </a:rPr>
              <a:t> Pieterse (1993: 9) described it. </a:t>
            </a:r>
            <a:endParaRPr lang="fr-FR" sz="1800" dirty="0"/>
          </a:p>
        </p:txBody>
      </p:sp>
    </p:spTree>
    <p:extLst>
      <p:ext uri="{BB962C8B-B14F-4D97-AF65-F5344CB8AC3E}">
        <p14:creationId xmlns:p14="http://schemas.microsoft.com/office/powerpoint/2010/main" val="3465323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Close up of book pages">
            <a:extLst>
              <a:ext uri="{FF2B5EF4-FFF2-40B4-BE49-F238E27FC236}">
                <a16:creationId xmlns:a16="http://schemas.microsoft.com/office/drawing/2014/main" id="{CE341EB2-DABE-2836-264C-9B57636A2196}"/>
              </a:ext>
            </a:extLst>
          </p:cNvPr>
          <p:cNvPicPr>
            <a:picLocks noChangeAspect="1"/>
          </p:cNvPicPr>
          <p:nvPr/>
        </p:nvPicPr>
        <p:blipFill rotWithShape="1">
          <a:blip r:embed="R2f9da6b20e2a4060"/>
          <a:srcRect t="5436"/>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03D8404-CBB7-F567-E416-9A9C0752C544}"/>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b="1" dirty="0">
                <a:solidFill>
                  <a:schemeClr val="bg1"/>
                </a:solidFill>
              </a:rPr>
              <a:t>Overview of the book chapters</a:t>
            </a:r>
          </a:p>
        </p:txBody>
      </p:sp>
    </p:spTree>
    <p:extLst>
      <p:ext uri="{BB962C8B-B14F-4D97-AF65-F5344CB8AC3E}">
        <p14:creationId xmlns:p14="http://schemas.microsoft.com/office/powerpoint/2010/main" val="331514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068212-E9B1-F9A1-6976-EAF1EEF65EE3}"/>
              </a:ext>
            </a:extLst>
          </p:cNvPr>
          <p:cNvSpPr>
            <a:spLocks noGrp="1"/>
          </p:cNvSpPr>
          <p:nvPr>
            <p:ph type="title"/>
          </p:nvPr>
        </p:nvSpPr>
        <p:spPr>
          <a:xfrm>
            <a:off x="876693" y="741391"/>
            <a:ext cx="4355265" cy="1616047"/>
          </a:xfrm>
        </p:spPr>
        <p:txBody>
          <a:bodyPr anchor="b">
            <a:normAutofit fontScale="90000"/>
          </a:bodyPr>
          <a:lstStyle/>
          <a:p>
            <a:r>
              <a:rPr lang="fr-FR" sz="3200" b="1" dirty="0">
                <a:latin typeface="Times" pitchFamily="2" charset="0"/>
              </a:rPr>
              <a:t>Book </a:t>
            </a:r>
            <a:r>
              <a:rPr lang="fr-FR" sz="3200" b="1" dirty="0" err="1">
                <a:latin typeface="Times" pitchFamily="2" charset="0"/>
              </a:rPr>
              <a:t>chapters</a:t>
            </a:r>
            <a:br>
              <a:rPr lang="fr-FR" sz="3200" b="1" dirty="0">
                <a:latin typeface="Times" pitchFamily="2" charset="0"/>
              </a:rPr>
            </a:br>
            <a:br>
              <a:rPr lang="fr-FR" sz="3200" b="1" dirty="0">
                <a:latin typeface="Times" pitchFamily="2" charset="0"/>
              </a:rPr>
            </a:br>
            <a:br>
              <a:rPr lang="fr-FR" sz="3200" b="1" dirty="0">
                <a:latin typeface="Times" pitchFamily="2" charset="0"/>
              </a:rPr>
            </a:br>
            <a:endParaRPr lang="fr-FR" sz="3200" b="1" dirty="0">
              <a:latin typeface="Times" pitchFamily="2" charset="0"/>
            </a:endParaRPr>
          </a:p>
        </p:txBody>
      </p:sp>
      <p:sp>
        <p:nvSpPr>
          <p:cNvPr id="3" name="Espace réservé du contenu 2">
            <a:extLst>
              <a:ext uri="{FF2B5EF4-FFF2-40B4-BE49-F238E27FC236}">
                <a16:creationId xmlns:a16="http://schemas.microsoft.com/office/drawing/2014/main" id="{268DA324-CDD5-75EB-2BCD-36078134CEB2}"/>
              </a:ext>
            </a:extLst>
          </p:cNvPr>
          <p:cNvSpPr>
            <a:spLocks noGrp="1"/>
          </p:cNvSpPr>
          <p:nvPr>
            <p:ph idx="1"/>
          </p:nvPr>
        </p:nvSpPr>
        <p:spPr>
          <a:xfrm>
            <a:off x="876692" y="1628775"/>
            <a:ext cx="4355265" cy="4352533"/>
          </a:xfrm>
        </p:spPr>
        <p:txBody>
          <a:bodyPr anchor="t">
            <a:normAutofit fontScale="77500" lnSpcReduction="20000"/>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Crowdfunding in Senegal and its role in financing women's entrepreneurship: an empirical approach” by M.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Ndione</a:t>
            </a:r>
            <a:r>
              <a:rPr lang="en-GB" sz="2000" dirty="0">
                <a:effectLst/>
                <a:latin typeface="Calibri" panose="020F0502020204030204" pitchFamily="34" charset="0"/>
                <a:ea typeface="Calibri" panose="020F0502020204030204" pitchFamily="34" charset="0"/>
                <a:cs typeface="Times New Roman" panose="02020603050405020304" pitchFamily="18" charset="0"/>
              </a:rPr>
              <a:t>, M.J. Scotto, and E. Vernier </a:t>
            </a:r>
          </a:p>
          <a:p>
            <a:r>
              <a:rPr lang="en-GB" sz="2000" kern="150" dirty="0">
                <a:effectLst/>
                <a:latin typeface="Times New Roman" panose="02020603050405020304" pitchFamily="18" charset="0"/>
                <a:ea typeface="SimSun" panose="02010600030101010101" pitchFamily="2" charset="-122"/>
              </a:rPr>
              <a:t>“Successful </a:t>
            </a:r>
            <a:r>
              <a:rPr lang="en-GB" sz="2000" dirty="0">
                <a:effectLst/>
                <a:latin typeface="Times New Roman" panose="02020603050405020304" pitchFamily="18" charset="0"/>
                <a:ea typeface="Times New Roman" panose="02020603050405020304" pitchFamily="18" charset="0"/>
              </a:rPr>
              <a:t>Women Entrepreneurs in Senegal” by Ulrike </a:t>
            </a:r>
            <a:r>
              <a:rPr lang="en-GB" sz="2000" dirty="0" err="1">
                <a:effectLst/>
                <a:latin typeface="Times New Roman" panose="02020603050405020304" pitchFamily="18" charset="0"/>
                <a:ea typeface="Times New Roman" panose="02020603050405020304" pitchFamily="18" charset="0"/>
              </a:rPr>
              <a:t>Schuerkens</a:t>
            </a:r>
            <a:r>
              <a:rPr lang="en-GB" sz="2000" dirty="0">
                <a:effectLst/>
                <a:latin typeface="Times New Roman" panose="02020603050405020304" pitchFamily="18" charset="0"/>
                <a:ea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r>
              <a:rPr lang="en-GB" sz="2000" dirty="0">
                <a:effectLst/>
                <a:latin typeface="Times New Roman" panose="02020603050405020304" pitchFamily="18" charset="0"/>
                <a:ea typeface="Calibri" panose="020F0502020204030204" pitchFamily="34" charset="0"/>
              </a:rPr>
              <a:t>“Women Entrepreneurs on the African Continent: The Multinational "Auchan" in Senegal: A Source of Supply for Women Stallholders in </a:t>
            </a:r>
            <a:r>
              <a:rPr lang="en-GB" sz="2000" dirty="0" err="1">
                <a:effectLst/>
                <a:latin typeface="Times New Roman" panose="02020603050405020304" pitchFamily="18" charset="0"/>
                <a:ea typeface="Calibri" panose="020F0502020204030204" pitchFamily="34" charset="0"/>
              </a:rPr>
              <a:t>Mbour</a:t>
            </a:r>
            <a:r>
              <a:rPr lang="en-GB" sz="2000" dirty="0">
                <a:effectLst/>
                <a:latin typeface="Times New Roman" panose="02020603050405020304" pitchFamily="18" charset="0"/>
                <a:ea typeface="Calibri" panose="020F0502020204030204" pitchFamily="34" charset="0"/>
              </a:rPr>
              <a:t> (</a:t>
            </a:r>
            <a:r>
              <a:rPr lang="en-GB" sz="2000" dirty="0" err="1">
                <a:effectLst/>
                <a:latin typeface="Times New Roman" panose="02020603050405020304" pitchFamily="18" charset="0"/>
                <a:ea typeface="Calibri" panose="020F0502020204030204" pitchFamily="34" charset="0"/>
              </a:rPr>
              <a:t>Thiès</a:t>
            </a:r>
            <a:r>
              <a:rPr lang="en-GB" sz="2000" dirty="0">
                <a:effectLst/>
                <a:latin typeface="Times New Roman" panose="02020603050405020304" pitchFamily="18" charset="0"/>
                <a:ea typeface="Calibri" panose="020F0502020204030204" pitchFamily="34" charset="0"/>
              </a:rPr>
              <a:t>)” was written by Paul Mamba </a:t>
            </a:r>
            <a:r>
              <a:rPr lang="en-GB" sz="2000" dirty="0" err="1">
                <a:effectLst/>
                <a:latin typeface="Times New Roman" panose="02020603050405020304" pitchFamily="18" charset="0"/>
                <a:ea typeface="Calibri" panose="020F0502020204030204" pitchFamily="34" charset="0"/>
              </a:rPr>
              <a:t>Diédhiou</a:t>
            </a:r>
            <a:endParaRPr lang="en-GB" sz="2000" dirty="0">
              <a:latin typeface="Times New Roman" panose="02020603050405020304" pitchFamily="18" charset="0"/>
              <a:ea typeface="Calibri" panose="020F0502020204030204" pitchFamily="34" charset="0"/>
            </a:endParaRPr>
          </a:p>
          <a:p>
            <a:r>
              <a:rPr lang="en-GB" sz="2000" spc="-5" dirty="0">
                <a:effectLst/>
                <a:latin typeface="Times New Roman" panose="02020603050405020304" pitchFamily="18" charset="0"/>
                <a:ea typeface="Calibri" panose="020F0502020204030204" pitchFamily="34" charset="0"/>
              </a:rPr>
              <a:t>“Business</a:t>
            </a:r>
            <a:r>
              <a:rPr lang="en-GB" sz="2000" spc="-10" dirty="0">
                <a:effectLst/>
                <a:latin typeface="Times New Roman" panose="02020603050405020304" pitchFamily="18" charset="0"/>
                <a:ea typeface="Calibri" panose="020F0502020204030204" pitchFamily="34" charset="0"/>
              </a:rPr>
              <a:t> </a:t>
            </a:r>
            <a:r>
              <a:rPr lang="en-GB" sz="2000" spc="-5" dirty="0">
                <a:effectLst/>
                <a:latin typeface="Times New Roman" panose="02020603050405020304" pitchFamily="18" charset="0"/>
                <a:ea typeface="Calibri" panose="020F0502020204030204" pitchFamily="34" charset="0"/>
              </a:rPr>
              <a:t>sustainability</a:t>
            </a:r>
            <a:r>
              <a:rPr lang="en-GB" sz="2000" dirty="0">
                <a:effectLst/>
                <a:latin typeface="Times New Roman" panose="02020603050405020304" pitchFamily="18" charset="0"/>
                <a:ea typeface="Calibri" panose="020F0502020204030204" pitchFamily="34" charset="0"/>
              </a:rPr>
              <a:t> </a:t>
            </a:r>
            <a:r>
              <a:rPr lang="en-GB" sz="2000" spc="-5" dirty="0">
                <a:effectLst/>
                <a:latin typeface="Times New Roman" panose="02020603050405020304" pitchFamily="18" charset="0"/>
                <a:ea typeface="Calibri" panose="020F0502020204030204" pitchFamily="34" charset="0"/>
              </a:rPr>
              <a:t>adoption</a:t>
            </a:r>
            <a:r>
              <a:rPr lang="en-GB" sz="2000" spc="-10" dirty="0">
                <a:effectLst/>
                <a:latin typeface="Times New Roman" panose="02020603050405020304" pitchFamily="18" charset="0"/>
                <a:ea typeface="Calibri" panose="020F0502020204030204" pitchFamily="34" charset="0"/>
              </a:rPr>
              <a:t> </a:t>
            </a:r>
            <a:r>
              <a:rPr lang="en-GB" sz="2000" spc="-5" dirty="0">
                <a:effectLst/>
                <a:latin typeface="Times New Roman" panose="02020603050405020304" pitchFamily="18" charset="0"/>
                <a:ea typeface="Calibri" panose="020F0502020204030204" pitchFamily="34" charset="0"/>
              </a:rPr>
              <a:t>by Ghanaian</a:t>
            </a:r>
            <a:r>
              <a:rPr lang="en-GB" sz="2000" spc="-10" dirty="0">
                <a:effectLst/>
                <a:latin typeface="Times New Roman" panose="02020603050405020304" pitchFamily="18" charset="0"/>
                <a:ea typeface="Calibri" panose="020F0502020204030204" pitchFamily="34" charset="0"/>
              </a:rPr>
              <a:t> women</a:t>
            </a:r>
            <a:r>
              <a:rPr lang="en-GB" sz="2000" spc="5" dirty="0">
                <a:effectLst/>
                <a:latin typeface="Times New Roman" panose="02020603050405020304" pitchFamily="18" charset="0"/>
                <a:ea typeface="Calibri" panose="020F0502020204030204" pitchFamily="34" charset="0"/>
              </a:rPr>
              <a:t> </a:t>
            </a:r>
            <a:r>
              <a:rPr lang="en-GB" sz="2000" spc="-10" dirty="0">
                <a:effectLst/>
                <a:latin typeface="Times New Roman" panose="02020603050405020304" pitchFamily="18" charset="0"/>
                <a:ea typeface="Calibri" panose="020F0502020204030204" pitchFamily="34" charset="0"/>
              </a:rPr>
              <a:t>entrepreneurs” written by </a:t>
            </a:r>
            <a:r>
              <a:rPr lang="en-GB" sz="2000" spc="-5" dirty="0">
                <a:effectLst/>
                <a:latin typeface="Times New Roman" panose="02020603050405020304" pitchFamily="18" charset="0"/>
                <a:ea typeface="Calibri" panose="020F0502020204030204" pitchFamily="34" charset="0"/>
              </a:rPr>
              <a:t>Philomena</a:t>
            </a:r>
            <a:r>
              <a:rPr lang="en-GB" sz="2000" spc="-10" dirty="0">
                <a:effectLst/>
                <a:latin typeface="Times New Roman" panose="02020603050405020304" pitchFamily="18" charset="0"/>
                <a:ea typeface="Calibri" panose="020F0502020204030204" pitchFamily="34" charset="0"/>
              </a:rPr>
              <a:t> </a:t>
            </a:r>
            <a:r>
              <a:rPr lang="en-GB" sz="2000" spc="-5" dirty="0">
                <a:effectLst/>
                <a:latin typeface="Times New Roman" panose="02020603050405020304" pitchFamily="18" charset="0"/>
                <a:ea typeface="Calibri" panose="020F0502020204030204" pitchFamily="34" charset="0"/>
              </a:rPr>
              <a:t>Asante,</a:t>
            </a:r>
            <a:r>
              <a:rPr lang="en-GB" sz="2000" spc="5" dirty="0">
                <a:effectLst/>
                <a:latin typeface="Times New Roman" panose="02020603050405020304" pitchFamily="18" charset="0"/>
                <a:ea typeface="Calibri" panose="020F0502020204030204" pitchFamily="34" charset="0"/>
              </a:rPr>
              <a:t> </a:t>
            </a:r>
            <a:r>
              <a:rPr lang="en-GB" sz="2000" spc="-15" dirty="0">
                <a:effectLst/>
                <a:latin typeface="Times New Roman" panose="02020603050405020304" pitchFamily="18" charset="0"/>
                <a:ea typeface="Calibri" panose="020F0502020204030204" pitchFamily="34" charset="0"/>
              </a:rPr>
              <a:t>Kathy-Ann</a:t>
            </a:r>
            <a:r>
              <a:rPr lang="en-GB" sz="2000" spc="-5" dirty="0">
                <a:effectLst/>
                <a:latin typeface="Times New Roman" panose="02020603050405020304" pitchFamily="18" charset="0"/>
                <a:ea typeface="Calibri" panose="020F0502020204030204" pitchFamily="34" charset="0"/>
              </a:rPr>
              <a:t> Fletcher,</a:t>
            </a:r>
            <a:r>
              <a:rPr lang="en-GB" sz="2000" spc="5" dirty="0">
                <a:effectLst/>
                <a:latin typeface="Times New Roman" panose="02020603050405020304" pitchFamily="18" charset="0"/>
                <a:ea typeface="Calibri" panose="020F0502020204030204" pitchFamily="34" charset="0"/>
              </a:rPr>
              <a:t> </a:t>
            </a:r>
            <a:r>
              <a:rPr lang="en-GB" sz="2000" spc="-5" dirty="0">
                <a:effectLst/>
                <a:latin typeface="Times New Roman" panose="02020603050405020304" pitchFamily="18" charset="0"/>
                <a:ea typeface="Calibri" panose="020F0502020204030204" pitchFamily="34" charset="0"/>
              </a:rPr>
              <a:t>and</a:t>
            </a:r>
            <a:r>
              <a:rPr lang="en-GB" sz="2000" spc="5" dirty="0">
                <a:effectLst/>
                <a:latin typeface="Times New Roman" panose="02020603050405020304" pitchFamily="18" charset="0"/>
                <a:ea typeface="Calibri" panose="020F0502020204030204" pitchFamily="34" charset="0"/>
              </a:rPr>
              <a:t> </a:t>
            </a:r>
            <a:r>
              <a:rPr lang="en-GB" sz="2000" spc="-5" dirty="0">
                <a:effectLst/>
                <a:latin typeface="Times New Roman" panose="02020603050405020304" pitchFamily="18" charset="0"/>
                <a:ea typeface="Calibri" panose="020F0502020204030204" pitchFamily="34" charset="0"/>
              </a:rPr>
              <a:t>Sharon</a:t>
            </a:r>
            <a:r>
              <a:rPr lang="en-GB" sz="2000" spc="5" dirty="0">
                <a:effectLst/>
                <a:latin typeface="Times New Roman" panose="02020603050405020304" pitchFamily="18" charset="0"/>
                <a:ea typeface="Calibri" panose="020F0502020204030204" pitchFamily="34" charset="0"/>
              </a:rPr>
              <a:t> </a:t>
            </a:r>
            <a:r>
              <a:rPr lang="en-GB" sz="2000" dirty="0">
                <a:effectLst/>
                <a:latin typeface="Times New Roman" panose="02020603050405020304" pitchFamily="18" charset="0"/>
                <a:ea typeface="Calibri" panose="020F0502020204030204" pitchFamily="34" charset="0"/>
              </a:rPr>
              <a:t>L. </a:t>
            </a:r>
            <a:r>
              <a:rPr lang="en-GB" sz="2000" spc="-5" dirty="0">
                <a:effectLst/>
                <a:latin typeface="Times New Roman" panose="02020603050405020304" pitchFamily="18" charset="0"/>
                <a:ea typeface="Calibri" panose="020F0502020204030204" pitchFamily="34" charset="0"/>
              </a:rPr>
              <a:t>Forbes </a:t>
            </a:r>
          </a:p>
          <a:p>
            <a:r>
              <a:rPr lang="en-GB" sz="2000" dirty="0">
                <a:effectLst/>
                <a:latin typeface="Times New Roman" panose="02020603050405020304" pitchFamily="18" charset="0"/>
                <a:ea typeface="Calibri" panose="020F0502020204030204" pitchFamily="34" charset="0"/>
              </a:rPr>
              <a:t>“Relational biographies of women social entrepreneurs in Senegal” from Sadio Ba </a:t>
            </a:r>
            <a:r>
              <a:rPr lang="en-GB" sz="2000" dirty="0" err="1">
                <a:effectLst/>
                <a:latin typeface="Times New Roman" panose="02020603050405020304" pitchFamily="18" charset="0"/>
                <a:ea typeface="Calibri" panose="020F0502020204030204" pitchFamily="34" charset="0"/>
              </a:rPr>
              <a:t>Gning</a:t>
            </a:r>
            <a:r>
              <a:rPr lang="en-GB" sz="2000" dirty="0">
                <a:effectLst/>
                <a:latin typeface="Times New Roman" panose="02020603050405020304" pitchFamily="18" charset="0"/>
                <a:ea typeface="Calibri" panose="020F0502020204030204" pitchFamily="34" charset="0"/>
              </a:rPr>
              <a:t> </a:t>
            </a:r>
            <a:endParaRPr lang="en-GB" sz="2000" spc="-5" dirty="0">
              <a:latin typeface="Times New Roman" panose="02020603050405020304" pitchFamily="18" charset="0"/>
              <a:ea typeface="Calibri" panose="020F0502020204030204" pitchFamily="34" charset="0"/>
            </a:endParaRPr>
          </a:p>
          <a:p>
            <a:r>
              <a:rPr lang="en-GB" sz="2000" dirty="0">
                <a:effectLst/>
                <a:latin typeface="Times New Roman" panose="02020603050405020304" pitchFamily="18" charset="0"/>
                <a:ea typeface="Calibri" panose="020F0502020204030204" pitchFamily="34" charset="0"/>
              </a:rPr>
              <a:t>“Women's home-based entrepreneurship in </a:t>
            </a:r>
            <a:r>
              <a:rPr lang="en-GB" sz="2100" dirty="0">
                <a:effectLst/>
                <a:latin typeface="Times New Roman" panose="02020603050405020304" pitchFamily="18" charset="0"/>
                <a:ea typeface="Calibri" panose="020F0502020204030204" pitchFamily="34" charset="0"/>
              </a:rPr>
              <a:t>Abidjan, Côte d'Ivoire: Partnership governance and succession planning” from </a:t>
            </a:r>
            <a:r>
              <a:rPr lang="en-GB" sz="2100" dirty="0" err="1">
                <a:effectLst/>
                <a:latin typeface="Times New Roman" panose="02020603050405020304" pitchFamily="18" charset="0"/>
                <a:ea typeface="Calibri" panose="020F0502020204030204" pitchFamily="34" charset="0"/>
              </a:rPr>
              <a:t>Haoua</a:t>
            </a:r>
            <a:r>
              <a:rPr lang="en-GB" sz="2100" dirty="0">
                <a:effectLst/>
                <a:latin typeface="Times New Roman" panose="02020603050405020304" pitchFamily="18" charset="0"/>
                <a:ea typeface="Calibri" panose="020F0502020204030204" pitchFamily="34" charset="0"/>
              </a:rPr>
              <a:t> </a:t>
            </a:r>
            <a:r>
              <a:rPr lang="en-GB" sz="2100" dirty="0" err="1">
                <a:effectLst/>
                <a:latin typeface="Times New Roman" panose="02020603050405020304" pitchFamily="18" charset="0"/>
                <a:ea typeface="Calibri" panose="020F0502020204030204" pitchFamily="34" charset="0"/>
              </a:rPr>
              <a:t>Badini</a:t>
            </a:r>
            <a:r>
              <a:rPr lang="en-GB" sz="2100" dirty="0">
                <a:effectLst/>
                <a:latin typeface="Times New Roman" panose="02020603050405020304" pitchFamily="18" charset="0"/>
                <a:ea typeface="Calibri" panose="020F0502020204030204" pitchFamily="34" charset="0"/>
              </a:rPr>
              <a:t> </a:t>
            </a:r>
            <a:r>
              <a:rPr lang="en-GB" sz="2100" dirty="0" err="1">
                <a:effectLst/>
                <a:latin typeface="Times New Roman" panose="02020603050405020304" pitchFamily="18" charset="0"/>
                <a:ea typeface="Calibri" panose="020F0502020204030204" pitchFamily="34" charset="0"/>
              </a:rPr>
              <a:t>Koné</a:t>
            </a:r>
            <a:r>
              <a:rPr lang="en-GB" sz="2100" dirty="0">
                <a:effectLst/>
                <a:latin typeface="Times New Roman" panose="02020603050405020304" pitchFamily="18" charset="0"/>
                <a:ea typeface="Calibri" panose="020F0502020204030204" pitchFamily="34" charset="0"/>
              </a:rPr>
              <a:t> </a:t>
            </a:r>
            <a:endParaRPr lang="fr-FR" sz="2100" dirty="0"/>
          </a:p>
        </p:txBody>
      </p:sp>
      <p:pic>
        <p:nvPicPr>
          <p:cNvPr id="14" name="Picture 4" descr="Working space background">
            <a:extLst>
              <a:ext uri="{FF2B5EF4-FFF2-40B4-BE49-F238E27FC236}">
                <a16:creationId xmlns:a16="http://schemas.microsoft.com/office/drawing/2014/main" id="{2A5F6F83-EE51-CCFB-EE48-C6CCEFAD6545}"/>
              </a:ext>
            </a:extLst>
          </p:cNvPr>
          <p:cNvPicPr>
            <a:picLocks noChangeAspect="1"/>
          </p:cNvPicPr>
          <p:nvPr/>
        </p:nvPicPr>
        <p:blipFill rotWithShape="1">
          <a:blip r:embed="R8b7d7dcdf584421f"/>
          <a:srcRect l="40667" r="-1" b="-1"/>
          <a:stretch/>
        </p:blipFill>
        <p:spPr>
          <a:xfrm>
            <a:off x="6096000" y="10"/>
            <a:ext cx="6095999" cy="6857990"/>
          </a:xfrm>
          <a:prstGeom prst="rect">
            <a:avLst/>
          </a:prstGeom>
        </p:spPr>
      </p:pic>
      <p:sp>
        <p:nvSpPr>
          <p:cNvPr id="16" name="Rectangle 15">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1658575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DDE8F1B-7D12-DA50-6CB4-E966337CB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117690" cy="6858000"/>
          </a:xfrm>
          <a:prstGeom prst="rect">
            <a:avLst/>
          </a:prstGeom>
          <a:gradFill flip="none" rotWithShape="1">
            <a:gsLst>
              <a:gs pos="0">
                <a:schemeClr val="accent5">
                  <a:lumMod val="75000"/>
                </a:schemeClr>
              </a:gs>
              <a:gs pos="26000">
                <a:schemeClr val="accent5">
                  <a:alpha val="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9D2FB46-4858-EF0E-0495-439BCEC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782" y="1992078"/>
            <a:ext cx="5255703" cy="4476138"/>
          </a:xfrm>
          <a:prstGeom prst="rect">
            <a:avLst/>
          </a:prstGeom>
          <a:gradFill flip="none" rotWithShape="1">
            <a:gsLst>
              <a:gs pos="0">
                <a:schemeClr val="accent5">
                  <a:alpha val="94000"/>
                </a:schemeClr>
              </a:gs>
              <a:gs pos="55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2" name="Rectangle 31">
            <a:extLst>
              <a:ext uri="{FF2B5EF4-FFF2-40B4-BE49-F238E27FC236}">
                <a16:creationId xmlns:a16="http://schemas.microsoft.com/office/drawing/2014/main" id="{EE39E8A4-1A69-6598-E450-4F053866DA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10599" y="-2"/>
            <a:ext cx="3581399" cy="6857999"/>
          </a:xfrm>
          <a:prstGeom prst="rect">
            <a:avLst/>
          </a:prstGeom>
          <a:gradFill flip="none" rotWithShape="1">
            <a:gsLst>
              <a:gs pos="0">
                <a:schemeClr val="accent5">
                  <a:alpha val="85000"/>
                </a:schemeClr>
              </a:gs>
              <a:gs pos="47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6F65BD2-2754-E0E9-CFE6-19FD22182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49683" y="-484316"/>
            <a:ext cx="2492629" cy="12192001"/>
          </a:xfrm>
          <a:prstGeom prst="rect">
            <a:avLst/>
          </a:prstGeom>
          <a:gradFill>
            <a:gsLst>
              <a:gs pos="2000">
                <a:schemeClr val="accent2"/>
              </a:gs>
              <a:gs pos="47000">
                <a:schemeClr val="accent5">
                  <a:lumMod val="60000"/>
                  <a:lumOff val="4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9FF3D06-BE9A-23D0-7FE5-BC81DE931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699371" y="2"/>
            <a:ext cx="2492629" cy="6857998"/>
          </a:xfrm>
          <a:prstGeom prst="rect">
            <a:avLst/>
          </a:prstGeom>
          <a:gradFill>
            <a:gsLst>
              <a:gs pos="0">
                <a:schemeClr val="accent2"/>
              </a:gs>
              <a:gs pos="52000">
                <a:schemeClr val="accent5">
                  <a:alpha val="0"/>
                </a:schemeClr>
              </a:gs>
            </a:gsLst>
            <a:lin ang="117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544DB7B-1604-FF31-23D0-A7F833A73ED2}"/>
              </a:ext>
            </a:extLst>
          </p:cNvPr>
          <p:cNvSpPr>
            <a:spLocks noGrp="1"/>
          </p:cNvSpPr>
          <p:nvPr>
            <p:ph type="title"/>
          </p:nvPr>
        </p:nvSpPr>
        <p:spPr>
          <a:xfrm>
            <a:off x="838200" y="557189"/>
            <a:ext cx="3374136" cy="5567891"/>
          </a:xfrm>
        </p:spPr>
        <p:txBody>
          <a:bodyPr>
            <a:normAutofit/>
          </a:bodyPr>
          <a:lstStyle/>
          <a:p>
            <a:r>
              <a:rPr lang="fr-FR" sz="5200" b="1">
                <a:latin typeface="Times" pitchFamily="2" charset="0"/>
              </a:rPr>
              <a:t>Book chapters</a:t>
            </a:r>
          </a:p>
        </p:txBody>
      </p:sp>
      <p:graphicFrame>
        <p:nvGraphicFramePr>
          <p:cNvPr id="5" name="Espace réservé du contenu 2">
            <a:extLst>
              <a:ext uri="{FF2B5EF4-FFF2-40B4-BE49-F238E27FC236}">
                <a16:creationId xmlns:a16="http://schemas.microsoft.com/office/drawing/2014/main" id="{C4FFA3CF-8C7B-EEF7-4D77-C6568C0BCDC5}"/>
              </a:ext>
            </a:extLst>
          </p:cNvPr>
          <p:cNvGraphicFramePr>
            <a:graphicFrameLocks noGrp="1"/>
          </p:cNvGraphicFramePr>
          <p:nvPr>
            <p:ph idx="1"/>
            <p:extLst>
              <p:ext uri="{D42A27DB-BD31-4B8C-83A1-F6EECF244321}">
                <p14:modId xmlns:p14="http://schemas.microsoft.com/office/powerpoint/2010/main" val="82424696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ddc1831c8cc14e14" r:lo="R4c4b6878c63c4f06" r:qs="Rb33b6f6013444af7" r:cs="R45ebc6a302b94ac8"/>
          </a:graphicData>
        </a:graphic>
      </p:graphicFrame>
    </p:spTree>
    <p:extLst>
      <p:ext uri="{BB962C8B-B14F-4D97-AF65-F5344CB8AC3E}">
        <p14:creationId xmlns:p14="http://schemas.microsoft.com/office/powerpoint/2010/main" val="66295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descr="Sticky notes with question marks">
            <a:extLst>
              <a:ext uri="{FF2B5EF4-FFF2-40B4-BE49-F238E27FC236}">
                <a16:creationId xmlns:a16="http://schemas.microsoft.com/office/drawing/2014/main" id="{EEEF506A-9171-3600-F69B-ED01ECB35E99}"/>
              </a:ext>
            </a:extLst>
          </p:cNvPr>
          <p:cNvPicPr>
            <a:picLocks noChangeAspect="1"/>
          </p:cNvPicPr>
          <p:nvPr/>
        </p:nvPicPr>
        <p:blipFill rotWithShape="1">
          <a:blip r:embed="Rba86a4a52efe44b2"/>
          <a:srcRect t="10162" b="5568"/>
          <a:stretch/>
        </p:blipFill>
        <p:spPr>
          <a:xfrm>
            <a:off x="1" y="1"/>
            <a:ext cx="12192000" cy="6857999"/>
          </a:xfrm>
          <a:prstGeom prst="rect">
            <a:avLst/>
          </a:prstGeom>
        </p:spPr>
      </p:pic>
      <p:sp useBgFill="1">
        <p:nvSpPr>
          <p:cNvPr id="16"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CA6B3CD5-BF89-D319-0C94-D6B49F9630ED}"/>
              </a:ext>
            </a:extLst>
          </p:cNvPr>
          <p:cNvSpPr>
            <a:spLocks noGrp="1"/>
          </p:cNvSpPr>
          <p:nvPr>
            <p:ph type="title"/>
          </p:nvPr>
        </p:nvSpPr>
        <p:spPr>
          <a:xfrm>
            <a:off x="1037809" y="1071350"/>
            <a:ext cx="4775162" cy="1339382"/>
          </a:xfrm>
        </p:spPr>
        <p:txBody>
          <a:bodyPr>
            <a:normAutofit/>
          </a:bodyPr>
          <a:lstStyle/>
          <a:p>
            <a:pPr algn="ctr"/>
            <a:endParaRPr lang="fr-FR" sz="3600"/>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5D73159-8982-76E0-714D-1AC8C1758BCA}"/>
              </a:ext>
            </a:extLst>
          </p:cNvPr>
          <p:cNvSpPr>
            <a:spLocks noGrp="1"/>
          </p:cNvSpPr>
          <p:nvPr>
            <p:ph idx="1"/>
          </p:nvPr>
        </p:nvSpPr>
        <p:spPr>
          <a:xfrm>
            <a:off x="1189319" y="2547257"/>
            <a:ext cx="4458446" cy="3109740"/>
          </a:xfrm>
        </p:spPr>
        <p:txBody>
          <a:bodyPr anchor="ctr">
            <a:normAutofit/>
          </a:bodyPr>
          <a:lstStyle/>
          <a:p>
            <a:r>
              <a:rPr lang="fr-FR" sz="2000" dirty="0" err="1"/>
              <a:t>Thanks</a:t>
            </a:r>
            <a:r>
              <a:rPr lang="fr-FR" sz="2000" dirty="0"/>
              <a:t> for </a:t>
            </a:r>
            <a:r>
              <a:rPr lang="fr-FR" sz="2000" dirty="0" err="1"/>
              <a:t>your</a:t>
            </a:r>
            <a:r>
              <a:rPr lang="fr-FR" sz="2000" dirty="0"/>
              <a:t> attention !</a:t>
            </a:r>
          </a:p>
          <a:p>
            <a:pPr marL="0" indent="0">
              <a:buNone/>
            </a:pPr>
            <a:endParaRPr lang="fr-FR" sz="2000" dirty="0"/>
          </a:p>
          <a:p>
            <a:r>
              <a:rPr lang="fr-FR" sz="2000" dirty="0"/>
              <a:t>Questions ? Discussion points ?</a:t>
            </a:r>
          </a:p>
        </p:txBody>
      </p:sp>
    </p:spTree>
    <p:extLst>
      <p:ext uri="{BB962C8B-B14F-4D97-AF65-F5344CB8AC3E}">
        <p14:creationId xmlns:p14="http://schemas.microsoft.com/office/powerpoint/2010/main" val="1428973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6"/>
          <p:cNvSpPr>
            <a:spLocks noChangeArrowheads="1"/>
          </p:cNvSpPr>
          <p:nvPr/>
        </p:nvSpPr>
        <p:spPr bwMode="auto">
          <a:xfrm>
            <a:off x="406400" y="1625600"/>
            <a:ext cx="81260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African Cultural Values as part of business ecosystem: A reflection after empirical investigations</a:t>
            </a:r>
            <a:endParaRPr lang="en-GB"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362" name="Rectangle 7"/>
          <p:cNvSpPr>
            <a:spLocks noChangeArrowheads="1"/>
          </p:cNvSpPr>
          <p:nvPr/>
        </p:nvSpPr>
        <p:spPr bwMode="auto">
          <a:xfrm>
            <a:off x="406400" y="4295775"/>
            <a:ext cx="7261944" cy="14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en-GB"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Managlobal</a:t>
            </a:r>
            <a:r>
              <a:rPr lang="en-GB"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Final Conference 2024</a:t>
            </a:r>
          </a:p>
          <a:p>
            <a:pPr algn="ctr">
              <a:lnSpc>
                <a:spcPct val="120000"/>
              </a:lnSpc>
            </a:pPr>
            <a:r>
              <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Aminu Mamman</a:t>
            </a:r>
          </a:p>
          <a:p>
            <a:pPr algn="ctr">
              <a:lnSpc>
                <a:spcPct val="120000"/>
              </a:lnSpc>
            </a:pPr>
            <a:r>
              <a:rPr lang="en-GB"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University of Manchester </a:t>
            </a:r>
            <a:endParaRPr lang="en-GB" sz="2800" b="1" dirty="0">
              <a:solidFill>
                <a:srgbClr val="7030A0"/>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endParaRPr>
          </a:p>
        </p:txBody>
      </p:sp>
      <p:cxnSp>
        <p:nvCxnSpPr>
          <p:cNvPr id="10" name="Straight Connector 9"/>
          <p:cNvCxnSpPr>
            <a:cxnSpLocks noChangeShapeType="1"/>
          </p:cNvCxnSpPr>
          <p:nvPr/>
        </p:nvCxnSpPr>
        <p:spPr bwMode="auto">
          <a:xfrm>
            <a:off x="519113" y="2809875"/>
            <a:ext cx="7013575" cy="0"/>
          </a:xfrm>
          <a:prstGeom prst="line">
            <a:avLst/>
          </a:prstGeom>
          <a:noFill/>
          <a:ln w="25400">
            <a:solidFill>
              <a:srgbClr val="660066"/>
            </a:solidFill>
            <a:prstDash val="dot"/>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16689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8219256" cy="648072"/>
          </a:xfrm>
          <a:solidFill>
            <a:schemeClr val="accent2">
              <a:lumMod val="20000"/>
              <a:lumOff val="80000"/>
            </a:schemeClr>
          </a:solidFill>
        </p:spPr>
        <p:txBody>
          <a:bodyPr>
            <a:normAutofit fontScale="90000"/>
          </a:bodyPr>
          <a:lstStyle/>
          <a:p>
            <a:pPr algn="ctr"/>
            <a:r>
              <a:rPr lang="en-GB" sz="4400" b="1" dirty="0">
                <a:solidFill>
                  <a:srgbClr val="FF0000"/>
                </a:solidFill>
                <a:effectLst>
                  <a:outerShdw blurRad="38100" dist="38100" dir="2700000" algn="tl">
                    <a:srgbClr val="000000">
                      <a:alpha val="43137"/>
                    </a:srgbClr>
                  </a:outerShdw>
                </a:effectLst>
              </a:rPr>
              <a:t>Main aim</a:t>
            </a:r>
          </a:p>
        </p:txBody>
      </p:sp>
      <p:sp>
        <p:nvSpPr>
          <p:cNvPr id="3" name="Content Placeholder 2"/>
          <p:cNvSpPr>
            <a:spLocks noGrp="1"/>
          </p:cNvSpPr>
          <p:nvPr>
            <p:ph idx="1"/>
          </p:nvPr>
        </p:nvSpPr>
        <p:spPr>
          <a:xfrm>
            <a:off x="395536" y="1988840"/>
            <a:ext cx="8229600" cy="4752528"/>
          </a:xfrm>
        </p:spPr>
        <p:txBody>
          <a:bodyPr>
            <a:no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report the main discovery regarding the influence of cultural value systems on the decisions and behaviors of entrepreneurs in Ghana.</a:t>
            </a:r>
            <a:endParaRPr lang="en-GB" sz="32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300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8219256" cy="648072"/>
          </a:xfrm>
          <a:solidFill>
            <a:schemeClr val="accent2">
              <a:lumMod val="20000"/>
              <a:lumOff val="80000"/>
            </a:schemeClr>
          </a:solidFill>
        </p:spPr>
        <p:txBody>
          <a:bodyPr>
            <a:normAutofit fontScale="90000"/>
          </a:bodyPr>
          <a:lstStyle/>
          <a:p>
            <a:pPr algn="ctr"/>
            <a:r>
              <a:rPr lang="en-GB" sz="4400" b="1" dirty="0">
                <a:solidFill>
                  <a:srgbClr val="FF0000"/>
                </a:solidFill>
                <a:effectLst>
                  <a:outerShdw blurRad="38100" dist="38100" dir="2700000" algn="tl">
                    <a:srgbClr val="000000">
                      <a:alpha val="43137"/>
                    </a:srgbClr>
                  </a:outerShdw>
                </a:effectLst>
              </a:rPr>
              <a:t>Context of entrepreneurship in Africa</a:t>
            </a:r>
          </a:p>
        </p:txBody>
      </p:sp>
      <p:sp>
        <p:nvSpPr>
          <p:cNvPr id="3" name="Content Placeholder 2"/>
          <p:cNvSpPr>
            <a:spLocks noGrp="1"/>
          </p:cNvSpPr>
          <p:nvPr>
            <p:ph idx="1"/>
          </p:nvPr>
        </p:nvSpPr>
        <p:spPr>
          <a:xfrm>
            <a:off x="395536" y="1988840"/>
            <a:ext cx="8229600" cy="4752528"/>
          </a:xfrm>
        </p:spPr>
        <p:txBody>
          <a:bodyPr>
            <a:noAutofit/>
          </a:bodyPr>
          <a:lstStyle/>
          <a:p>
            <a:pPr lvl="0"/>
            <a:r>
              <a:rPr lang="en-US" sz="3200" b="1" dirty="0">
                <a:effectLst>
                  <a:outerShdw blurRad="38100" dist="38100" dir="2700000" algn="tl">
                    <a:srgbClr val="000000">
                      <a:alpha val="43137"/>
                    </a:srgbClr>
                  </a:outerShdw>
                </a:effectLst>
              </a:rPr>
              <a:t> </a:t>
            </a:r>
            <a:r>
              <a:rPr lang="en-GB"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Rational neoliberal system has dominated African economies especially after the cold war.</a:t>
            </a:r>
          </a:p>
          <a:p>
            <a:pPr lvl="0"/>
            <a:r>
              <a:rPr lang="en-GB"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African educational system is dominated by neoliberal economic system.</a:t>
            </a:r>
          </a:p>
          <a:p>
            <a:pPr lvl="0"/>
            <a:r>
              <a:rPr lang="en-GB"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African policy makers are largely neoliberals.</a:t>
            </a:r>
          </a:p>
          <a:p>
            <a:pPr lvl="0"/>
            <a:r>
              <a:rPr lang="en-GB"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Since democratisation, African policy makers are no longer considered as nationalist compared to the founding fathers of independence.</a:t>
            </a:r>
          </a:p>
        </p:txBody>
      </p:sp>
    </p:spTree>
    <p:extLst>
      <p:ext uri="{BB962C8B-B14F-4D97-AF65-F5344CB8AC3E}">
        <p14:creationId xmlns:p14="http://schemas.microsoft.com/office/powerpoint/2010/main" val="136622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5" name="Group 24">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6" name="Freeform: Shape 25">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CB9E952D-9ABD-C06A-6FB7-A165BA029A72}"/>
              </a:ext>
            </a:extLst>
          </p:cNvPr>
          <p:cNvSpPr>
            <a:spLocks noGrp="1"/>
          </p:cNvSpPr>
          <p:nvPr>
            <p:ph type="title"/>
          </p:nvPr>
        </p:nvSpPr>
        <p:spPr>
          <a:xfrm>
            <a:off x="804672" y="2053641"/>
            <a:ext cx="3669161" cy="2760098"/>
          </a:xfrm>
        </p:spPr>
        <p:txBody>
          <a:bodyPr>
            <a:normAutofit/>
          </a:bodyPr>
          <a:lstStyle/>
          <a:p>
            <a:r>
              <a:rPr lang="en-GB" sz="37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West-African Women entrepreneurs in a </a:t>
            </a:r>
            <a:r>
              <a:rPr lang="en-GB" sz="3700" b="1" i="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glocal</a:t>
            </a:r>
            <a:r>
              <a:rPr lang="en-GB" sz="37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world</a:t>
            </a:r>
            <a:br>
              <a:rPr lang="fr-SN" sz="37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fr-FR" sz="3700">
              <a:solidFill>
                <a:schemeClr val="tx2"/>
              </a:solidFill>
            </a:endParaRPr>
          </a:p>
        </p:txBody>
      </p:sp>
      <p:sp>
        <p:nvSpPr>
          <p:cNvPr id="3" name="Espace réservé du contenu 2">
            <a:extLst>
              <a:ext uri="{FF2B5EF4-FFF2-40B4-BE49-F238E27FC236}">
                <a16:creationId xmlns:a16="http://schemas.microsoft.com/office/drawing/2014/main" id="{0F623627-57CC-9104-D5F6-B9C33C54B00A}"/>
              </a:ext>
            </a:extLst>
          </p:cNvPr>
          <p:cNvSpPr>
            <a:spLocks noGrp="1"/>
          </p:cNvSpPr>
          <p:nvPr>
            <p:ph idx="1"/>
          </p:nvPr>
        </p:nvSpPr>
        <p:spPr>
          <a:xfrm>
            <a:off x="6090574" y="444843"/>
            <a:ext cx="5306084" cy="6038231"/>
          </a:xfrm>
          <a:noFill/>
          <a:ln>
            <a:noFill/>
          </a:ln>
        </p:spPr>
        <p:txBody>
          <a:bodyPr anchor="ctr">
            <a:noAutofit/>
          </a:bodyPr>
          <a:lstStyle/>
          <a:p>
            <a:pPr algn="just"/>
            <a:r>
              <a:rPr lang="en-GB" sz="1800" dirty="0">
                <a:solidFill>
                  <a:schemeClr val="tx2"/>
                </a:solidFill>
                <a:effectLst/>
                <a:latin typeface="Times New Roman" panose="02020603050405020304" pitchFamily="18" charset="0"/>
                <a:ea typeface="Calibri" panose="020F0502020204030204" pitchFamily="34" charset="0"/>
              </a:rPr>
              <a:t>The initiative to write this book was based on </a:t>
            </a:r>
            <a:r>
              <a:rPr lang="en-GB" sz="1800" b="1" dirty="0">
                <a:solidFill>
                  <a:schemeClr val="tx2"/>
                </a:solidFill>
                <a:effectLst/>
                <a:latin typeface="Times New Roman" panose="02020603050405020304" pitchFamily="18" charset="0"/>
                <a:ea typeface="Calibri" panose="020F0502020204030204" pitchFamily="34" charset="0"/>
              </a:rPr>
              <a:t>three sessions </a:t>
            </a:r>
            <a:r>
              <a:rPr lang="en-GB" sz="1800" dirty="0">
                <a:solidFill>
                  <a:schemeClr val="tx2"/>
                </a:solidFill>
                <a:effectLst/>
                <a:latin typeface="Times New Roman" panose="02020603050405020304" pitchFamily="18" charset="0"/>
                <a:ea typeface="Calibri" panose="020F0502020204030204" pitchFamily="34" charset="0"/>
              </a:rPr>
              <a:t>that I organized at the </a:t>
            </a:r>
            <a:r>
              <a:rPr lang="en-GB" sz="1800" b="1" dirty="0">
                <a:solidFill>
                  <a:schemeClr val="tx2"/>
                </a:solidFill>
                <a:effectLst/>
                <a:latin typeface="Times New Roman" panose="02020603050405020304" pitchFamily="18" charset="0"/>
                <a:ea typeface="Calibri" panose="020F0502020204030204" pitchFamily="34" charset="0"/>
              </a:rPr>
              <a:t>20</a:t>
            </a:r>
            <a:r>
              <a:rPr lang="en-GB" sz="1800" b="1" baseline="30000" dirty="0">
                <a:solidFill>
                  <a:schemeClr val="tx2"/>
                </a:solidFill>
                <a:effectLst/>
                <a:latin typeface="Times New Roman" panose="02020603050405020304" pitchFamily="18" charset="0"/>
                <a:ea typeface="Calibri" panose="020F0502020204030204" pitchFamily="34" charset="0"/>
              </a:rPr>
              <a:t>th</a:t>
            </a:r>
            <a:r>
              <a:rPr lang="en-GB" sz="1800" b="1" dirty="0">
                <a:solidFill>
                  <a:schemeClr val="tx2"/>
                </a:solidFill>
                <a:effectLst/>
                <a:latin typeface="Times New Roman" panose="02020603050405020304" pitchFamily="18" charset="0"/>
                <a:ea typeface="Calibri" panose="020F0502020204030204" pitchFamily="34" charset="0"/>
              </a:rPr>
              <a:t> World Congress of the International Sociological Association in Melbourne, Australia in June 2023 </a:t>
            </a:r>
            <a:r>
              <a:rPr lang="en-GB" sz="1800" dirty="0">
                <a:solidFill>
                  <a:schemeClr val="tx2"/>
                </a:solidFill>
                <a:effectLst/>
                <a:latin typeface="Times New Roman" panose="02020603050405020304" pitchFamily="18" charset="0"/>
                <a:ea typeface="Calibri" panose="020F0502020204030204" pitchFamily="34" charset="0"/>
              </a:rPr>
              <a:t>and a second one at the </a:t>
            </a:r>
            <a:r>
              <a:rPr lang="en-GB" sz="1800" b="1" dirty="0">
                <a:solidFill>
                  <a:schemeClr val="tx2"/>
                </a:solidFill>
                <a:effectLst/>
                <a:latin typeface="Times New Roman" panose="02020603050405020304" pitchFamily="18" charset="0"/>
                <a:ea typeface="Calibri" panose="020F0502020204030204" pitchFamily="34" charset="0"/>
              </a:rPr>
              <a:t>General Conference of the European Association of Development Institutes in Lisbon in July 2023 and in May 2024 at the APAD-conference in Liège</a:t>
            </a:r>
            <a:r>
              <a:rPr lang="en-GB" sz="1800" dirty="0">
                <a:solidFill>
                  <a:schemeClr val="tx2"/>
                </a:solidFill>
                <a:effectLst/>
                <a:latin typeface="Times New Roman" panose="02020603050405020304" pitchFamily="18" charset="0"/>
                <a:ea typeface="Calibri" panose="020F0502020204030204" pitchFamily="34" charset="0"/>
              </a:rPr>
              <a:t>. All sessions reunited several papers that were supplemented by other papers from colleagues that I have contacted asking them if their research could be integrated in this edited book. </a:t>
            </a:r>
            <a:endParaRPr lang="en-GB" sz="1800" dirty="0">
              <a:solidFill>
                <a:schemeClr val="tx2"/>
              </a:solidFill>
              <a:latin typeface="Times New Roman" panose="02020603050405020304" pitchFamily="18" charset="0"/>
              <a:ea typeface="Calibri" panose="020F0502020204030204" pitchFamily="34" charset="0"/>
            </a:endParaRPr>
          </a:p>
          <a:p>
            <a:pPr algn="just"/>
            <a:r>
              <a:rPr lang="en-GB" sz="1800" b="1" dirty="0">
                <a:solidFill>
                  <a:schemeClr val="tx2"/>
                </a:solidFill>
                <a:effectLst/>
                <a:latin typeface="Times New Roman" panose="02020603050405020304" pitchFamily="18" charset="0"/>
                <a:ea typeface="Calibri" panose="020F0502020204030204" pitchFamily="34" charset="0"/>
              </a:rPr>
              <a:t>Entrepreneurship is here conceived as the process of managing and creating an income-generating activity </a:t>
            </a:r>
            <a:r>
              <a:rPr lang="en-GB" sz="1800" dirty="0">
                <a:solidFill>
                  <a:schemeClr val="tx2"/>
                </a:solidFill>
                <a:effectLst/>
                <a:latin typeface="Times New Roman" panose="02020603050405020304" pitchFamily="18" charset="0"/>
                <a:ea typeface="Calibri" panose="020F0502020204030204" pitchFamily="34" charset="0"/>
              </a:rPr>
              <a:t>as a combination of </a:t>
            </a:r>
            <a:r>
              <a:rPr lang="en-GB" sz="1800" b="1" dirty="0">
                <a:solidFill>
                  <a:schemeClr val="tx2"/>
                </a:solidFill>
                <a:effectLst/>
                <a:latin typeface="Times New Roman" panose="02020603050405020304" pitchFamily="18" charset="0"/>
                <a:ea typeface="Calibri" panose="020F0502020204030204" pitchFamily="34" charset="0"/>
              </a:rPr>
              <a:t>personal factors </a:t>
            </a:r>
            <a:r>
              <a:rPr lang="en-GB" sz="1800" dirty="0">
                <a:solidFill>
                  <a:schemeClr val="tx2"/>
                </a:solidFill>
                <a:effectLst/>
                <a:latin typeface="Times New Roman" panose="02020603050405020304" pitchFamily="18" charset="0"/>
                <a:ea typeface="Calibri" panose="020F0502020204030204" pitchFamily="34" charset="0"/>
              </a:rPr>
              <a:t>that permit to women to act quicker and more effectively than others do and of </a:t>
            </a:r>
            <a:r>
              <a:rPr lang="en-GB" sz="1800" b="1" dirty="0">
                <a:solidFill>
                  <a:schemeClr val="tx2"/>
                </a:solidFill>
                <a:effectLst/>
                <a:latin typeface="Times New Roman" panose="02020603050405020304" pitchFamily="18" charset="0"/>
                <a:ea typeface="Calibri" panose="020F0502020204030204" pitchFamily="34" charset="0"/>
              </a:rPr>
              <a:t>economic conditions </a:t>
            </a:r>
            <a:r>
              <a:rPr lang="en-GB" sz="1800" dirty="0">
                <a:solidFill>
                  <a:schemeClr val="tx2"/>
                </a:solidFill>
                <a:effectLst/>
                <a:latin typeface="Times New Roman" panose="02020603050405020304" pitchFamily="18" charset="0"/>
                <a:ea typeface="Calibri" panose="020F0502020204030204" pitchFamily="34" charset="0"/>
              </a:rPr>
              <a:t>of the environment in which opportunities are wide-spread (Berry, 2019: 457 and </a:t>
            </a:r>
            <a:r>
              <a:rPr lang="en-GB" sz="1800" dirty="0" err="1">
                <a:solidFill>
                  <a:schemeClr val="tx2"/>
                </a:solidFill>
                <a:effectLst/>
                <a:latin typeface="Times New Roman" panose="02020603050405020304" pitchFamily="18" charset="0"/>
                <a:ea typeface="Calibri" panose="020F0502020204030204" pitchFamily="34" charset="0"/>
              </a:rPr>
              <a:t>Ojong</a:t>
            </a:r>
            <a:r>
              <a:rPr lang="en-GB" sz="1800" dirty="0">
                <a:solidFill>
                  <a:schemeClr val="tx2"/>
                </a:solidFill>
                <a:effectLst/>
                <a:latin typeface="Times New Roman" panose="02020603050405020304" pitchFamily="18" charset="0"/>
                <a:ea typeface="Calibri" panose="020F0502020204030204" pitchFamily="34" charset="0"/>
              </a:rPr>
              <a:t> et al., 2021: 236). </a:t>
            </a:r>
          </a:p>
          <a:p>
            <a:pPr algn="just"/>
            <a:r>
              <a:rPr lang="en-GB" sz="1800" dirty="0">
                <a:solidFill>
                  <a:schemeClr val="tx2"/>
                </a:solidFill>
                <a:effectLst/>
                <a:latin typeface="Times New Roman" panose="02020603050405020304" pitchFamily="18" charset="0"/>
                <a:ea typeface="Calibri" panose="020F0502020204030204" pitchFamily="34" charset="0"/>
              </a:rPr>
              <a:t>The purpose of this book is thus to explore women entrepreneurship in sub-Saharan West Africa. This topic has rarely been discussed in entrepreneurship and there only exists some recent articles in French and English published in journals, mainly based on PhD theses. </a:t>
            </a:r>
            <a:endParaRPr lang="fr-FR" sz="1800" dirty="0">
              <a:solidFill>
                <a:schemeClr val="tx2"/>
              </a:solidFill>
            </a:endParaRPr>
          </a:p>
        </p:txBody>
      </p:sp>
    </p:spTree>
    <p:extLst>
      <p:ext uri="{BB962C8B-B14F-4D97-AF65-F5344CB8AC3E}">
        <p14:creationId xmlns:p14="http://schemas.microsoft.com/office/powerpoint/2010/main" val="2487014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8219256" cy="648072"/>
          </a:xfrm>
          <a:solidFill>
            <a:schemeClr val="accent2">
              <a:lumMod val="20000"/>
              <a:lumOff val="80000"/>
            </a:schemeClr>
          </a:solidFill>
        </p:spPr>
        <p:txBody>
          <a:bodyPr>
            <a:normAutofit fontScale="90000"/>
          </a:bodyPr>
          <a:lstStyle/>
          <a:p>
            <a:pPr algn="ctr"/>
            <a:r>
              <a:rPr lang="en-GB" sz="4400" b="1" dirty="0">
                <a:solidFill>
                  <a:srgbClr val="FF0000"/>
                </a:solidFill>
                <a:effectLst>
                  <a:outerShdw blurRad="38100" dist="38100" dir="2700000" algn="tl">
                    <a:srgbClr val="000000">
                      <a:alpha val="43137"/>
                    </a:srgbClr>
                  </a:outerShdw>
                </a:effectLst>
              </a:rPr>
              <a:t>Context of entrepreneurship in Africa</a:t>
            </a:r>
          </a:p>
        </p:txBody>
      </p:sp>
      <p:sp>
        <p:nvSpPr>
          <p:cNvPr id="3" name="Content Placeholder 2"/>
          <p:cNvSpPr>
            <a:spLocks noGrp="1"/>
          </p:cNvSpPr>
          <p:nvPr>
            <p:ph idx="1"/>
          </p:nvPr>
        </p:nvSpPr>
        <p:spPr>
          <a:xfrm>
            <a:off x="395536" y="2060848"/>
            <a:ext cx="8229600" cy="4680520"/>
          </a:xfrm>
        </p:spPr>
        <p:txBody>
          <a:bodyPr>
            <a:noAutofit/>
          </a:bodyPr>
          <a:lstStyle/>
          <a:p>
            <a:pPr lvl="0"/>
            <a:r>
              <a:rPr lang="en-GB"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formal sector of African economy is dominated by the public sector.</a:t>
            </a:r>
          </a:p>
          <a:p>
            <a:pPr lvl="0"/>
            <a:r>
              <a:rPr lang="en-GB"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African political economy is largely </a:t>
            </a:r>
            <a:r>
              <a:rPr lang="en-GB" sz="3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patrimonial.</a:t>
            </a:r>
          </a:p>
          <a:p>
            <a:pPr lvl="0"/>
            <a:r>
              <a:rPr lang="en-GB"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economy of Africa is largely dominated by informality. </a:t>
            </a:r>
            <a:r>
              <a:rPr lang="en-GB" sz="32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helps to sustains some elements of African traditions.</a:t>
            </a:r>
          </a:p>
          <a:p>
            <a:pPr lvl="0"/>
            <a:r>
              <a:rPr lang="en-GB"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However the African value system has largely been </a:t>
            </a:r>
            <a:r>
              <a:rPr lang="en-GB"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decimated </a:t>
            </a:r>
            <a:r>
              <a:rPr lang="en-GB"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since the colonial to post-colonial era.</a:t>
            </a:r>
          </a:p>
        </p:txBody>
      </p:sp>
    </p:spTree>
    <p:extLst>
      <p:ext uri="{BB962C8B-B14F-4D97-AF65-F5344CB8AC3E}">
        <p14:creationId xmlns:p14="http://schemas.microsoft.com/office/powerpoint/2010/main" val="3435697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8219256" cy="792088"/>
          </a:xfrm>
          <a:solidFill>
            <a:schemeClr val="accent2">
              <a:lumMod val="20000"/>
              <a:lumOff val="80000"/>
            </a:schemeClr>
          </a:solidFill>
        </p:spPr>
        <p:txBody>
          <a:bodyPr>
            <a:normAutofit/>
          </a:bodyPr>
          <a:lstStyle/>
          <a:p>
            <a:pPr algn="ctr"/>
            <a:r>
              <a:rPr lang="en-GB" sz="4000" b="1" dirty="0">
                <a:solidFill>
                  <a:srgbClr val="FF0000"/>
                </a:solidFill>
                <a:effectLst>
                  <a:outerShdw blurRad="38100" dist="38100" dir="2700000" algn="tl">
                    <a:srgbClr val="000000">
                      <a:alpha val="43137"/>
                    </a:srgbClr>
                  </a:outerShdw>
                </a:effectLst>
              </a:rPr>
              <a:t>Context of entrepreneurship in Africa</a:t>
            </a:r>
          </a:p>
        </p:txBody>
      </p:sp>
      <p:sp>
        <p:nvSpPr>
          <p:cNvPr id="3" name="Content Placeholder 2"/>
          <p:cNvSpPr>
            <a:spLocks noGrp="1"/>
          </p:cNvSpPr>
          <p:nvPr>
            <p:ph idx="1"/>
          </p:nvPr>
        </p:nvSpPr>
        <p:spPr>
          <a:xfrm>
            <a:off x="395536" y="2276872"/>
            <a:ext cx="8229600" cy="4392488"/>
          </a:xfrm>
        </p:spPr>
        <p:txBody>
          <a:bodyPr>
            <a:noAutofit/>
          </a:bodyPr>
          <a:lstStyle/>
          <a:p>
            <a:pPr lvl="0"/>
            <a:r>
              <a:rPr lang="en-GB"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Although government is the dominant actor in the economy, </a:t>
            </a:r>
            <a:r>
              <a:rPr lang="en-GB"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formal </a:t>
            </a:r>
            <a:r>
              <a:rPr lang="en-GB"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GB"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informal </a:t>
            </a:r>
            <a:r>
              <a:rPr lang="en-GB"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institutions</a:t>
            </a:r>
            <a:r>
              <a:rPr lang="en-GB"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are weak</a:t>
            </a:r>
            <a:r>
              <a:rPr lang="en-GB"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in some cases </a:t>
            </a:r>
            <a:r>
              <a:rPr lang="en-GB"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a:t>
            </a:r>
            <a:r>
              <a:rPr lang="en-GB" sz="2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existant</a:t>
            </a:r>
            <a:r>
              <a:rPr lang="en-GB"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r>
              <a:rPr lang="en-GB"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weakness of the institutions and the weakness of the economies have created opportunity for some elements of cultural values to survive and thrive in the informal sector especially outside big cities.</a:t>
            </a:r>
          </a:p>
          <a:p>
            <a:pPr lvl="0"/>
            <a:r>
              <a:rPr lang="en-GB"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Cultural value can be a tool for surviving in a challenging business environment. </a:t>
            </a:r>
          </a:p>
          <a:p>
            <a:pPr lvl="0"/>
            <a:endParaRPr lang="en-GB" dirty="0"/>
          </a:p>
        </p:txBody>
      </p:sp>
    </p:spTree>
    <p:extLst>
      <p:ext uri="{BB962C8B-B14F-4D97-AF65-F5344CB8AC3E}">
        <p14:creationId xmlns:p14="http://schemas.microsoft.com/office/powerpoint/2010/main" val="3976740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8219256" cy="648072"/>
          </a:xfrm>
          <a:solidFill>
            <a:schemeClr val="accent2">
              <a:lumMod val="20000"/>
              <a:lumOff val="80000"/>
            </a:schemeClr>
          </a:solidFill>
        </p:spPr>
        <p:txBody>
          <a:bodyPr>
            <a:normAutofit/>
          </a:bodyPr>
          <a:lstStyle/>
          <a:p>
            <a:pPr algn="ctr"/>
            <a:r>
              <a:rPr lang="en-US" sz="27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does the context mean for research?</a:t>
            </a:r>
            <a:endParaRPr lang="en-GB" sz="27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2060848"/>
            <a:ext cx="8229600" cy="4608512"/>
          </a:xfrm>
        </p:spPr>
        <p:txBody>
          <a:bodyPr>
            <a:noAutofit/>
          </a:bodyPr>
          <a:lstStyle/>
          <a:p>
            <a:pPr lvl="0"/>
            <a:r>
              <a:rPr lang="en-GB"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understand whether and how culture influence business, one needs to look at the informal sector.</a:t>
            </a:r>
          </a:p>
          <a:p>
            <a:pPr lvl="0"/>
            <a:r>
              <a:rPr lang="en-GB"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Given that the informal sector is a significant sector of the economy, the sector cannot be ignored.</a:t>
            </a:r>
          </a:p>
          <a:p>
            <a:pPr lvl="0"/>
            <a:r>
              <a:rPr lang="en-GB"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cannot understand African business ecosystem without understanding the informal sector and its significance because the majority of Africans rely on the informal system.</a:t>
            </a:r>
          </a:p>
        </p:txBody>
      </p:sp>
    </p:spTree>
    <p:extLst>
      <p:ext uri="{BB962C8B-B14F-4D97-AF65-F5344CB8AC3E}">
        <p14:creationId xmlns:p14="http://schemas.microsoft.com/office/powerpoint/2010/main" val="2743625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8219256" cy="648072"/>
          </a:xfrm>
          <a:solidFill>
            <a:schemeClr val="accent2">
              <a:lumMod val="20000"/>
              <a:lumOff val="80000"/>
            </a:schemeClr>
          </a:solidFill>
        </p:spPr>
        <p:txBody>
          <a:bodyPr>
            <a:normAutofit fontScale="90000"/>
          </a:bodyPr>
          <a:lstStyle/>
          <a:p>
            <a:pPr lvl="0" algn="ctr"/>
            <a:r>
              <a:rPr lang="en-GB"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what is the impact of culture on business practices in Africa?</a:t>
            </a:r>
          </a:p>
        </p:txBody>
      </p:sp>
      <p:sp>
        <p:nvSpPr>
          <p:cNvPr id="3" name="Content Placeholder 2"/>
          <p:cNvSpPr>
            <a:spLocks noGrp="1"/>
          </p:cNvSpPr>
          <p:nvPr>
            <p:ph idx="1"/>
          </p:nvPr>
        </p:nvSpPr>
        <p:spPr>
          <a:xfrm>
            <a:off x="395536" y="2060848"/>
            <a:ext cx="8229600" cy="4608512"/>
          </a:xfrm>
        </p:spPr>
        <p:txBody>
          <a:bodyPr>
            <a:noAutofit/>
          </a:bodyPr>
          <a:lstStyle/>
          <a:p>
            <a:pPr lvl="0"/>
            <a:r>
              <a:rPr lang="en-GB"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Broadly, the impact of culture on business practices is very limited in the Africa’s formal structure and systems.</a:t>
            </a:r>
          </a:p>
          <a:p>
            <a:pPr lvl="0"/>
            <a:r>
              <a:rPr lang="en-GB"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 the behaviour of people within the systems and structure is influenced by some cultural practices.</a:t>
            </a:r>
          </a:p>
          <a:p>
            <a:pPr lvl="0"/>
            <a:r>
              <a:rPr lang="en-GB"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 informal sector, the systems, structure, and behaviours are more influenced by culture because the absence of strong institutions ensures that operators in the informal sector rely on elements of culture to survive.</a:t>
            </a:r>
          </a:p>
        </p:txBody>
      </p:sp>
    </p:spTree>
    <p:extLst>
      <p:ext uri="{BB962C8B-B14F-4D97-AF65-F5344CB8AC3E}">
        <p14:creationId xmlns:p14="http://schemas.microsoft.com/office/powerpoint/2010/main" val="3050601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8219256" cy="648072"/>
          </a:xfrm>
          <a:solidFill>
            <a:schemeClr val="accent2">
              <a:lumMod val="20000"/>
              <a:lumOff val="80000"/>
            </a:schemeClr>
          </a:solidFill>
        </p:spPr>
        <p:txBody>
          <a:bodyPr>
            <a:noAutofit/>
          </a:bodyPr>
          <a:lstStyle/>
          <a:p>
            <a:pPr algn="ctr"/>
            <a:r>
              <a:rPr lang="en-GB"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what is the impact of culture on business practices in Africa?</a:t>
            </a:r>
            <a:endParaRPr lang="en-GB" sz="2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2060848"/>
            <a:ext cx="8229600" cy="4608512"/>
          </a:xfrm>
        </p:spPr>
        <p:txBody>
          <a:bodyPr>
            <a:normAutofit/>
          </a:bodyPr>
          <a:lstStyle/>
          <a:p>
            <a:pPr lvl="0"/>
            <a:r>
              <a:rPr lang="en-GB"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Although rationalist perspective influences the motives for setting up business, the motives sometimes change to reflect cultural context.</a:t>
            </a:r>
          </a:p>
          <a:p>
            <a:pPr lvl="0"/>
            <a:r>
              <a:rPr lang="en-GB"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influence of culture has theoretical and policy implications in a context where formal institutions are weak. </a:t>
            </a:r>
            <a:r>
              <a:rPr lang="en-GB"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is because culture is a tool that can help business to survive and thrive.</a:t>
            </a:r>
          </a:p>
          <a:p>
            <a:pPr lvl="0"/>
            <a:endParaRPr lang="en-GB"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114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8219256" cy="648072"/>
          </a:xfrm>
          <a:solidFill>
            <a:schemeClr val="accent2">
              <a:lumMod val="20000"/>
              <a:lumOff val="80000"/>
            </a:schemeClr>
          </a:solidFill>
        </p:spPr>
        <p:txBody>
          <a:bodyPr>
            <a:normAutofit fontScale="90000"/>
          </a:bodyPr>
          <a:lstStyle/>
          <a:p>
            <a:pPr algn="ctr"/>
            <a:br>
              <a:rPr lang="en-US" b="1" dirty="0"/>
            </a:br>
            <a:r>
              <a:rPr lang="en-GB"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Research Implications</a:t>
            </a:r>
            <a:br>
              <a:rPr lang="en-GB"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GB" sz="4000"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2060848"/>
            <a:ext cx="8229600" cy="4608512"/>
          </a:xfrm>
        </p:spPr>
        <p:txBody>
          <a:bodyPr>
            <a:normAutofit/>
          </a:bodyPr>
          <a:lstStyle/>
          <a:p>
            <a:pPr lvl="1"/>
            <a:r>
              <a:rPr lang="en-GB" sz="29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Explore which values are more relevant as tools</a:t>
            </a:r>
          </a:p>
          <a:p>
            <a:pPr lvl="1"/>
            <a:r>
              <a:rPr lang="en-GB" sz="29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Explore which values </a:t>
            </a:r>
            <a:r>
              <a:rPr lang="en-GB" sz="29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potent</a:t>
            </a:r>
            <a:r>
              <a:rPr lang="en-GB" sz="29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when</a:t>
            </a:r>
          </a:p>
          <a:p>
            <a:pPr lvl="1"/>
            <a:r>
              <a:rPr lang="en-GB" sz="29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Explore how the values are used</a:t>
            </a:r>
          </a:p>
          <a:p>
            <a:pPr lvl="1"/>
            <a:r>
              <a:rPr lang="en-GB" sz="29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Explore how the values can be leveraged and scaled up</a:t>
            </a:r>
          </a:p>
          <a:p>
            <a:pPr lvl="1"/>
            <a:r>
              <a:rPr lang="en-GB" sz="2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Explore how the values can be transferred through entrepreneurship education and training.</a:t>
            </a:r>
          </a:p>
          <a:p>
            <a:pPr lvl="0"/>
            <a:endParaRPr lang="en-GB"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989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8219256" cy="648072"/>
          </a:xfrm>
          <a:solidFill>
            <a:schemeClr val="accent2">
              <a:lumMod val="20000"/>
              <a:lumOff val="80000"/>
            </a:schemeClr>
          </a:solidFill>
        </p:spPr>
        <p:txBody>
          <a:bodyPr>
            <a:normAutofit fontScale="90000"/>
          </a:bodyPr>
          <a:lstStyle/>
          <a:p>
            <a:pPr algn="ctr"/>
            <a:br>
              <a:rPr lang="en-US" b="1" dirty="0"/>
            </a:b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Practical implications: Policy &amp; Practice</a:t>
            </a:r>
            <a:br>
              <a:rPr lang="en-GB" sz="4000" b="1" dirty="0"/>
            </a:br>
            <a:endParaRPr lang="en-GB"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2060848"/>
            <a:ext cx="8229600" cy="4608512"/>
          </a:xfrm>
        </p:spPr>
        <p:txBody>
          <a:bodyPr>
            <a:normAutofit/>
          </a:bodyPr>
          <a:lstStyle/>
          <a:p>
            <a:pPr lvl="1"/>
            <a:r>
              <a:rPr lang="en-GB" sz="29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Policymakers should be aware of the existence of values amongst entrepreneurs</a:t>
            </a:r>
          </a:p>
          <a:p>
            <a:pPr lvl="1"/>
            <a:r>
              <a:rPr lang="en-GB" sz="29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Policymakers should craft policies to take advantage of Africa’s value system</a:t>
            </a:r>
          </a:p>
          <a:p>
            <a:pPr lvl="1"/>
            <a:r>
              <a:rPr lang="en-GB" sz="2900" b="1" dirty="0">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Entrepreneurs should be mindful of how value system affect their business</a:t>
            </a:r>
          </a:p>
          <a:p>
            <a:pPr lvl="1"/>
            <a:r>
              <a:rPr lang="en-GB" sz="29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Entrepreneurs should be mindful of how value system influence their decisions and actions.</a:t>
            </a:r>
          </a:p>
          <a:p>
            <a:pPr lvl="1"/>
            <a:r>
              <a:rPr lang="en-GB" sz="29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Entrepreneurs should think about how to use value systems as a tool for doing business.</a:t>
            </a:r>
          </a:p>
          <a:p>
            <a:pPr lvl="1"/>
            <a:endParaRPr lang="en-GB" sz="29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endParaRPr lang="en-GB"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539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060848"/>
            <a:ext cx="8229600" cy="4608512"/>
          </a:xfrm>
        </p:spPr>
        <p:txBody>
          <a:bodyPr>
            <a:normAutofit/>
          </a:bodyPr>
          <a:lstStyle/>
          <a:p>
            <a:pPr marL="0" lvl="0" indent="0">
              <a:buNone/>
            </a:pPr>
            <a:r>
              <a:rPr lang="en-GB"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lvl="0" indent="0">
              <a:buNone/>
            </a:pPr>
            <a:endParaRPr lang="en-GB"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0" algn="ctr">
              <a:buNone/>
            </a:pPr>
            <a:r>
              <a:rPr lang="en-GB" sz="6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endParaRPr lang="en-GB" sz="6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533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06C484-9222-E296-D35C-E08EFB23318A}"/>
              </a:ext>
            </a:extLst>
          </p:cNvPr>
          <p:cNvSpPr>
            <a:spLocks noGrp="1"/>
          </p:cNvSpPr>
          <p:nvPr>
            <p:ph type="ctrTitle"/>
          </p:nvPr>
        </p:nvSpPr>
        <p:spPr>
          <a:xfrm>
            <a:off x="784573" y="1270396"/>
            <a:ext cx="9728394" cy="1776466"/>
          </a:xfrm>
        </p:spPr>
        <p:txBody>
          <a:bodyPr>
            <a:noAutofit/>
          </a:bodyPr>
          <a:lstStyle/>
          <a:p>
            <a:pPr algn="ctr"/>
            <a:r>
              <a:rPr lang="fr-FR" sz="4800" dirty="0"/>
              <a:t>Gestion de la crise et performance des entreprises africaines</a:t>
            </a:r>
          </a:p>
        </p:txBody>
      </p:sp>
      <p:sp>
        <p:nvSpPr>
          <p:cNvPr id="3" name="Sous-titre 2">
            <a:extLst>
              <a:ext uri="{FF2B5EF4-FFF2-40B4-BE49-F238E27FC236}">
                <a16:creationId xmlns:a16="http://schemas.microsoft.com/office/drawing/2014/main" id="{F7A83706-C67C-8826-0650-9040A7A2F61B}"/>
              </a:ext>
            </a:extLst>
          </p:cNvPr>
          <p:cNvSpPr>
            <a:spLocks noGrp="1"/>
          </p:cNvSpPr>
          <p:nvPr>
            <p:ph type="subTitle" idx="1"/>
          </p:nvPr>
        </p:nvSpPr>
        <p:spPr>
          <a:xfrm>
            <a:off x="2895032" y="3602049"/>
            <a:ext cx="4655327" cy="786939"/>
          </a:xfrm>
        </p:spPr>
        <p:txBody>
          <a:bodyPr/>
          <a:lstStyle/>
          <a:p>
            <a:pPr algn="ctr"/>
            <a:r>
              <a:rPr lang="fr-FR" sz="1600" dirty="0">
                <a:solidFill>
                  <a:schemeClr val="tx1"/>
                </a:solidFill>
                <a:latin typeface="+mj-lt"/>
                <a:ea typeface="Arial Unicode MS" panose="020B0604020202020204" pitchFamily="34" charset="-128"/>
                <a:cs typeface="Arial Unicode MS" panose="020B0604020202020204" pitchFamily="34" charset="-128"/>
              </a:rPr>
              <a:t>PROF, André Modeste ABATE</a:t>
            </a:r>
          </a:p>
          <a:p>
            <a:pPr algn="ctr"/>
            <a:r>
              <a:rPr lang="fr-FR" sz="1600" dirty="0">
                <a:solidFill>
                  <a:schemeClr val="tx1"/>
                </a:solidFill>
                <a:latin typeface="+mj-lt"/>
                <a:ea typeface="Arial Unicode MS" panose="020B0604020202020204" pitchFamily="34" charset="-128"/>
                <a:cs typeface="Arial Unicode MS" panose="020B0604020202020204" pitchFamily="34" charset="-128"/>
              </a:rPr>
              <a:t>Université de douala </a:t>
            </a:r>
          </a:p>
          <a:p>
            <a:endParaRPr lang="fr-FR" dirty="0"/>
          </a:p>
        </p:txBody>
      </p:sp>
      <p:sp>
        <p:nvSpPr>
          <p:cNvPr id="4" name="Titre 1">
            <a:extLst>
              <a:ext uri="{FF2B5EF4-FFF2-40B4-BE49-F238E27FC236}">
                <a16:creationId xmlns:a16="http://schemas.microsoft.com/office/drawing/2014/main" id="{73A66C1F-0D5C-0502-B316-BAF940654A80}"/>
              </a:ext>
            </a:extLst>
          </p:cNvPr>
          <p:cNvSpPr txBox="1">
            <a:spLocks/>
          </p:cNvSpPr>
          <p:nvPr/>
        </p:nvSpPr>
        <p:spPr>
          <a:xfrm>
            <a:off x="1962462" y="427012"/>
            <a:ext cx="7023295" cy="659004"/>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r>
              <a:rPr lang="fr-FR" sz="1800" dirty="0" err="1">
                <a:solidFill>
                  <a:srgbClr val="0070C0"/>
                </a:solidFill>
              </a:rPr>
              <a:t>Managlobal</a:t>
            </a:r>
            <a:r>
              <a:rPr lang="fr-FR" sz="1800" dirty="0">
                <a:solidFill>
                  <a:srgbClr val="0070C0"/>
                </a:solidFill>
              </a:rPr>
              <a:t>, conférence finale, rennes, France, du 15 au 16 mai 2024</a:t>
            </a:r>
          </a:p>
        </p:txBody>
      </p:sp>
      <p:cxnSp>
        <p:nvCxnSpPr>
          <p:cNvPr id="6" name="Connecteur droit 5">
            <a:extLst>
              <a:ext uri="{FF2B5EF4-FFF2-40B4-BE49-F238E27FC236}">
                <a16:creationId xmlns:a16="http://schemas.microsoft.com/office/drawing/2014/main" id="{A976D83C-A2B5-8AB2-7A87-268E01D642B3}"/>
              </a:ext>
            </a:extLst>
          </p:cNvPr>
          <p:cNvCxnSpPr>
            <a:cxnSpLocks/>
          </p:cNvCxnSpPr>
          <p:nvPr/>
        </p:nvCxnSpPr>
        <p:spPr>
          <a:xfrm flipV="1">
            <a:off x="92467" y="3231241"/>
            <a:ext cx="11052000" cy="324000"/>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7341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BC4D48-96A1-A71D-8F4A-57CE7D071626}"/>
              </a:ext>
            </a:extLst>
          </p:cNvPr>
          <p:cNvSpPr>
            <a:spLocks noGrp="1"/>
          </p:cNvSpPr>
          <p:nvPr>
            <p:ph type="title"/>
          </p:nvPr>
        </p:nvSpPr>
        <p:spPr/>
        <p:txBody>
          <a:bodyPr/>
          <a:lstStyle/>
          <a:p>
            <a:r>
              <a:rPr lang="fr-FR" dirty="0"/>
              <a:t>Sommaire</a:t>
            </a:r>
          </a:p>
        </p:txBody>
      </p:sp>
      <p:sp>
        <p:nvSpPr>
          <p:cNvPr id="3" name="Espace réservé du contenu 2">
            <a:extLst>
              <a:ext uri="{FF2B5EF4-FFF2-40B4-BE49-F238E27FC236}">
                <a16:creationId xmlns:a16="http://schemas.microsoft.com/office/drawing/2014/main" id="{479312F6-60A5-3575-0BED-C1F8E9AAAE33}"/>
              </a:ext>
            </a:extLst>
          </p:cNvPr>
          <p:cNvSpPr>
            <a:spLocks noGrp="1"/>
          </p:cNvSpPr>
          <p:nvPr>
            <p:ph sz="quarter" idx="13"/>
          </p:nvPr>
        </p:nvSpPr>
        <p:spPr>
          <a:xfrm>
            <a:off x="685800" y="1721796"/>
            <a:ext cx="10394707" cy="3652789"/>
          </a:xfrm>
        </p:spPr>
        <p:txBody>
          <a:bodyPr>
            <a:noAutofit/>
          </a:bodyPr>
          <a:lstStyle/>
          <a:p>
            <a:r>
              <a:rPr lang="fr-FR" sz="2400" cap="none" dirty="0">
                <a:latin typeface="Arial Narrow" panose="020B0606020202030204" pitchFamily="34" charset="0"/>
              </a:rPr>
              <a:t>1- Contexte et problématique</a:t>
            </a:r>
          </a:p>
          <a:p>
            <a:r>
              <a:rPr lang="fr-FR" sz="2400" cap="none" dirty="0">
                <a:latin typeface="Arial Narrow" panose="020B0606020202030204" pitchFamily="34" charset="0"/>
              </a:rPr>
              <a:t>2- Cadre théorique</a:t>
            </a:r>
          </a:p>
          <a:p>
            <a:r>
              <a:rPr lang="fr-FR" sz="2400" cap="none" dirty="0">
                <a:latin typeface="Arial Narrow" panose="020B0606020202030204" pitchFamily="34" charset="0"/>
              </a:rPr>
              <a:t>3- Cadre méthodologique</a:t>
            </a:r>
          </a:p>
          <a:p>
            <a:r>
              <a:rPr lang="fr-FR" sz="2400" cap="none" dirty="0">
                <a:latin typeface="Arial Narrow" panose="020B0606020202030204" pitchFamily="34" charset="0"/>
              </a:rPr>
              <a:t>4- Présentation des principaux résultats</a:t>
            </a:r>
          </a:p>
          <a:p>
            <a:r>
              <a:rPr lang="fr-FR" sz="2400" cap="none" dirty="0">
                <a:latin typeface="Arial Narrow" panose="020B0606020202030204" pitchFamily="34" charset="0"/>
              </a:rPr>
              <a:t>5- Contributions et implications</a:t>
            </a:r>
          </a:p>
          <a:p>
            <a:r>
              <a:rPr lang="fr-FR" sz="2400" cap="none" dirty="0">
                <a:latin typeface="Arial Narrow" panose="020B0606020202030204" pitchFamily="34" charset="0"/>
              </a:rPr>
              <a:t>6- Perspectives et avenues de recherches</a:t>
            </a:r>
          </a:p>
        </p:txBody>
      </p:sp>
    </p:spTree>
    <p:extLst>
      <p:ext uri="{BB962C8B-B14F-4D97-AF65-F5344CB8AC3E}">
        <p14:creationId xmlns:p14="http://schemas.microsoft.com/office/powerpoint/2010/main" val="2501724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45444C8-AB12-1601-9251-D2514E3C6F00}"/>
              </a:ext>
            </a:extLst>
          </p:cNvPr>
          <p:cNvSpPr>
            <a:spLocks noGrp="1"/>
          </p:cNvSpPr>
          <p:nvPr>
            <p:ph type="title"/>
          </p:nvPr>
        </p:nvSpPr>
        <p:spPr>
          <a:xfrm>
            <a:off x="4572001" y="601744"/>
            <a:ext cx="6781800" cy="1338696"/>
          </a:xfrm>
        </p:spPr>
        <p:txBody>
          <a:bodyPr>
            <a:normAutofit/>
          </a:bodyPr>
          <a:lstStyle/>
          <a:p>
            <a:pPr algn="ctr"/>
            <a:r>
              <a:rPr lang="fr-FR" dirty="0">
                <a:latin typeface="Times" pitchFamily="2" charset="0"/>
              </a:rPr>
              <a:t>The objectifs of the book</a:t>
            </a:r>
          </a:p>
        </p:txBody>
      </p:sp>
      <p:pic>
        <p:nvPicPr>
          <p:cNvPr id="5" name="Picture 4" descr="Closeup of hands holding an open book">
            <a:extLst>
              <a:ext uri="{FF2B5EF4-FFF2-40B4-BE49-F238E27FC236}">
                <a16:creationId xmlns:a16="http://schemas.microsoft.com/office/drawing/2014/main" id="{DA3269C3-86AF-E979-366C-78094125E348}"/>
              </a:ext>
            </a:extLst>
          </p:cNvPr>
          <p:cNvPicPr>
            <a:picLocks noChangeAspect="1"/>
          </p:cNvPicPr>
          <p:nvPr/>
        </p:nvPicPr>
        <p:blipFill rotWithShape="1">
          <a:blip r:embed="R3b13c808207b4bbf"/>
          <a:srcRect l="30037" r="33417"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Espace réservé du contenu 2">
            <a:extLst>
              <a:ext uri="{FF2B5EF4-FFF2-40B4-BE49-F238E27FC236}">
                <a16:creationId xmlns:a16="http://schemas.microsoft.com/office/drawing/2014/main" id="{2696589F-661D-292B-360F-DF4BDCF2E6A2}"/>
              </a:ext>
            </a:extLst>
          </p:cNvPr>
          <p:cNvSpPr>
            <a:spLocks noGrp="1"/>
          </p:cNvSpPr>
          <p:nvPr>
            <p:ph idx="1"/>
          </p:nvPr>
        </p:nvSpPr>
        <p:spPr>
          <a:xfrm>
            <a:off x="4572001" y="2201958"/>
            <a:ext cx="6781800" cy="3900730"/>
          </a:xfrm>
        </p:spPr>
        <p:txBody>
          <a:bodyPr anchor="t">
            <a:normAutofit/>
          </a:bodyPr>
          <a:lstStyle/>
          <a:p>
            <a:pPr algn="just"/>
            <a:r>
              <a:rPr lang="en-GB" sz="1700" dirty="0">
                <a:effectLst/>
                <a:latin typeface="Times New Roman" panose="02020603050405020304" pitchFamily="18" charset="0"/>
                <a:ea typeface="Calibri" panose="020F0502020204030204" pitchFamily="34" charset="0"/>
              </a:rPr>
              <a:t>This new book will focus on </a:t>
            </a:r>
            <a:r>
              <a:rPr lang="en-GB" sz="1700" b="1" dirty="0">
                <a:effectLst/>
                <a:latin typeface="Times New Roman" panose="02020603050405020304" pitchFamily="18" charset="0"/>
                <a:ea typeface="Calibri" panose="020F0502020204030204" pitchFamily="34" charset="0"/>
              </a:rPr>
              <a:t>current topics on West African women entrepreneurship </a:t>
            </a:r>
            <a:r>
              <a:rPr lang="en-GB" sz="1700" dirty="0">
                <a:effectLst/>
                <a:latin typeface="Times New Roman" panose="02020603050405020304" pitchFamily="18" charset="0"/>
                <a:ea typeface="Calibri" panose="020F0502020204030204" pitchFamily="34" charset="0"/>
              </a:rPr>
              <a:t>that can be </a:t>
            </a:r>
            <a:r>
              <a:rPr lang="en-GB" sz="1700" b="1" dirty="0">
                <a:effectLst/>
                <a:latin typeface="Times New Roman" panose="02020603050405020304" pitchFamily="18" charset="0"/>
                <a:ea typeface="Calibri" panose="020F0502020204030204" pitchFamily="34" charset="0"/>
              </a:rPr>
              <a:t>discussed in Business schools and universities </a:t>
            </a:r>
            <a:r>
              <a:rPr lang="en-GB" sz="1700" dirty="0">
                <a:effectLst/>
                <a:latin typeface="Times New Roman" panose="02020603050405020304" pitchFamily="18" charset="0"/>
                <a:ea typeface="Calibri" panose="020F0502020204030204" pitchFamily="34" charset="0"/>
              </a:rPr>
              <a:t>of the continent that too rarely consecrate courses on the female part of entrepreneurs. </a:t>
            </a:r>
          </a:p>
          <a:p>
            <a:pPr algn="just"/>
            <a:r>
              <a:rPr lang="fr-FR" sz="1700" dirty="0">
                <a:latin typeface="Times New Roman" panose="02020603050405020304" pitchFamily="18" charset="0"/>
              </a:rPr>
              <a:t>The </a:t>
            </a:r>
            <a:r>
              <a:rPr lang="fr-FR" sz="1700" dirty="0" err="1">
                <a:latin typeface="Times New Roman" panose="02020603050405020304" pitchFamily="18" charset="0"/>
              </a:rPr>
              <a:t>chapters</a:t>
            </a:r>
            <a:r>
              <a:rPr lang="fr-FR" sz="1700" dirty="0">
                <a:latin typeface="Times New Roman" panose="02020603050405020304" pitchFamily="18" charset="0"/>
              </a:rPr>
              <a:t> </a:t>
            </a:r>
            <a:r>
              <a:rPr lang="en-GB" sz="1700" dirty="0">
                <a:effectLst/>
                <a:latin typeface="Times New Roman" panose="02020603050405020304" pitchFamily="18" charset="0"/>
                <a:ea typeface="Calibri" panose="020F0502020204030204" pitchFamily="34" charset="0"/>
              </a:rPr>
              <a:t>will display that the topic is highly significant for </a:t>
            </a:r>
            <a:r>
              <a:rPr lang="en-GB" sz="1700" b="1" dirty="0">
                <a:effectLst/>
                <a:latin typeface="Times New Roman" panose="02020603050405020304" pitchFamily="18" charset="0"/>
                <a:ea typeface="Calibri" panose="020F0502020204030204" pitchFamily="34" charset="0"/>
              </a:rPr>
              <a:t>students and their life stories to be defined</a:t>
            </a:r>
            <a:r>
              <a:rPr lang="en-GB" sz="1700" dirty="0">
                <a:effectLst/>
                <a:latin typeface="Times New Roman" panose="02020603050405020304" pitchFamily="18" charset="0"/>
                <a:ea typeface="Calibri" panose="020F0502020204030204" pitchFamily="34" charset="0"/>
              </a:rPr>
              <a:t>, for </a:t>
            </a:r>
            <a:r>
              <a:rPr lang="en-GB" sz="1700" b="1" dirty="0">
                <a:effectLst/>
                <a:latin typeface="Times New Roman" panose="02020603050405020304" pitchFamily="18" charset="0"/>
                <a:ea typeface="Calibri" panose="020F0502020204030204" pitchFamily="34" charset="0"/>
              </a:rPr>
              <a:t>researchers to include the focus of women entrepreneurs in their teaching</a:t>
            </a:r>
            <a:r>
              <a:rPr lang="en-GB" sz="1700" dirty="0">
                <a:effectLst/>
                <a:latin typeface="Times New Roman" panose="02020603050405020304" pitchFamily="18" charset="0"/>
                <a:ea typeface="Calibri" panose="020F0502020204030204" pitchFamily="34" charset="0"/>
              </a:rPr>
              <a:t>, and for political actors to present an </a:t>
            </a:r>
            <a:r>
              <a:rPr lang="en-GB" sz="1700" b="1" dirty="0">
                <a:effectLst/>
                <a:latin typeface="Times New Roman" panose="02020603050405020304" pitchFamily="18" charset="0"/>
                <a:ea typeface="Calibri" panose="020F0502020204030204" pitchFamily="34" charset="0"/>
              </a:rPr>
              <a:t>overview of recent research topics that need political actions</a:t>
            </a:r>
            <a:r>
              <a:rPr lang="en-GB" sz="1700" dirty="0">
                <a:effectLst/>
                <a:latin typeface="Times New Roman" panose="02020603050405020304" pitchFamily="18" charset="0"/>
                <a:ea typeface="Calibri" panose="020F0502020204030204" pitchFamily="34" charset="0"/>
              </a:rPr>
              <a:t>. </a:t>
            </a:r>
          </a:p>
          <a:p>
            <a:pPr algn="just"/>
            <a:r>
              <a:rPr lang="en-GB" sz="1700" dirty="0">
                <a:effectLst/>
                <a:latin typeface="Times New Roman" panose="02020603050405020304" pitchFamily="18" charset="0"/>
                <a:ea typeface="Calibri" panose="020F0502020204030204" pitchFamily="34" charset="0"/>
              </a:rPr>
              <a:t>Knowing possible solutions will permit a young generation of female students to engage in paths that they are encouraged to undertake by teachers, political actors, and husbands thus </a:t>
            </a:r>
            <a:r>
              <a:rPr lang="en-GB" sz="1700" b="1" dirty="0">
                <a:effectLst/>
                <a:latin typeface="Times New Roman" panose="02020603050405020304" pitchFamily="18" charset="0"/>
                <a:ea typeface="Calibri" panose="020F0502020204030204" pitchFamily="34" charset="0"/>
              </a:rPr>
              <a:t>contributing to slowly changed gender roles in the region linked to a fast-changing </a:t>
            </a:r>
            <a:r>
              <a:rPr lang="en-GB" sz="1700" b="1" i="1" dirty="0" err="1">
                <a:effectLst/>
                <a:latin typeface="Times New Roman" panose="02020603050405020304" pitchFamily="18" charset="0"/>
                <a:ea typeface="Calibri" panose="020F0502020204030204" pitchFamily="34" charset="0"/>
              </a:rPr>
              <a:t>glocal</a:t>
            </a:r>
            <a:r>
              <a:rPr lang="en-GB" sz="1700" b="1" dirty="0">
                <a:effectLst/>
                <a:latin typeface="Times New Roman" panose="02020603050405020304" pitchFamily="18" charset="0"/>
                <a:ea typeface="Calibri" panose="020F0502020204030204" pitchFamily="34" charset="0"/>
              </a:rPr>
              <a:t> econom</a:t>
            </a:r>
            <a:r>
              <a:rPr lang="en-GB" sz="1700" dirty="0">
                <a:effectLst/>
                <a:latin typeface="Times New Roman" panose="02020603050405020304" pitchFamily="18" charset="0"/>
                <a:ea typeface="Calibri" panose="020F0502020204030204" pitchFamily="34" charset="0"/>
              </a:rPr>
              <a:t>y. </a:t>
            </a:r>
            <a:endParaRPr lang="en-GB" sz="1700" dirty="0">
              <a:latin typeface="Times New Roman" panose="02020603050405020304" pitchFamily="18" charset="0"/>
            </a:endParaRPr>
          </a:p>
        </p:txBody>
      </p:sp>
    </p:spTree>
    <p:extLst>
      <p:ext uri="{BB962C8B-B14F-4D97-AF65-F5344CB8AC3E}">
        <p14:creationId xmlns:p14="http://schemas.microsoft.com/office/powerpoint/2010/main" val="2717258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E9AC4C-FE15-1900-21D0-A88A23D510AE}"/>
              </a:ext>
            </a:extLst>
          </p:cNvPr>
          <p:cNvSpPr>
            <a:spLocks noGrp="1"/>
          </p:cNvSpPr>
          <p:nvPr>
            <p:ph type="title"/>
          </p:nvPr>
        </p:nvSpPr>
        <p:spPr>
          <a:xfrm>
            <a:off x="685800" y="143839"/>
            <a:ext cx="10396882" cy="708916"/>
          </a:xfrm>
        </p:spPr>
        <p:txBody>
          <a:bodyPr>
            <a:normAutofit fontScale="90000"/>
          </a:bodyPr>
          <a:lstStyle/>
          <a:p>
            <a:r>
              <a:rPr lang="fr-FR" dirty="0"/>
              <a:t>1- CONTEXTE et PROBLEMATIQUE</a:t>
            </a:r>
          </a:p>
        </p:txBody>
      </p:sp>
      <p:sp>
        <p:nvSpPr>
          <p:cNvPr id="3" name="Espace réservé du contenu 2">
            <a:extLst>
              <a:ext uri="{FF2B5EF4-FFF2-40B4-BE49-F238E27FC236}">
                <a16:creationId xmlns:a16="http://schemas.microsoft.com/office/drawing/2014/main" id="{51B0D384-491E-47D2-CE50-0BEDEBF07AD6}"/>
              </a:ext>
            </a:extLst>
          </p:cNvPr>
          <p:cNvSpPr>
            <a:spLocks noGrp="1"/>
          </p:cNvSpPr>
          <p:nvPr>
            <p:ph sz="quarter" idx="13"/>
          </p:nvPr>
        </p:nvSpPr>
        <p:spPr>
          <a:xfrm>
            <a:off x="482886" y="1040861"/>
            <a:ext cx="11085816" cy="4333726"/>
          </a:xfrm>
        </p:spPr>
        <p:txBody>
          <a:bodyPr>
            <a:normAutofit/>
          </a:bodyPr>
          <a:lstStyle/>
          <a:p>
            <a:pPr algn="just"/>
            <a:r>
              <a:rPr lang="fr-FR" cap="none" dirty="0">
                <a:latin typeface="Arial Narrow" panose="020B0606020202030204" pitchFamily="34" charset="0"/>
              </a:rPr>
              <a:t>Les crises peuvent être bien gérées, mal gérées ou pas gérées (</a:t>
            </a:r>
            <a:r>
              <a:rPr lang="fr-FR" cap="none" dirty="0" err="1">
                <a:latin typeface="Arial Narrow" panose="020B0606020202030204" pitchFamily="34" charset="0"/>
              </a:rPr>
              <a:t>Lagadec</a:t>
            </a:r>
            <a:r>
              <a:rPr lang="fr-FR" cap="none" dirty="0">
                <a:latin typeface="Arial Narrow" panose="020B0606020202030204" pitchFamily="34" charset="0"/>
              </a:rPr>
              <a:t>, 1991).</a:t>
            </a:r>
          </a:p>
          <a:p>
            <a:pPr algn="just"/>
            <a:r>
              <a:rPr lang="fr-FR" cap="none" dirty="0">
                <a:latin typeface="Arial Narrow" panose="020B0606020202030204" pitchFamily="34" charset="0"/>
              </a:rPr>
              <a:t>Divers travaux portant sur les effets des crises sur la performance ont montré que les conséquences sont plus importantes lorsqu’elle est mal gérée (Clarke et </a:t>
            </a:r>
            <a:r>
              <a:rPr lang="fr-FR" cap="none" dirty="0" err="1">
                <a:latin typeface="Arial Narrow" panose="020B0606020202030204" pitchFamily="34" charset="0"/>
              </a:rPr>
              <a:t>Varma</a:t>
            </a:r>
            <a:r>
              <a:rPr lang="fr-FR" cap="none" dirty="0">
                <a:latin typeface="Arial Narrow" panose="020B0606020202030204" pitchFamily="34" charset="0"/>
              </a:rPr>
              <a:t>, 2004 ; </a:t>
            </a:r>
            <a:r>
              <a:rPr lang="fr-FR" cap="none" dirty="0" err="1">
                <a:latin typeface="Arial Narrow" panose="020B0606020202030204" pitchFamily="34" charset="0"/>
              </a:rPr>
              <a:t>Bundy</a:t>
            </a:r>
            <a:r>
              <a:rPr lang="fr-FR" cap="none" dirty="0">
                <a:latin typeface="Arial Narrow" panose="020B0606020202030204" pitchFamily="34" charset="0"/>
              </a:rPr>
              <a:t> et al., 2017).</a:t>
            </a:r>
          </a:p>
          <a:p>
            <a:pPr algn="just"/>
            <a:r>
              <a:rPr lang="fr-FR" cap="none" dirty="0">
                <a:latin typeface="Arial Narrow" panose="020B0606020202030204" pitchFamily="34" charset="0"/>
              </a:rPr>
              <a:t>Une crise bien gérée peut être un bon départ vers la performance (</a:t>
            </a:r>
            <a:r>
              <a:rPr lang="fr-FR" cap="none" dirty="0" err="1">
                <a:latin typeface="Arial Narrow" panose="020B0606020202030204" pitchFamily="34" charset="0"/>
              </a:rPr>
              <a:t>benazzi</a:t>
            </a:r>
            <a:r>
              <a:rPr lang="fr-FR" cap="none" dirty="0">
                <a:latin typeface="Arial Narrow" panose="020B0606020202030204" pitchFamily="34" charset="0"/>
              </a:rPr>
              <a:t>, 2020) et une véritable opportunité de repenser l’organisation de l’entreprise et d’innover. </a:t>
            </a:r>
          </a:p>
          <a:p>
            <a:pPr algn="just"/>
            <a:r>
              <a:rPr lang="fr-FR" cap="none" dirty="0">
                <a:latin typeface="Arial Narrow" panose="020B0606020202030204" pitchFamily="34" charset="0"/>
              </a:rPr>
              <a:t>Cependant, d’une part, la gestion des crises dans les PME africaines sont encore peu explorée, et d’autre part, au plan général, il n’y a pas encore un modèle universel pour gérer une crise dans le contexte des pme (</a:t>
            </a:r>
            <a:r>
              <a:rPr lang="fr-FR" cap="none" dirty="0" err="1">
                <a:latin typeface="Arial Narrow" panose="020B0606020202030204" pitchFamily="34" charset="0"/>
              </a:rPr>
              <a:t>boubakary</a:t>
            </a:r>
            <a:r>
              <a:rPr lang="fr-FR" cap="none" dirty="0">
                <a:latin typeface="Arial Narrow" panose="020B0606020202030204" pitchFamily="34" charset="0"/>
              </a:rPr>
              <a:t>, 2020).</a:t>
            </a:r>
          </a:p>
          <a:p>
            <a:pPr algn="just"/>
            <a:r>
              <a:rPr lang="fr-FR" cap="none" dirty="0">
                <a:latin typeface="Arial Narrow" panose="020B0606020202030204" pitchFamily="34" charset="0"/>
              </a:rPr>
              <a:t>La présente communication vise alors à explorer la gestion de la crise de la covid-19. L’objectif est d’évaluer l’impact de la gestion de cette crise sur la performance des entreprises africaines.</a:t>
            </a:r>
          </a:p>
          <a:p>
            <a:endParaRPr lang="fr-FR" dirty="0"/>
          </a:p>
        </p:txBody>
      </p:sp>
    </p:spTree>
    <p:extLst>
      <p:ext uri="{BB962C8B-B14F-4D97-AF65-F5344CB8AC3E}">
        <p14:creationId xmlns:p14="http://schemas.microsoft.com/office/powerpoint/2010/main" val="1331440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0A03E-B601-E4FA-3E7F-99D926542296}"/>
              </a:ext>
            </a:extLst>
          </p:cNvPr>
          <p:cNvSpPr>
            <a:spLocks noGrp="1"/>
          </p:cNvSpPr>
          <p:nvPr>
            <p:ph type="title"/>
          </p:nvPr>
        </p:nvSpPr>
        <p:spPr>
          <a:xfrm>
            <a:off x="685800" y="151544"/>
            <a:ext cx="10396882" cy="797615"/>
          </a:xfrm>
        </p:spPr>
        <p:txBody>
          <a:bodyPr>
            <a:normAutofit/>
          </a:bodyPr>
          <a:lstStyle/>
          <a:p>
            <a:r>
              <a:rPr lang="fr-FR" sz="4800" dirty="0"/>
              <a:t>2- CADRE THEORIQUE</a:t>
            </a:r>
          </a:p>
        </p:txBody>
      </p:sp>
      <p:sp>
        <p:nvSpPr>
          <p:cNvPr id="3" name="Espace réservé du contenu 2">
            <a:extLst>
              <a:ext uri="{FF2B5EF4-FFF2-40B4-BE49-F238E27FC236}">
                <a16:creationId xmlns:a16="http://schemas.microsoft.com/office/drawing/2014/main" id="{CFB64ECD-F7AE-1DC4-CB9B-6498D3FA25B0}"/>
              </a:ext>
            </a:extLst>
          </p:cNvPr>
          <p:cNvSpPr>
            <a:spLocks noGrp="1"/>
          </p:cNvSpPr>
          <p:nvPr>
            <p:ph sz="quarter" idx="13"/>
          </p:nvPr>
        </p:nvSpPr>
        <p:spPr>
          <a:xfrm>
            <a:off x="236306" y="1047092"/>
            <a:ext cx="11486507" cy="4565768"/>
          </a:xfrm>
        </p:spPr>
        <p:txBody>
          <a:bodyPr>
            <a:noAutofit/>
          </a:bodyPr>
          <a:lstStyle/>
          <a:p>
            <a:pPr marL="0" indent="0">
              <a:buNone/>
            </a:pPr>
            <a:r>
              <a:rPr lang="fr-FR" sz="1800" b="1" cap="none" dirty="0">
                <a:latin typeface="Arial Narrow" panose="020B0606020202030204" pitchFamily="34" charset="0"/>
              </a:rPr>
              <a:t>1- clarification du concept d’entreprise africaine</a:t>
            </a:r>
          </a:p>
          <a:p>
            <a:pPr algn="just"/>
            <a:r>
              <a:rPr lang="fr-FR" sz="1800" cap="none" dirty="0">
                <a:latin typeface="Arial Narrow" panose="020B0606020202030204" pitchFamily="34" charset="0"/>
              </a:rPr>
              <a:t>En Afrique subsaharienne francophone, on trouve des catégories très différentes d’entreprises : les entreprises publiques, les entreprises privées sociétaires, les filiales d’entreprises étrangères et les entreprises personnelles (Causse et </a:t>
            </a:r>
            <a:r>
              <a:rPr lang="fr-FR" sz="1800" cap="none" dirty="0" err="1">
                <a:latin typeface="Arial Narrow" panose="020B0606020202030204" pitchFamily="34" charset="0"/>
              </a:rPr>
              <a:t>Biwolé-Fouda</a:t>
            </a:r>
            <a:r>
              <a:rPr lang="fr-FR" sz="1800" cap="none" dirty="0">
                <a:latin typeface="Arial Narrow" panose="020B0606020202030204" pitchFamily="34" charset="0"/>
              </a:rPr>
              <a:t>, 2020).</a:t>
            </a:r>
          </a:p>
          <a:p>
            <a:pPr algn="just"/>
            <a:r>
              <a:rPr lang="fr-FR" sz="1800" cap="none" dirty="0">
                <a:latin typeface="Arial Narrow" panose="020B0606020202030204" pitchFamily="34" charset="0"/>
              </a:rPr>
              <a:t>Plusieurs axes définitionnels sont souvent retenues pour parler ou caractériser les entreprises : l’origine des capitaux, le style de management, le degré de formalisation ou de respect des règles de création et de fonctionnement des entreprises , etc.</a:t>
            </a:r>
          </a:p>
          <a:p>
            <a:pPr algn="just"/>
            <a:r>
              <a:rPr lang="fr-FR" sz="1800" cap="none" dirty="0">
                <a:latin typeface="Arial Narrow" panose="020B0606020202030204" pitchFamily="34" charset="0"/>
              </a:rPr>
              <a:t>Causse et </a:t>
            </a:r>
            <a:r>
              <a:rPr lang="fr-FR" sz="1800" cap="none" dirty="0" err="1">
                <a:latin typeface="Arial Narrow" panose="020B0606020202030204" pitchFamily="34" charset="0"/>
              </a:rPr>
              <a:t>Biwolé-Fouda</a:t>
            </a:r>
            <a:r>
              <a:rPr lang="fr-FR" sz="1800" cap="none" dirty="0">
                <a:latin typeface="Arial Narrow" panose="020B0606020202030204" pitchFamily="34" charset="0"/>
              </a:rPr>
              <a:t> (2020) ont identifié quatre éléments qui caractérisent l’authenticité des entreprises informelles : « le mythe du chef » qui se traduit dans les rapports hiérarchiques forte ; la petite taille des activités qui relèvent souvent de l’économie de la débrouille qui se situent dans le secteur informel ; l’influence de la communauté et la croyance en un monde invisible .</a:t>
            </a:r>
          </a:p>
          <a:p>
            <a:pPr algn="just"/>
            <a:r>
              <a:rPr lang="fr-FR" sz="1800" cap="none" dirty="0">
                <a:latin typeface="Arial Narrow" panose="020B0606020202030204" pitchFamily="34" charset="0"/>
              </a:rPr>
              <a:t>La catégorisation retenues dans ce travail est celle de Causse et </a:t>
            </a:r>
            <a:r>
              <a:rPr lang="fr-FR" sz="1800" cap="none" dirty="0" err="1">
                <a:latin typeface="Arial Narrow" panose="020B0606020202030204" pitchFamily="34" charset="0"/>
              </a:rPr>
              <a:t>Biwolé-Fouda</a:t>
            </a:r>
            <a:r>
              <a:rPr lang="fr-FR" sz="1800" cap="none" dirty="0">
                <a:latin typeface="Arial Narrow" panose="020B0606020202030204" pitchFamily="34" charset="0"/>
              </a:rPr>
              <a:t> (2022)  qui distinguent deux catégories d’entreprises africaines. Les entreprises africaines traditionnelles, qui évoluent dans l’ombre : les entreprises informelles. Et les entreprises modernes qui sont passées de « de l’ombre à la lumière ». Elles sont enregistrées, paient les impôts, mais elles présentent également les caractéristiques ci-dessus listées.</a:t>
            </a:r>
          </a:p>
        </p:txBody>
      </p:sp>
    </p:spTree>
    <p:extLst>
      <p:ext uri="{BB962C8B-B14F-4D97-AF65-F5344CB8AC3E}">
        <p14:creationId xmlns:p14="http://schemas.microsoft.com/office/powerpoint/2010/main" val="22097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51F20-09D1-F47B-A85D-722B3A972512}"/>
              </a:ext>
            </a:extLst>
          </p:cNvPr>
          <p:cNvSpPr>
            <a:spLocks noGrp="1"/>
          </p:cNvSpPr>
          <p:nvPr>
            <p:ph type="title"/>
          </p:nvPr>
        </p:nvSpPr>
        <p:spPr>
          <a:xfrm>
            <a:off x="757721" y="318500"/>
            <a:ext cx="5684176" cy="534256"/>
          </a:xfrm>
        </p:spPr>
        <p:txBody>
          <a:bodyPr>
            <a:normAutofit fontScale="90000"/>
          </a:bodyPr>
          <a:lstStyle/>
          <a:p>
            <a:r>
              <a:rPr lang="fr-FR" dirty="0"/>
              <a:t>2- CADRE THEORIQUE</a:t>
            </a:r>
          </a:p>
        </p:txBody>
      </p:sp>
      <p:sp>
        <p:nvSpPr>
          <p:cNvPr id="3" name="Espace réservé du contenu 2">
            <a:extLst>
              <a:ext uri="{FF2B5EF4-FFF2-40B4-BE49-F238E27FC236}">
                <a16:creationId xmlns:a16="http://schemas.microsoft.com/office/drawing/2014/main" id="{276BAD17-485C-1005-0230-36B6CCC240A1}"/>
              </a:ext>
            </a:extLst>
          </p:cNvPr>
          <p:cNvSpPr>
            <a:spLocks noGrp="1"/>
          </p:cNvSpPr>
          <p:nvPr>
            <p:ph sz="quarter" idx="13"/>
          </p:nvPr>
        </p:nvSpPr>
        <p:spPr>
          <a:xfrm>
            <a:off x="318499" y="945222"/>
            <a:ext cx="11281025" cy="4572000"/>
          </a:xfrm>
        </p:spPr>
        <p:txBody>
          <a:bodyPr>
            <a:noAutofit/>
          </a:bodyPr>
          <a:lstStyle/>
          <a:p>
            <a:pPr marL="0" indent="0">
              <a:lnSpc>
                <a:spcPct val="100000"/>
              </a:lnSpc>
              <a:buNone/>
            </a:pPr>
            <a:r>
              <a:rPr lang="fr-FR" sz="1600" b="1" cap="none" dirty="0">
                <a:latin typeface="Arial Narrow" panose="020B0606020202030204" pitchFamily="34" charset="0"/>
              </a:rPr>
              <a:t>2- La gestion de la crise un levier pour atténuer ses effets négatifs</a:t>
            </a:r>
          </a:p>
          <a:p>
            <a:pPr algn="just">
              <a:lnSpc>
                <a:spcPct val="100000"/>
              </a:lnSpc>
            </a:pPr>
            <a:r>
              <a:rPr lang="fr-FR" sz="1600" cap="none" dirty="0" err="1">
                <a:latin typeface="Arial Narrow" panose="020B0606020202030204" pitchFamily="34" charset="0"/>
              </a:rPr>
              <a:t>Darsa</a:t>
            </a:r>
            <a:r>
              <a:rPr lang="fr-FR" sz="1600" cap="none" dirty="0">
                <a:latin typeface="Arial Narrow" panose="020B0606020202030204" pitchFamily="34" charset="0"/>
              </a:rPr>
              <a:t> (2010) soutient qu’« une crise est une situation atypique, susceptible de remettre en cause, la pérennité́ de l’entreprise à plus ou moins long terme et qui nécessite la mise en œuvre de moyens humains, matériels, financiers et/ou organisationnels spécifiques ou dédiés à son traitement, de manière à en maitriser les effets directs ou indirects ». </a:t>
            </a:r>
          </a:p>
          <a:p>
            <a:pPr algn="just">
              <a:lnSpc>
                <a:spcPct val="100000"/>
              </a:lnSpc>
            </a:pPr>
            <a:r>
              <a:rPr lang="fr-FR" sz="1600" cap="none" dirty="0" err="1">
                <a:latin typeface="Arial Narrow" panose="020B0606020202030204" pitchFamily="34" charset="0"/>
              </a:rPr>
              <a:t>Benazzi</a:t>
            </a:r>
            <a:r>
              <a:rPr lang="fr-FR" sz="1600" cap="none" dirty="0">
                <a:latin typeface="Arial Narrow" panose="020B0606020202030204" pitchFamily="34" charset="0"/>
              </a:rPr>
              <a:t> (2020) révèle que, la gestion de crise d’une entreprise est importante pour surveiller et corriger en temps opportun les facteurs de risque qui peuvent perturber le travail d’une entreprise.</a:t>
            </a:r>
          </a:p>
          <a:p>
            <a:pPr algn="just">
              <a:lnSpc>
                <a:spcPct val="100000"/>
              </a:lnSpc>
            </a:pPr>
            <a:r>
              <a:rPr lang="fr-FR" sz="1600" cap="none" dirty="0">
                <a:latin typeface="Arial Narrow" panose="020B0606020202030204" pitchFamily="34" charset="0"/>
              </a:rPr>
              <a:t>La gestion de la crise consiste en une chaine d’action visant à surmonter et à prévenir une crise. </a:t>
            </a:r>
            <a:r>
              <a:rPr lang="fr-FR" sz="1600" cap="none" dirty="0" err="1">
                <a:latin typeface="Arial Narrow" panose="020B0606020202030204" pitchFamily="34" charset="0"/>
              </a:rPr>
              <a:t>Ulmer</a:t>
            </a:r>
            <a:r>
              <a:rPr lang="fr-FR" sz="1600" cap="none" dirty="0">
                <a:latin typeface="Arial Narrow" panose="020B0606020202030204" pitchFamily="34" charset="0"/>
              </a:rPr>
              <a:t> et al. (2013) soulignent qu’« avec une gestion de crise efficace, les organisations peuvent sortir de la crise encore plus fortes qu'elles ne l'étaient avant, car la crise peut contribuer à l'apprentissage et à l'amélioration de l'organisation ».</a:t>
            </a:r>
          </a:p>
          <a:p>
            <a:pPr algn="just">
              <a:lnSpc>
                <a:spcPct val="100000"/>
              </a:lnSpc>
            </a:pPr>
            <a:r>
              <a:rPr lang="fr-FR" sz="1600" cap="none" dirty="0">
                <a:latin typeface="Arial Narrow" panose="020B0606020202030204" pitchFamily="34" charset="0"/>
              </a:rPr>
              <a:t>Pour faire face à la crise de la covid-19, </a:t>
            </a:r>
            <a:r>
              <a:rPr lang="fr-FR" sz="1600" cap="none" dirty="0" err="1">
                <a:latin typeface="Arial Narrow" panose="020B0606020202030204" pitchFamily="34" charset="0"/>
              </a:rPr>
              <a:t>Affo</a:t>
            </a:r>
            <a:r>
              <a:rPr lang="fr-FR" sz="1600" cap="none" dirty="0">
                <a:latin typeface="Arial Narrow" panose="020B0606020202030204" pitchFamily="34" charset="0"/>
              </a:rPr>
              <a:t> et al. (2023)  révèlent que les entreprises et les états ont mis en place des mesures et mécanismes particuliers. </a:t>
            </a:r>
          </a:p>
          <a:p>
            <a:pPr algn="just">
              <a:lnSpc>
                <a:spcPct val="100000"/>
              </a:lnSpc>
            </a:pPr>
            <a:r>
              <a:rPr lang="fr-FR" sz="1600" cap="none" dirty="0" err="1">
                <a:latin typeface="Arial Narrow" panose="020B0606020202030204" pitchFamily="34" charset="0"/>
              </a:rPr>
              <a:t>Demmou</a:t>
            </a:r>
            <a:r>
              <a:rPr lang="fr-FR" sz="1600" cap="none" dirty="0">
                <a:latin typeface="Arial Narrow" panose="020B0606020202030204" pitchFamily="34" charset="0"/>
              </a:rPr>
              <a:t> et al. (2022) soulignent l’importance des politiques publiques mises en œuvre rapidement pour éviter les faillites potentielles d’entreprises.</a:t>
            </a:r>
          </a:p>
          <a:p>
            <a:pPr algn="just">
              <a:lnSpc>
                <a:spcPct val="100000"/>
              </a:lnSpc>
            </a:pPr>
            <a:r>
              <a:rPr lang="fr-FR" sz="1600" cap="none" dirty="0">
                <a:latin typeface="Arial Narrow" panose="020B0606020202030204" pitchFamily="34" charset="0"/>
              </a:rPr>
              <a:t>L’OCDE (2020) dans son rapport sur la conduite responsable des entreprises pendant la période de la covid-19 a recensé les mesures prises en réponse à cette crise. </a:t>
            </a:r>
          </a:p>
        </p:txBody>
      </p:sp>
    </p:spTree>
    <p:extLst>
      <p:ext uri="{BB962C8B-B14F-4D97-AF65-F5344CB8AC3E}">
        <p14:creationId xmlns:p14="http://schemas.microsoft.com/office/powerpoint/2010/main" val="1506311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9FD24E-D28C-C984-5DC7-D7C2CF02199B}"/>
              </a:ext>
            </a:extLst>
          </p:cNvPr>
          <p:cNvSpPr>
            <a:spLocks noGrp="1"/>
          </p:cNvSpPr>
          <p:nvPr>
            <p:ph type="title"/>
          </p:nvPr>
        </p:nvSpPr>
        <p:spPr>
          <a:xfrm>
            <a:off x="683625" y="213190"/>
            <a:ext cx="10396882" cy="608744"/>
          </a:xfrm>
        </p:spPr>
        <p:txBody>
          <a:bodyPr>
            <a:normAutofit fontScale="90000"/>
          </a:bodyPr>
          <a:lstStyle/>
          <a:p>
            <a:r>
              <a:rPr lang="fr-FR" dirty="0"/>
              <a:t>2- CADRE THEORIQUE</a:t>
            </a:r>
          </a:p>
        </p:txBody>
      </p:sp>
      <p:sp>
        <p:nvSpPr>
          <p:cNvPr id="3" name="Espace réservé du contenu 2">
            <a:extLst>
              <a:ext uri="{FF2B5EF4-FFF2-40B4-BE49-F238E27FC236}">
                <a16:creationId xmlns:a16="http://schemas.microsoft.com/office/drawing/2014/main" id="{6A69BBED-0F61-3DA0-B09F-E6D61A233B03}"/>
              </a:ext>
            </a:extLst>
          </p:cNvPr>
          <p:cNvSpPr>
            <a:spLocks noGrp="1"/>
          </p:cNvSpPr>
          <p:nvPr>
            <p:ph sz="quarter" idx="13"/>
          </p:nvPr>
        </p:nvSpPr>
        <p:spPr>
          <a:xfrm>
            <a:off x="267128" y="821934"/>
            <a:ext cx="11424863" cy="4552651"/>
          </a:xfrm>
        </p:spPr>
        <p:txBody>
          <a:bodyPr>
            <a:normAutofit lnSpcReduction="10000"/>
          </a:bodyPr>
          <a:lstStyle/>
          <a:p>
            <a:pPr marL="0" indent="0">
              <a:buNone/>
            </a:pPr>
            <a:r>
              <a:rPr lang="fr-FR" b="1" cap="none" dirty="0">
                <a:latin typeface="Arial Narrow" panose="020B0606020202030204" pitchFamily="34" charset="0"/>
              </a:rPr>
              <a:t>3- Effets des crises sur performance, selon quelques catégories d’entreprises</a:t>
            </a:r>
          </a:p>
          <a:p>
            <a:pPr algn="just"/>
            <a:r>
              <a:rPr lang="fr-FR" cap="none" dirty="0" err="1">
                <a:latin typeface="Arial Narrow" panose="020B0606020202030204" pitchFamily="34" charset="0"/>
              </a:rPr>
              <a:t>Guerini</a:t>
            </a:r>
            <a:r>
              <a:rPr lang="fr-FR" cap="none" dirty="0">
                <a:latin typeface="Arial Narrow" panose="020B0606020202030204" pitchFamily="34" charset="0"/>
              </a:rPr>
              <a:t> et al. (2020) ont montré qu’en période de crise, les petites entreprises non cotées sont plus susceptibles de connaître des contraintes financières que les grandes entreprises  cotées.</a:t>
            </a:r>
          </a:p>
          <a:p>
            <a:pPr algn="just"/>
            <a:r>
              <a:rPr lang="fr-FR" cap="none" dirty="0">
                <a:latin typeface="Arial Narrow" panose="020B0606020202030204" pitchFamily="34" charset="0"/>
              </a:rPr>
              <a:t>Van Essen et al. (2015) ont montré qu’en contexte de crise, les entreprises familiales présentent une meilleure performance financière comparées aux entreprises non familiales. </a:t>
            </a:r>
          </a:p>
          <a:p>
            <a:pPr algn="just"/>
            <a:r>
              <a:rPr lang="fr-FR" cap="none" dirty="0" err="1">
                <a:latin typeface="Arial Narrow" panose="020B0606020202030204" pitchFamily="34" charset="0"/>
              </a:rPr>
              <a:t>Billaud</a:t>
            </a:r>
            <a:r>
              <a:rPr lang="fr-FR" cap="none" dirty="0">
                <a:latin typeface="Arial Narrow" panose="020B0606020202030204" pitchFamily="34" charset="0"/>
              </a:rPr>
              <a:t> (2020) au Sénégal, montre que la crise de la COVID-19 affecte plus négativement le secteur formel que le secteur informel. </a:t>
            </a:r>
          </a:p>
          <a:p>
            <a:pPr algn="just"/>
            <a:r>
              <a:rPr lang="fr-FR" cap="none" dirty="0" err="1">
                <a:latin typeface="Arial Narrow" panose="020B0606020202030204" pitchFamily="34" charset="0"/>
              </a:rPr>
              <a:t>Nyaga</a:t>
            </a:r>
            <a:r>
              <a:rPr lang="fr-FR" cap="none" dirty="0">
                <a:latin typeface="Arial Narrow" panose="020B0606020202030204" pitchFamily="34" charset="0"/>
              </a:rPr>
              <a:t> (2020) au Cameroun, a conclue que pendant la COVID-19 la performance des entreprises formelles a été supérieure que celles des entreprises informelles. </a:t>
            </a:r>
          </a:p>
          <a:p>
            <a:pPr algn="just"/>
            <a:r>
              <a:rPr lang="fr-FR" cap="none" dirty="0">
                <a:latin typeface="Arial Narrow" panose="020B0606020202030204" pitchFamily="34" charset="0"/>
              </a:rPr>
              <a:t>Les deux derniers résultats sont contradictoires et ils n’expliquent pas la différence de performances de ces deux catégories d’entreprises. </a:t>
            </a:r>
            <a:r>
              <a:rPr lang="fr-FR" b="1" cap="none" dirty="0">
                <a:latin typeface="Arial Narrow" panose="020B0606020202030204" pitchFamily="34" charset="0"/>
              </a:rPr>
              <a:t>Nous explorons alors cette différence à travers les mécanises de gestion de la crise.</a:t>
            </a:r>
          </a:p>
        </p:txBody>
      </p:sp>
    </p:spTree>
    <p:extLst>
      <p:ext uri="{BB962C8B-B14F-4D97-AF65-F5344CB8AC3E}">
        <p14:creationId xmlns:p14="http://schemas.microsoft.com/office/powerpoint/2010/main" val="836757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049FB-7BB7-9A1A-65B5-B04CA955CA01}"/>
              </a:ext>
            </a:extLst>
          </p:cNvPr>
          <p:cNvSpPr>
            <a:spLocks noGrp="1"/>
          </p:cNvSpPr>
          <p:nvPr>
            <p:ph type="title"/>
          </p:nvPr>
        </p:nvSpPr>
        <p:spPr>
          <a:xfrm>
            <a:off x="683625" y="331450"/>
            <a:ext cx="10396882" cy="880901"/>
          </a:xfrm>
        </p:spPr>
        <p:txBody>
          <a:bodyPr/>
          <a:lstStyle/>
          <a:p>
            <a:r>
              <a:rPr lang="fr-FR" dirty="0"/>
              <a:t>3- Méthodologie</a:t>
            </a:r>
          </a:p>
        </p:txBody>
      </p:sp>
      <p:sp>
        <p:nvSpPr>
          <p:cNvPr id="3" name="Espace réservé du contenu 2">
            <a:extLst>
              <a:ext uri="{FF2B5EF4-FFF2-40B4-BE49-F238E27FC236}">
                <a16:creationId xmlns:a16="http://schemas.microsoft.com/office/drawing/2014/main" id="{CD109975-BC40-676C-94AB-C19CC08D60F5}"/>
              </a:ext>
            </a:extLst>
          </p:cNvPr>
          <p:cNvSpPr>
            <a:spLocks noGrp="1"/>
          </p:cNvSpPr>
          <p:nvPr>
            <p:ph sz="quarter" idx="13"/>
          </p:nvPr>
        </p:nvSpPr>
        <p:spPr>
          <a:xfrm>
            <a:off x="685800" y="1469203"/>
            <a:ext cx="10831749" cy="3905381"/>
          </a:xfrm>
        </p:spPr>
        <p:txBody>
          <a:bodyPr>
            <a:normAutofit lnSpcReduction="10000"/>
          </a:bodyPr>
          <a:lstStyle/>
          <a:p>
            <a:pPr marL="0" indent="0">
              <a:buNone/>
            </a:pPr>
            <a:r>
              <a:rPr lang="fr-FR" b="1" cap="none" dirty="0">
                <a:latin typeface="Arial Narrow" panose="020B0606020202030204" pitchFamily="34" charset="0"/>
              </a:rPr>
              <a:t>1- Echantillon</a:t>
            </a:r>
          </a:p>
          <a:p>
            <a:pPr algn="just"/>
            <a:r>
              <a:rPr lang="fr-FR" cap="none" dirty="0">
                <a:latin typeface="Arial Narrow" panose="020B0606020202030204" pitchFamily="34" charset="0"/>
              </a:rPr>
              <a:t>Notre étude empirique porte sur 164 entrepreneurs-dirigeants localisés au Cameroun et comprend  111 entreprises africaines traditionnelles (informelles) et 53 entreprises africaines modernes (enregistrées).</a:t>
            </a:r>
          </a:p>
          <a:p>
            <a:pPr marL="0" indent="0" algn="just">
              <a:buNone/>
            </a:pPr>
            <a:r>
              <a:rPr lang="fr-FR" b="1" cap="none" dirty="0">
                <a:latin typeface="Arial Narrow" panose="020B0606020202030204" pitchFamily="34" charset="0"/>
              </a:rPr>
              <a:t>2- Collecte des données</a:t>
            </a:r>
          </a:p>
          <a:p>
            <a:pPr algn="just"/>
            <a:r>
              <a:rPr lang="fr-FR" cap="none" dirty="0">
                <a:latin typeface="Arial Narrow" panose="020B0606020202030204" pitchFamily="34" charset="0"/>
              </a:rPr>
              <a:t>La collecte des données a été réalisée entre les mois d’août et de septembre 2020 </a:t>
            </a:r>
          </a:p>
          <a:p>
            <a:pPr marL="0" indent="0" algn="just">
              <a:buNone/>
            </a:pPr>
            <a:r>
              <a:rPr lang="fr-FR" b="1" cap="none" dirty="0">
                <a:latin typeface="Arial Narrow" panose="020B0606020202030204" pitchFamily="34" charset="0"/>
              </a:rPr>
              <a:t>3- Les variables</a:t>
            </a:r>
          </a:p>
          <a:p>
            <a:pPr algn="just"/>
            <a:r>
              <a:rPr lang="fr-FR" cap="none" dirty="0">
                <a:latin typeface="Arial Narrow" panose="020B0606020202030204" pitchFamily="34" charset="0"/>
              </a:rPr>
              <a:t>Nous présentons les variables retenues pour opérationnaliser nos hypothèses et pour modéliser le phénomène étudié. Il s’agit alors de la construction des concepts, des choix des dimensions est des indicateurs (</a:t>
            </a:r>
            <a:r>
              <a:rPr lang="fr-FR" cap="none" dirty="0" err="1">
                <a:latin typeface="Arial Narrow" panose="020B0606020202030204" pitchFamily="34" charset="0"/>
              </a:rPr>
              <a:t>lavarde</a:t>
            </a:r>
            <a:r>
              <a:rPr lang="fr-FR" cap="none" dirty="0">
                <a:latin typeface="Arial Narrow" panose="020B0606020202030204" pitchFamily="34" charset="0"/>
              </a:rPr>
              <a:t>, 2008).</a:t>
            </a:r>
          </a:p>
          <a:p>
            <a:endParaRPr lang="fr-FR" dirty="0"/>
          </a:p>
        </p:txBody>
      </p:sp>
    </p:spTree>
    <p:extLst>
      <p:ext uri="{BB962C8B-B14F-4D97-AF65-F5344CB8AC3E}">
        <p14:creationId xmlns:p14="http://schemas.microsoft.com/office/powerpoint/2010/main" val="3119135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D21CA-D555-6261-E7B4-DB4C92D28200}"/>
              </a:ext>
            </a:extLst>
          </p:cNvPr>
          <p:cNvSpPr>
            <a:spLocks noGrp="1"/>
          </p:cNvSpPr>
          <p:nvPr>
            <p:ph type="title"/>
          </p:nvPr>
        </p:nvSpPr>
        <p:spPr>
          <a:xfrm>
            <a:off x="426364" y="265651"/>
            <a:ext cx="10396882" cy="321067"/>
          </a:xfrm>
        </p:spPr>
        <p:txBody>
          <a:bodyPr>
            <a:noAutofit/>
          </a:bodyPr>
          <a:lstStyle/>
          <a:p>
            <a:r>
              <a:rPr lang="fr-FR" sz="4000" dirty="0"/>
              <a:t>4- Présentation des principaux résultats</a:t>
            </a:r>
          </a:p>
        </p:txBody>
      </p:sp>
      <p:graphicFrame>
        <p:nvGraphicFramePr>
          <p:cNvPr id="4" name="Tableau 3">
            <a:extLst>
              <a:ext uri="{FF2B5EF4-FFF2-40B4-BE49-F238E27FC236}">
                <a16:creationId xmlns:a16="http://schemas.microsoft.com/office/drawing/2014/main" id="{39FB4BF6-175B-DAC6-E686-3B9E9B1B3475}"/>
              </a:ext>
            </a:extLst>
          </p:cNvPr>
          <p:cNvGraphicFramePr>
            <a:graphicFrameLocks noGrp="1"/>
          </p:cNvGraphicFramePr>
          <p:nvPr>
            <p:extLst>
              <p:ext uri="{D42A27DB-BD31-4B8C-83A1-F6EECF244321}">
                <p14:modId xmlns:p14="http://schemas.microsoft.com/office/powerpoint/2010/main" val="3158924346"/>
              </p:ext>
            </p:extLst>
          </p:nvPr>
        </p:nvGraphicFramePr>
        <p:xfrm>
          <a:off x="405815" y="1864919"/>
          <a:ext cx="5675630" cy="3719928"/>
        </p:xfrm>
        <a:graphic>
          <a:graphicData uri="http://schemas.openxmlformats.org/drawingml/2006/table">
            <a:tbl>
              <a:tblPr firstRow="1" firstCol="1" bandRow="1">
                <a:tableStyleId>{5C22544A-7EE6-4342-B048-85BDC9FD1C3A}</a:tableStyleId>
              </a:tblPr>
              <a:tblGrid>
                <a:gridCol w="1664680">
                  <a:extLst>
                    <a:ext uri="{9D8B030D-6E8A-4147-A177-3AD203B41FA5}">
                      <a16:colId xmlns:a16="http://schemas.microsoft.com/office/drawing/2014/main" val="1439733522"/>
                    </a:ext>
                  </a:extLst>
                </a:gridCol>
                <a:gridCol w="995369">
                  <a:extLst>
                    <a:ext uri="{9D8B030D-6E8A-4147-A177-3AD203B41FA5}">
                      <a16:colId xmlns:a16="http://schemas.microsoft.com/office/drawing/2014/main" val="2872393099"/>
                    </a:ext>
                  </a:extLst>
                </a:gridCol>
                <a:gridCol w="995369">
                  <a:extLst>
                    <a:ext uri="{9D8B030D-6E8A-4147-A177-3AD203B41FA5}">
                      <a16:colId xmlns:a16="http://schemas.microsoft.com/office/drawing/2014/main" val="808913447"/>
                    </a:ext>
                  </a:extLst>
                </a:gridCol>
                <a:gridCol w="1010106">
                  <a:extLst>
                    <a:ext uri="{9D8B030D-6E8A-4147-A177-3AD203B41FA5}">
                      <a16:colId xmlns:a16="http://schemas.microsoft.com/office/drawing/2014/main" val="3906662743"/>
                    </a:ext>
                  </a:extLst>
                </a:gridCol>
                <a:gridCol w="1010106">
                  <a:extLst>
                    <a:ext uri="{9D8B030D-6E8A-4147-A177-3AD203B41FA5}">
                      <a16:colId xmlns:a16="http://schemas.microsoft.com/office/drawing/2014/main" val="3736377003"/>
                    </a:ext>
                  </a:extLst>
                </a:gridCol>
              </a:tblGrid>
              <a:tr h="605907">
                <a:tc rowSpan="2">
                  <a:txBody>
                    <a:bodyPr/>
                    <a:lstStyle/>
                    <a:p>
                      <a:pPr algn="just">
                        <a:lnSpc>
                          <a:spcPct val="107000"/>
                        </a:lnSpc>
                        <a:spcAft>
                          <a:spcPts val="0"/>
                        </a:spcAft>
                      </a:pPr>
                      <a:r>
                        <a:rPr lang="fr-FR" sz="1050" dirty="0">
                          <a:effectLst/>
                          <a:latin typeface="Arial Narrow" panose="020B0606020202030204" pitchFamily="34" charset="0"/>
                        </a:rPr>
                        <a:t>Critère</a:t>
                      </a:r>
                      <a:endParaRPr lang="fr-F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fr-FR" sz="1000" b="0" dirty="0">
                          <a:solidFill>
                            <a:schemeClr val="bg1"/>
                          </a:solidFill>
                          <a:effectLst/>
                        </a:rPr>
                        <a:t>Activités formelles</a:t>
                      </a:r>
                      <a:endParaRPr lang="fr-FR" sz="1100" b="0" dirty="0">
                        <a:solidFill>
                          <a:schemeClr val="bg1"/>
                        </a:solidFill>
                        <a:effectLst/>
                      </a:endParaRPr>
                    </a:p>
                    <a:p>
                      <a:pPr algn="ctr">
                        <a:lnSpc>
                          <a:spcPct val="107000"/>
                        </a:lnSpc>
                        <a:spcAft>
                          <a:spcPts val="0"/>
                        </a:spcAft>
                      </a:pPr>
                      <a:r>
                        <a:rPr lang="fr-FR" sz="1000" b="0" dirty="0">
                          <a:solidFill>
                            <a:schemeClr val="bg1"/>
                          </a:solidFill>
                          <a:effectLst/>
                        </a:rPr>
                        <a:t>(N = 53)</a:t>
                      </a:r>
                      <a:endParaRPr lang="fr-FR"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gridSpan="2">
                  <a:txBody>
                    <a:bodyPr/>
                    <a:lstStyle/>
                    <a:p>
                      <a:pPr algn="ctr">
                        <a:lnSpc>
                          <a:spcPct val="107000"/>
                        </a:lnSpc>
                        <a:spcAft>
                          <a:spcPts val="0"/>
                        </a:spcAft>
                      </a:pPr>
                      <a:r>
                        <a:rPr lang="fr-FR" sz="1000" b="0" dirty="0">
                          <a:solidFill>
                            <a:schemeClr val="bg1"/>
                          </a:solidFill>
                          <a:effectLst/>
                        </a:rPr>
                        <a:t>Activités informelles</a:t>
                      </a:r>
                      <a:endParaRPr lang="fr-FR" sz="1100" b="0" dirty="0">
                        <a:solidFill>
                          <a:schemeClr val="bg1"/>
                        </a:solidFill>
                        <a:effectLst/>
                      </a:endParaRPr>
                    </a:p>
                    <a:p>
                      <a:pPr algn="ctr">
                        <a:lnSpc>
                          <a:spcPct val="107000"/>
                        </a:lnSpc>
                        <a:spcAft>
                          <a:spcPts val="0"/>
                        </a:spcAft>
                      </a:pPr>
                      <a:r>
                        <a:rPr lang="fr-FR" sz="1000" b="0" dirty="0">
                          <a:solidFill>
                            <a:schemeClr val="bg1"/>
                          </a:solidFill>
                          <a:effectLst/>
                        </a:rPr>
                        <a:t>(N = 111)</a:t>
                      </a:r>
                      <a:endParaRPr lang="fr-FR"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extLst>
                  <a:ext uri="{0D108BD9-81ED-4DB2-BD59-A6C34878D82A}">
                    <a16:rowId xmlns:a16="http://schemas.microsoft.com/office/drawing/2014/main" val="2591302347"/>
                  </a:ext>
                </a:extLst>
              </a:tr>
              <a:tr h="671864">
                <a:tc vMerge="1">
                  <a:txBody>
                    <a:bodyPr/>
                    <a:lstStyle/>
                    <a:p>
                      <a:endParaRPr lang="fr-FR"/>
                    </a:p>
                  </a:txBody>
                  <a:tcPr/>
                </a:tc>
                <a:tc>
                  <a:txBody>
                    <a:bodyPr/>
                    <a:lstStyle/>
                    <a:p>
                      <a:pPr algn="ctr">
                        <a:lnSpc>
                          <a:spcPct val="107000"/>
                        </a:lnSpc>
                        <a:spcAft>
                          <a:spcPts val="0"/>
                        </a:spcAft>
                      </a:pPr>
                      <a:r>
                        <a:rPr lang="fr-FR" sz="1050" dirty="0">
                          <a:effectLst/>
                          <a:latin typeface="Arial Narrow" panose="020B0606020202030204" pitchFamily="34" charset="0"/>
                        </a:rPr>
                        <a:t>Bénéficiaire de l'aide et ayant pris des mesures internes</a:t>
                      </a:r>
                      <a:endParaRPr lang="fr-F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50" dirty="0">
                          <a:effectLst/>
                          <a:latin typeface="Arial Narrow" panose="020B0606020202030204" pitchFamily="34" charset="0"/>
                        </a:rPr>
                        <a:t>Non bénéficiaire de l'aide et n’ayant pas pris des mesures internes</a:t>
                      </a:r>
                      <a:endParaRPr lang="fr-F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50" dirty="0">
                          <a:effectLst/>
                          <a:latin typeface="Arial Narrow" panose="020B0606020202030204" pitchFamily="34" charset="0"/>
                        </a:rPr>
                        <a:t>Bénéficiaire de l'aide et ayant pris des mesures internes</a:t>
                      </a:r>
                      <a:endParaRPr lang="fr-F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50" dirty="0">
                          <a:effectLst/>
                          <a:latin typeface="Arial Narrow" panose="020B0606020202030204" pitchFamily="34" charset="0"/>
                        </a:rPr>
                        <a:t>Non bénéficiaire de l'aide et n’ayant pas pris des mesures internes</a:t>
                      </a:r>
                      <a:endParaRPr lang="fr-F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3094867"/>
                  </a:ext>
                </a:extLst>
              </a:tr>
              <a:tr h="729635">
                <a:tc>
                  <a:txBody>
                    <a:bodyPr/>
                    <a:lstStyle/>
                    <a:p>
                      <a:pPr algn="just">
                        <a:lnSpc>
                          <a:spcPct val="107000"/>
                        </a:lnSpc>
                        <a:spcAft>
                          <a:spcPts val="0"/>
                        </a:spcAft>
                      </a:pPr>
                      <a:r>
                        <a:rPr lang="fr-FR" sz="1050">
                          <a:effectLst/>
                          <a:latin typeface="Arial Narrow" panose="020B0606020202030204" pitchFamily="34" charset="0"/>
                        </a:rPr>
                        <a:t>Aides fiscales</a:t>
                      </a:r>
                      <a:endParaRPr lang="fr-F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50">
                          <a:effectLst/>
                          <a:latin typeface="Arial Narrow" panose="020B0606020202030204" pitchFamily="34" charset="0"/>
                        </a:rPr>
                        <a:t>10 (.20)</a:t>
                      </a:r>
                      <a:endParaRPr lang="fr-F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50" dirty="0">
                          <a:effectLst/>
                          <a:latin typeface="Arial Narrow" panose="020B0606020202030204" pitchFamily="34" charset="0"/>
                        </a:rPr>
                        <a:t>43 (.80)</a:t>
                      </a:r>
                      <a:endParaRPr lang="fr-F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50" dirty="0">
                          <a:effectLst/>
                          <a:latin typeface="Arial Narrow" panose="020B0606020202030204" pitchFamily="34" charset="0"/>
                        </a:rPr>
                        <a:t>96 (.86)</a:t>
                      </a:r>
                      <a:endParaRPr lang="fr-F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50">
                          <a:effectLst/>
                          <a:latin typeface="Arial Narrow" panose="020B0606020202030204" pitchFamily="34" charset="0"/>
                        </a:rPr>
                        <a:t>15 (.14)</a:t>
                      </a:r>
                      <a:endParaRPr lang="fr-F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0388716"/>
                  </a:ext>
                </a:extLst>
              </a:tr>
              <a:tr h="633109">
                <a:tc>
                  <a:txBody>
                    <a:bodyPr/>
                    <a:lstStyle/>
                    <a:p>
                      <a:pPr algn="just">
                        <a:lnSpc>
                          <a:spcPct val="107000"/>
                        </a:lnSpc>
                        <a:spcAft>
                          <a:spcPts val="0"/>
                        </a:spcAft>
                      </a:pPr>
                      <a:r>
                        <a:rPr lang="fr-FR" sz="1050">
                          <a:effectLst/>
                          <a:latin typeface="Arial Narrow" panose="020B0606020202030204" pitchFamily="34" charset="0"/>
                        </a:rPr>
                        <a:t>Aides financières</a:t>
                      </a:r>
                      <a:endParaRPr lang="fr-F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50">
                          <a:effectLst/>
                          <a:latin typeface="Arial Narrow" panose="020B0606020202030204" pitchFamily="34" charset="0"/>
                        </a:rPr>
                        <a:t>8 (.15)</a:t>
                      </a:r>
                      <a:endParaRPr lang="fr-F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50">
                          <a:effectLst/>
                          <a:latin typeface="Arial Narrow" panose="020B0606020202030204" pitchFamily="34" charset="0"/>
                        </a:rPr>
                        <a:t>45 (.85)</a:t>
                      </a:r>
                      <a:endParaRPr lang="fr-F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50" dirty="0">
                          <a:effectLst/>
                          <a:latin typeface="Arial Narrow" panose="020B0606020202030204" pitchFamily="34" charset="0"/>
                        </a:rPr>
                        <a:t>40 (.36)</a:t>
                      </a:r>
                      <a:endParaRPr lang="fr-F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50">
                          <a:effectLst/>
                          <a:latin typeface="Arial Narrow" panose="020B0606020202030204" pitchFamily="34" charset="0"/>
                        </a:rPr>
                        <a:t>71 (.64)</a:t>
                      </a:r>
                      <a:endParaRPr lang="fr-F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1390165"/>
                  </a:ext>
                </a:extLst>
              </a:tr>
              <a:tr h="895297">
                <a:tc>
                  <a:txBody>
                    <a:bodyPr/>
                    <a:lstStyle/>
                    <a:p>
                      <a:pPr algn="just">
                        <a:lnSpc>
                          <a:spcPct val="107000"/>
                        </a:lnSpc>
                        <a:spcAft>
                          <a:spcPts val="0"/>
                        </a:spcAft>
                      </a:pPr>
                      <a:r>
                        <a:rPr lang="fr-FR" sz="1050" dirty="0">
                          <a:effectLst/>
                          <a:latin typeface="Arial Narrow" panose="020B0606020202030204" pitchFamily="34" charset="0"/>
                        </a:rPr>
                        <a:t>Mesures internes comme la diversification des produits et le report des achats</a:t>
                      </a:r>
                      <a:endParaRPr lang="fr-F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50" dirty="0">
                          <a:effectLst/>
                          <a:latin typeface="Arial Narrow" panose="020B0606020202030204" pitchFamily="34" charset="0"/>
                        </a:rPr>
                        <a:t>36 (.68)</a:t>
                      </a:r>
                      <a:endParaRPr lang="fr-F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50">
                          <a:effectLst/>
                          <a:latin typeface="Arial Narrow" panose="020B0606020202030204" pitchFamily="34" charset="0"/>
                        </a:rPr>
                        <a:t>22 (.32)</a:t>
                      </a:r>
                      <a:endParaRPr lang="fr-F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50" dirty="0">
                          <a:effectLst/>
                          <a:latin typeface="Arial Narrow" panose="020B0606020202030204" pitchFamily="34" charset="0"/>
                        </a:rPr>
                        <a:t>51 (.46)</a:t>
                      </a:r>
                      <a:endParaRPr lang="fr-F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50" dirty="0">
                          <a:effectLst/>
                          <a:latin typeface="Arial Narrow" panose="020B0606020202030204" pitchFamily="34" charset="0"/>
                        </a:rPr>
                        <a:t>60 (.54)</a:t>
                      </a:r>
                      <a:endParaRPr lang="fr-F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0603057"/>
                  </a:ext>
                </a:extLst>
              </a:tr>
            </a:tbl>
          </a:graphicData>
        </a:graphic>
      </p:graphicFrame>
      <p:sp>
        <p:nvSpPr>
          <p:cNvPr id="6" name="Espace réservé du contenu 2">
            <a:extLst>
              <a:ext uri="{FF2B5EF4-FFF2-40B4-BE49-F238E27FC236}">
                <a16:creationId xmlns:a16="http://schemas.microsoft.com/office/drawing/2014/main" id="{BA4B5265-CAED-7BB1-E4B6-A3D8FEB479B7}"/>
              </a:ext>
            </a:extLst>
          </p:cNvPr>
          <p:cNvSpPr txBox="1">
            <a:spLocks/>
          </p:cNvSpPr>
          <p:nvPr/>
        </p:nvSpPr>
        <p:spPr>
          <a:xfrm>
            <a:off x="426364" y="762921"/>
            <a:ext cx="5669636" cy="1062185"/>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fr-FR" sz="1700" cap="none" dirty="0">
                <a:latin typeface="Arial Narrow" panose="020B0606020202030204" pitchFamily="34" charset="0"/>
              </a:rPr>
              <a:t>Distribution des entreprises ayant bénéficié des aides et mis en place des mesures internes pour atténuer les effets du COVID-19 sur leur performance</a:t>
            </a:r>
          </a:p>
        </p:txBody>
      </p:sp>
      <p:sp>
        <p:nvSpPr>
          <p:cNvPr id="8" name="Espace réservé du contenu 7">
            <a:extLst>
              <a:ext uri="{FF2B5EF4-FFF2-40B4-BE49-F238E27FC236}">
                <a16:creationId xmlns:a16="http://schemas.microsoft.com/office/drawing/2014/main" id="{9970C72A-AD15-B194-B7B8-5042AAA57CC8}"/>
              </a:ext>
            </a:extLst>
          </p:cNvPr>
          <p:cNvSpPr>
            <a:spLocks noGrp="1"/>
          </p:cNvSpPr>
          <p:nvPr>
            <p:ph sz="quarter" idx="13"/>
          </p:nvPr>
        </p:nvSpPr>
        <p:spPr>
          <a:xfrm>
            <a:off x="6236414" y="875489"/>
            <a:ext cx="5495143" cy="4805464"/>
          </a:xfrm>
        </p:spPr>
        <p:txBody>
          <a:bodyPr>
            <a:normAutofit/>
          </a:bodyPr>
          <a:lstStyle/>
          <a:p>
            <a:pPr marL="0" indent="0" algn="just">
              <a:buNone/>
            </a:pPr>
            <a:r>
              <a:rPr lang="fr-FR" sz="1800" cap="none" dirty="0">
                <a:latin typeface="Arial Narrow" panose="020B0606020202030204" pitchFamily="34" charset="0"/>
              </a:rPr>
              <a:t>Les résultats montrent que les entreprises informelles ayant bénéficié des aides sont plus nombreuses que les entreprises formelles. Elles ont notamment bénéficié de l’exonération totale ou partielle à la patente et à l’impôt libératoire. Elles ont également été autorisées à maintenir les activités ouvertes au-delà de 18 heures.</a:t>
            </a:r>
          </a:p>
          <a:p>
            <a:pPr marL="0" indent="0" algn="just">
              <a:buNone/>
            </a:pPr>
            <a:r>
              <a:rPr lang="fr-FR" sz="1800" cap="none" dirty="0">
                <a:latin typeface="Arial Narrow" panose="020B0606020202030204" pitchFamily="34" charset="0"/>
              </a:rPr>
              <a:t>A l’inverse, pour ce qui est des mesures internes prises pour essayer d’enrayer ou de réduire les effets de la pandémie sur la performance de leurs activités, les entreprises formelles sont plus nombreuses. Elles ont ajouté des nouveaux produits et services, digitalisées certaines activités, mis en place des mécanismes spéciales de distribution, etc.</a:t>
            </a:r>
          </a:p>
        </p:txBody>
      </p:sp>
    </p:spTree>
    <p:extLst>
      <p:ext uri="{BB962C8B-B14F-4D97-AF65-F5344CB8AC3E}">
        <p14:creationId xmlns:p14="http://schemas.microsoft.com/office/powerpoint/2010/main" val="2631478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EAB167-A2A6-840F-74C2-EF28B935305D}"/>
              </a:ext>
            </a:extLst>
          </p:cNvPr>
          <p:cNvSpPr>
            <a:spLocks noGrp="1"/>
          </p:cNvSpPr>
          <p:nvPr>
            <p:ph type="title"/>
          </p:nvPr>
        </p:nvSpPr>
        <p:spPr>
          <a:xfrm>
            <a:off x="685801" y="265418"/>
            <a:ext cx="10396882" cy="434083"/>
          </a:xfrm>
        </p:spPr>
        <p:txBody>
          <a:bodyPr>
            <a:noAutofit/>
          </a:bodyPr>
          <a:lstStyle/>
          <a:p>
            <a:r>
              <a:rPr lang="fr-FR" sz="4400" dirty="0"/>
              <a:t>4- Présentation des principaux résultats</a:t>
            </a:r>
          </a:p>
        </p:txBody>
      </p:sp>
      <p:sp>
        <p:nvSpPr>
          <p:cNvPr id="5" name="ZoneTexte 4">
            <a:extLst>
              <a:ext uri="{FF2B5EF4-FFF2-40B4-BE49-F238E27FC236}">
                <a16:creationId xmlns:a16="http://schemas.microsoft.com/office/drawing/2014/main" id="{C337E6FB-D027-428C-8817-2EBC8CF87AEF}"/>
              </a:ext>
            </a:extLst>
          </p:cNvPr>
          <p:cNvSpPr txBox="1"/>
          <p:nvPr/>
        </p:nvSpPr>
        <p:spPr>
          <a:xfrm>
            <a:off x="275379" y="947503"/>
            <a:ext cx="5334857" cy="923330"/>
          </a:xfrm>
          <a:prstGeom prst="rect">
            <a:avLst/>
          </a:prstGeom>
          <a:noFill/>
        </p:spPr>
        <p:txBody>
          <a:bodyPr wrap="square">
            <a:spAutoFit/>
          </a:bodyPr>
          <a:lstStyle/>
          <a:p>
            <a:pPr algn="just"/>
            <a:r>
              <a:rPr lang="fr-FR" dirty="0">
                <a:latin typeface="Arial Narrow" panose="020B0606020202030204" pitchFamily="34" charset="0"/>
              </a:rPr>
              <a:t>Evolution des indicateurs d’activités suivant trois modalités : diminution, augmentation, aucune variation, les résultats ce sont concentrés sur les deux premières</a:t>
            </a:r>
          </a:p>
        </p:txBody>
      </p:sp>
      <p:graphicFrame>
        <p:nvGraphicFramePr>
          <p:cNvPr id="8" name="Espace réservé du contenu 7">
            <a:extLst>
              <a:ext uri="{FF2B5EF4-FFF2-40B4-BE49-F238E27FC236}">
                <a16:creationId xmlns:a16="http://schemas.microsoft.com/office/drawing/2014/main" id="{8B515DFA-7872-24EC-E7A2-EDB04B85CFE8}"/>
              </a:ext>
            </a:extLst>
          </p:cNvPr>
          <p:cNvGraphicFramePr>
            <a:graphicFrameLocks noGrp="1"/>
          </p:cNvGraphicFramePr>
          <p:nvPr>
            <p:ph sz="quarter" idx="13"/>
            <p:extLst>
              <p:ext uri="{D42A27DB-BD31-4B8C-83A1-F6EECF244321}">
                <p14:modId xmlns:p14="http://schemas.microsoft.com/office/powerpoint/2010/main" val="1639560207"/>
              </p:ext>
            </p:extLst>
          </p:nvPr>
        </p:nvGraphicFramePr>
        <p:xfrm>
          <a:off x="285108" y="1969944"/>
          <a:ext cx="5334858" cy="3484072"/>
        </p:xfrm>
        <a:graphic>
          <a:graphicData uri="http://schemas.openxmlformats.org/drawingml/2006/table">
            <a:tbl>
              <a:tblPr firstRow="1" firstCol="1" bandRow="1">
                <a:tableStyleId>{5C22544A-7EE6-4342-B048-85BDC9FD1C3A}</a:tableStyleId>
              </a:tblPr>
              <a:tblGrid>
                <a:gridCol w="1033205">
                  <a:extLst>
                    <a:ext uri="{9D8B030D-6E8A-4147-A177-3AD203B41FA5}">
                      <a16:colId xmlns:a16="http://schemas.microsoft.com/office/drawing/2014/main" val="3543277942"/>
                    </a:ext>
                  </a:extLst>
                </a:gridCol>
                <a:gridCol w="1033205">
                  <a:extLst>
                    <a:ext uri="{9D8B030D-6E8A-4147-A177-3AD203B41FA5}">
                      <a16:colId xmlns:a16="http://schemas.microsoft.com/office/drawing/2014/main" val="631734989"/>
                    </a:ext>
                  </a:extLst>
                </a:gridCol>
                <a:gridCol w="590402">
                  <a:extLst>
                    <a:ext uri="{9D8B030D-6E8A-4147-A177-3AD203B41FA5}">
                      <a16:colId xmlns:a16="http://schemas.microsoft.com/office/drawing/2014/main" val="3969612168"/>
                    </a:ext>
                  </a:extLst>
                </a:gridCol>
                <a:gridCol w="590402">
                  <a:extLst>
                    <a:ext uri="{9D8B030D-6E8A-4147-A177-3AD203B41FA5}">
                      <a16:colId xmlns:a16="http://schemas.microsoft.com/office/drawing/2014/main" val="563855410"/>
                    </a:ext>
                  </a:extLst>
                </a:gridCol>
                <a:gridCol w="590402">
                  <a:extLst>
                    <a:ext uri="{9D8B030D-6E8A-4147-A177-3AD203B41FA5}">
                      <a16:colId xmlns:a16="http://schemas.microsoft.com/office/drawing/2014/main" val="2011701874"/>
                    </a:ext>
                  </a:extLst>
                </a:gridCol>
                <a:gridCol w="590402">
                  <a:extLst>
                    <a:ext uri="{9D8B030D-6E8A-4147-A177-3AD203B41FA5}">
                      <a16:colId xmlns:a16="http://schemas.microsoft.com/office/drawing/2014/main" val="2337805937"/>
                    </a:ext>
                  </a:extLst>
                </a:gridCol>
                <a:gridCol w="453420">
                  <a:extLst>
                    <a:ext uri="{9D8B030D-6E8A-4147-A177-3AD203B41FA5}">
                      <a16:colId xmlns:a16="http://schemas.microsoft.com/office/drawing/2014/main" val="130899479"/>
                    </a:ext>
                  </a:extLst>
                </a:gridCol>
                <a:gridCol w="453420">
                  <a:extLst>
                    <a:ext uri="{9D8B030D-6E8A-4147-A177-3AD203B41FA5}">
                      <a16:colId xmlns:a16="http://schemas.microsoft.com/office/drawing/2014/main" val="43165645"/>
                    </a:ext>
                  </a:extLst>
                </a:gridCol>
              </a:tblGrid>
              <a:tr h="120189">
                <a:tc rowSpan="2">
                  <a:txBody>
                    <a:bodyPr/>
                    <a:lstStyle/>
                    <a:p>
                      <a:pPr algn="ctr">
                        <a:lnSpc>
                          <a:spcPct val="107000"/>
                        </a:lnSpc>
                        <a:spcAft>
                          <a:spcPts val="0"/>
                        </a:spcAft>
                      </a:pPr>
                      <a:r>
                        <a:rPr lang="fr-FR" sz="700" kern="100">
                          <a:effectLst/>
                        </a:rPr>
                        <a:t>Dimension </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rowSpan="2">
                  <a:txBody>
                    <a:bodyPr/>
                    <a:lstStyle/>
                    <a:p>
                      <a:pPr>
                        <a:lnSpc>
                          <a:spcPct val="107000"/>
                        </a:lnSpc>
                        <a:spcAft>
                          <a:spcPts val="0"/>
                        </a:spcAft>
                      </a:pPr>
                      <a:r>
                        <a:rPr lang="fr-FR" sz="700" kern="100">
                          <a:effectLst/>
                        </a:rPr>
                        <a:t>Indicateurs</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gridSpan="2">
                  <a:txBody>
                    <a:bodyPr/>
                    <a:lstStyle/>
                    <a:p>
                      <a:pPr algn="ctr">
                        <a:lnSpc>
                          <a:spcPct val="107000"/>
                        </a:lnSpc>
                        <a:spcAft>
                          <a:spcPts val="0"/>
                        </a:spcAft>
                      </a:pPr>
                      <a:r>
                        <a:rPr lang="fr-FR" sz="700" kern="100">
                          <a:effectLst/>
                        </a:rPr>
                        <a:t>Négatif (diminution)</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hMerge="1">
                  <a:txBody>
                    <a:bodyPr/>
                    <a:lstStyle/>
                    <a:p>
                      <a:endParaRPr lang="fr-FR"/>
                    </a:p>
                  </a:txBody>
                  <a:tcPr/>
                </a:tc>
                <a:tc gridSpan="2">
                  <a:txBody>
                    <a:bodyPr/>
                    <a:lstStyle/>
                    <a:p>
                      <a:pPr algn="ctr">
                        <a:lnSpc>
                          <a:spcPct val="107000"/>
                        </a:lnSpc>
                        <a:spcAft>
                          <a:spcPts val="0"/>
                        </a:spcAft>
                      </a:pPr>
                      <a:r>
                        <a:rPr lang="fr-FR" sz="700" kern="100">
                          <a:effectLst/>
                        </a:rPr>
                        <a:t>Positif (augmentation)</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hMerge="1">
                  <a:txBody>
                    <a:bodyPr/>
                    <a:lstStyle/>
                    <a:p>
                      <a:endParaRPr lang="fr-FR"/>
                    </a:p>
                  </a:txBody>
                  <a:tcPr/>
                </a:tc>
                <a:tc gridSpan="2">
                  <a:txBody>
                    <a:bodyPr/>
                    <a:lstStyle/>
                    <a:p>
                      <a:pPr algn="ctr">
                        <a:lnSpc>
                          <a:spcPct val="107000"/>
                        </a:lnSpc>
                        <a:spcAft>
                          <a:spcPts val="0"/>
                        </a:spcAft>
                      </a:pPr>
                      <a:r>
                        <a:rPr lang="fr-FR" sz="700" kern="100">
                          <a:effectLst/>
                        </a:rPr>
                        <a:t>Khi-deux</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hMerge="1">
                  <a:txBody>
                    <a:bodyPr/>
                    <a:lstStyle/>
                    <a:p>
                      <a:endParaRPr lang="fr-FR"/>
                    </a:p>
                  </a:txBody>
                  <a:tcPr/>
                </a:tc>
                <a:extLst>
                  <a:ext uri="{0D108BD9-81ED-4DB2-BD59-A6C34878D82A}">
                    <a16:rowId xmlns:a16="http://schemas.microsoft.com/office/drawing/2014/main" val="4068156592"/>
                  </a:ext>
                </a:extLst>
              </a:tr>
              <a:tr h="373070">
                <a:tc vMerge="1">
                  <a:txBody>
                    <a:bodyPr/>
                    <a:lstStyle/>
                    <a:p>
                      <a:endParaRPr lang="fr-FR"/>
                    </a:p>
                  </a:txBody>
                  <a:tcPr/>
                </a:tc>
                <a:tc vMerge="1">
                  <a:txBody>
                    <a:bodyPr/>
                    <a:lstStyle/>
                    <a:p>
                      <a:endParaRPr lang="fr-FR"/>
                    </a:p>
                  </a:txBody>
                  <a:tcPr/>
                </a:tc>
                <a:tc>
                  <a:txBody>
                    <a:bodyPr/>
                    <a:lstStyle/>
                    <a:p>
                      <a:pPr algn="ctr">
                        <a:lnSpc>
                          <a:spcPct val="107000"/>
                        </a:lnSpc>
                        <a:spcAft>
                          <a:spcPts val="0"/>
                        </a:spcAft>
                      </a:pPr>
                      <a:r>
                        <a:rPr lang="fr-FR" sz="700" kern="100">
                          <a:effectLst/>
                        </a:rPr>
                        <a:t>Activités Formelles</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ctr">
                        <a:lnSpc>
                          <a:spcPct val="107000"/>
                        </a:lnSpc>
                        <a:spcAft>
                          <a:spcPts val="0"/>
                        </a:spcAft>
                      </a:pPr>
                      <a:r>
                        <a:rPr lang="fr-FR" sz="700" kern="100">
                          <a:effectLst/>
                        </a:rPr>
                        <a:t>Activités Informelles </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ctr">
                        <a:lnSpc>
                          <a:spcPct val="107000"/>
                        </a:lnSpc>
                        <a:spcAft>
                          <a:spcPts val="0"/>
                        </a:spcAft>
                      </a:pPr>
                      <a:r>
                        <a:rPr lang="fr-FR" sz="700" kern="100">
                          <a:effectLst/>
                        </a:rPr>
                        <a:t>Activités Formelles</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ctr">
                        <a:lnSpc>
                          <a:spcPct val="107000"/>
                        </a:lnSpc>
                        <a:spcAft>
                          <a:spcPts val="0"/>
                        </a:spcAft>
                      </a:pPr>
                      <a:r>
                        <a:rPr lang="fr-FR" sz="700" kern="100">
                          <a:effectLst/>
                        </a:rPr>
                        <a:t>Activités Informelles </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ctr">
                        <a:lnSpc>
                          <a:spcPct val="107000"/>
                        </a:lnSpc>
                        <a:spcAft>
                          <a:spcPts val="0"/>
                        </a:spcAft>
                      </a:pPr>
                      <a:r>
                        <a:rPr lang="fr-FR" sz="700" kern="100">
                          <a:effectLst/>
                        </a:rPr>
                        <a:t>Valeur</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ctr">
                        <a:lnSpc>
                          <a:spcPct val="107000"/>
                        </a:lnSpc>
                        <a:spcAft>
                          <a:spcPts val="0"/>
                        </a:spcAft>
                      </a:pPr>
                      <a:r>
                        <a:rPr lang="fr-FR" sz="700" kern="100">
                          <a:effectLst/>
                        </a:rPr>
                        <a:t>Signification </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extLst>
                  <a:ext uri="{0D108BD9-81ED-4DB2-BD59-A6C34878D82A}">
                    <a16:rowId xmlns:a16="http://schemas.microsoft.com/office/drawing/2014/main" val="3459209454"/>
                  </a:ext>
                </a:extLst>
              </a:tr>
              <a:tr h="499511">
                <a:tc rowSpan="2">
                  <a:txBody>
                    <a:bodyPr/>
                    <a:lstStyle/>
                    <a:p>
                      <a:pPr algn="ctr">
                        <a:lnSpc>
                          <a:spcPct val="107000"/>
                        </a:lnSpc>
                        <a:spcAft>
                          <a:spcPts val="0"/>
                        </a:spcAft>
                      </a:pPr>
                      <a:r>
                        <a:rPr lang="fr-FR" sz="700" kern="100">
                          <a:effectLst/>
                        </a:rPr>
                        <a:t>Perf_ com</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just">
                        <a:lnSpc>
                          <a:spcPct val="107000"/>
                        </a:lnSpc>
                        <a:spcAft>
                          <a:spcPts val="0"/>
                        </a:spcAft>
                      </a:pPr>
                      <a:r>
                        <a:rPr lang="fr-FR" sz="700" kern="100">
                          <a:effectLst/>
                        </a:rPr>
                        <a:t>Chiffre d'affaire réalisé depuis février 2020 par rapport à 2019</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55%</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45%</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45%</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55%</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ctr">
                        <a:lnSpc>
                          <a:spcPct val="107000"/>
                        </a:lnSpc>
                        <a:spcAft>
                          <a:spcPts val="0"/>
                        </a:spcAft>
                      </a:pPr>
                      <a:r>
                        <a:rPr lang="fr-FR" sz="700" kern="100">
                          <a:effectLst/>
                        </a:rPr>
                        <a:t>1,483</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ctr">
                        <a:lnSpc>
                          <a:spcPct val="107000"/>
                        </a:lnSpc>
                        <a:spcAft>
                          <a:spcPts val="0"/>
                        </a:spcAft>
                      </a:pPr>
                      <a:r>
                        <a:rPr lang="fr-FR" sz="700" kern="100">
                          <a:effectLst/>
                        </a:rPr>
                        <a:t>,223</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extLst>
                  <a:ext uri="{0D108BD9-81ED-4DB2-BD59-A6C34878D82A}">
                    <a16:rowId xmlns:a16="http://schemas.microsoft.com/office/drawing/2014/main" val="3525500985"/>
                  </a:ext>
                </a:extLst>
              </a:tr>
              <a:tr h="499511">
                <a:tc vMerge="1">
                  <a:txBody>
                    <a:bodyPr/>
                    <a:lstStyle/>
                    <a:p>
                      <a:endParaRPr lang="fr-FR"/>
                    </a:p>
                  </a:txBody>
                  <a:tcPr/>
                </a:tc>
                <a:tc>
                  <a:txBody>
                    <a:bodyPr/>
                    <a:lstStyle/>
                    <a:p>
                      <a:pPr algn="just">
                        <a:lnSpc>
                          <a:spcPct val="107000"/>
                        </a:lnSpc>
                        <a:spcAft>
                          <a:spcPts val="0"/>
                        </a:spcAft>
                      </a:pPr>
                      <a:r>
                        <a:rPr lang="fr-FR" sz="700" kern="100">
                          <a:effectLst/>
                        </a:rPr>
                        <a:t>Demande des clients depuis février 2020 par rapport à 2019</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62%</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46%</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38%</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54%</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ctr">
                        <a:lnSpc>
                          <a:spcPct val="107000"/>
                        </a:lnSpc>
                        <a:spcAft>
                          <a:spcPts val="0"/>
                        </a:spcAft>
                      </a:pPr>
                      <a:r>
                        <a:rPr lang="fr-FR" sz="700" kern="100">
                          <a:effectLst/>
                          <a:highlight>
                            <a:srgbClr val="FFFFFF"/>
                          </a:highlight>
                        </a:rPr>
                        <a:t>3,621</a:t>
                      </a:r>
                      <a:endParaRPr lang="fr-FR" sz="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ctr">
                        <a:lnSpc>
                          <a:spcPct val="107000"/>
                        </a:lnSpc>
                        <a:spcAft>
                          <a:spcPts val="0"/>
                        </a:spcAft>
                      </a:pPr>
                      <a:r>
                        <a:rPr lang="fr-FR" sz="700" kern="100">
                          <a:effectLst/>
                          <a:highlight>
                            <a:srgbClr val="FFFFFF"/>
                          </a:highlight>
                        </a:rPr>
                        <a:t>,057</a:t>
                      </a:r>
                      <a:endParaRPr lang="fr-FR" sz="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extLst>
                  <a:ext uri="{0D108BD9-81ED-4DB2-BD59-A6C34878D82A}">
                    <a16:rowId xmlns:a16="http://schemas.microsoft.com/office/drawing/2014/main" val="3931070166"/>
                  </a:ext>
                </a:extLst>
              </a:tr>
              <a:tr h="373070">
                <a:tc rowSpan="3">
                  <a:txBody>
                    <a:bodyPr/>
                    <a:lstStyle/>
                    <a:p>
                      <a:pPr algn="ctr">
                        <a:lnSpc>
                          <a:spcPct val="107000"/>
                        </a:lnSpc>
                        <a:spcAft>
                          <a:spcPts val="0"/>
                        </a:spcAft>
                      </a:pPr>
                      <a:r>
                        <a:rPr lang="fr-FR" sz="700" kern="100">
                          <a:effectLst/>
                        </a:rPr>
                        <a:t>Perf_ éco</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just">
                        <a:lnSpc>
                          <a:spcPct val="107000"/>
                        </a:lnSpc>
                        <a:spcAft>
                          <a:spcPts val="0"/>
                        </a:spcAft>
                      </a:pPr>
                      <a:r>
                        <a:rPr lang="fr-FR" sz="700" kern="100">
                          <a:effectLst/>
                        </a:rPr>
                        <a:t>Production réalisée depuis février 2020 par rapport à 2019</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58%</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46%</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42%</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54%</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ctr">
                        <a:lnSpc>
                          <a:spcPct val="107000"/>
                        </a:lnSpc>
                        <a:spcAft>
                          <a:spcPts val="0"/>
                        </a:spcAft>
                      </a:pPr>
                      <a:r>
                        <a:rPr lang="fr-FR" sz="700" kern="100">
                          <a:effectLst/>
                        </a:rPr>
                        <a:t>2,104</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ctr">
                        <a:lnSpc>
                          <a:spcPct val="107000"/>
                        </a:lnSpc>
                        <a:spcAft>
                          <a:spcPts val="0"/>
                        </a:spcAft>
                      </a:pPr>
                      <a:r>
                        <a:rPr lang="fr-FR" sz="700" kern="100">
                          <a:effectLst/>
                        </a:rPr>
                        <a:t>,147</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extLst>
                  <a:ext uri="{0D108BD9-81ED-4DB2-BD59-A6C34878D82A}">
                    <a16:rowId xmlns:a16="http://schemas.microsoft.com/office/drawing/2014/main" val="3726785087"/>
                  </a:ext>
                </a:extLst>
              </a:tr>
              <a:tr h="499511">
                <a:tc vMerge="1">
                  <a:txBody>
                    <a:bodyPr/>
                    <a:lstStyle/>
                    <a:p>
                      <a:endParaRPr lang="fr-FR"/>
                    </a:p>
                  </a:txBody>
                  <a:tcPr/>
                </a:tc>
                <a:tc>
                  <a:txBody>
                    <a:bodyPr/>
                    <a:lstStyle/>
                    <a:p>
                      <a:pPr algn="just">
                        <a:lnSpc>
                          <a:spcPct val="107000"/>
                        </a:lnSpc>
                        <a:spcAft>
                          <a:spcPts val="0"/>
                        </a:spcAft>
                      </a:pPr>
                      <a:r>
                        <a:rPr lang="fr-FR" sz="700" kern="100">
                          <a:effectLst/>
                        </a:rPr>
                        <a:t>Coûts des matières premières depuis février 2020 par rapport à 2019</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62%</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61%</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38%</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39%</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ctr">
                        <a:lnSpc>
                          <a:spcPct val="107000"/>
                        </a:lnSpc>
                        <a:spcAft>
                          <a:spcPts val="0"/>
                        </a:spcAft>
                      </a:pPr>
                      <a:r>
                        <a:rPr lang="fr-FR" sz="700" kern="100">
                          <a:effectLst/>
                        </a:rPr>
                        <a:t>,028</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ctr">
                        <a:lnSpc>
                          <a:spcPct val="107000"/>
                        </a:lnSpc>
                        <a:spcAft>
                          <a:spcPts val="0"/>
                        </a:spcAft>
                      </a:pPr>
                      <a:r>
                        <a:rPr lang="fr-FR" sz="700" kern="100">
                          <a:effectLst/>
                        </a:rPr>
                        <a:t>,868</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extLst>
                  <a:ext uri="{0D108BD9-81ED-4DB2-BD59-A6C34878D82A}">
                    <a16:rowId xmlns:a16="http://schemas.microsoft.com/office/drawing/2014/main" val="1970260919"/>
                  </a:ext>
                </a:extLst>
              </a:tr>
              <a:tr h="499511">
                <a:tc vMerge="1">
                  <a:txBody>
                    <a:bodyPr/>
                    <a:lstStyle/>
                    <a:p>
                      <a:endParaRPr lang="fr-FR"/>
                    </a:p>
                  </a:txBody>
                  <a:tcPr/>
                </a:tc>
                <a:tc>
                  <a:txBody>
                    <a:bodyPr/>
                    <a:lstStyle/>
                    <a:p>
                      <a:pPr algn="just">
                        <a:lnSpc>
                          <a:spcPct val="107000"/>
                        </a:lnSpc>
                        <a:spcAft>
                          <a:spcPts val="0"/>
                        </a:spcAft>
                      </a:pPr>
                      <a:r>
                        <a:rPr lang="fr-FR" sz="700" kern="100">
                          <a:effectLst/>
                        </a:rPr>
                        <a:t>Coûts des marchandises depuis février 2020 par rapport à 2019</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66%</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63%</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34%</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37%</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ctr">
                        <a:lnSpc>
                          <a:spcPct val="107000"/>
                        </a:lnSpc>
                        <a:spcAft>
                          <a:spcPts val="0"/>
                        </a:spcAft>
                      </a:pPr>
                      <a:r>
                        <a:rPr lang="fr-FR" sz="700" kern="100">
                          <a:effectLst/>
                        </a:rPr>
                        <a:t>,170</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ctr">
                        <a:lnSpc>
                          <a:spcPct val="107000"/>
                        </a:lnSpc>
                        <a:spcAft>
                          <a:spcPts val="0"/>
                        </a:spcAft>
                      </a:pPr>
                      <a:r>
                        <a:rPr lang="fr-FR" sz="700" kern="100">
                          <a:effectLst/>
                        </a:rPr>
                        <a:t>,680</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extLst>
                  <a:ext uri="{0D108BD9-81ED-4DB2-BD59-A6C34878D82A}">
                    <a16:rowId xmlns:a16="http://schemas.microsoft.com/office/drawing/2014/main" val="1213493821"/>
                  </a:ext>
                </a:extLst>
              </a:tr>
              <a:tr h="373070">
                <a:tc rowSpan="2">
                  <a:txBody>
                    <a:bodyPr/>
                    <a:lstStyle/>
                    <a:p>
                      <a:pPr algn="ctr">
                        <a:lnSpc>
                          <a:spcPct val="107000"/>
                        </a:lnSpc>
                        <a:spcAft>
                          <a:spcPts val="0"/>
                        </a:spcAft>
                      </a:pPr>
                      <a:r>
                        <a:rPr lang="fr-FR" sz="700" kern="100">
                          <a:effectLst/>
                        </a:rPr>
                        <a:t>Perf_fin</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just">
                        <a:lnSpc>
                          <a:spcPct val="107000"/>
                        </a:lnSpc>
                        <a:spcAft>
                          <a:spcPts val="0"/>
                        </a:spcAft>
                      </a:pPr>
                      <a:r>
                        <a:rPr lang="fr-FR" sz="700" kern="100">
                          <a:effectLst/>
                        </a:rPr>
                        <a:t>Bénéfices réalisés depuis février 2020 par rapport à 2019</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62%</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47%</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38%</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53%</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ctr">
                        <a:lnSpc>
                          <a:spcPct val="107000"/>
                        </a:lnSpc>
                        <a:spcAft>
                          <a:spcPts val="0"/>
                        </a:spcAft>
                      </a:pPr>
                      <a:r>
                        <a:rPr lang="fr-FR" sz="700" kern="100">
                          <a:effectLst/>
                        </a:rPr>
                        <a:t>3,221</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ctr">
                        <a:lnSpc>
                          <a:spcPct val="107000"/>
                        </a:lnSpc>
                        <a:spcAft>
                          <a:spcPts val="0"/>
                        </a:spcAft>
                      </a:pPr>
                      <a:r>
                        <a:rPr lang="fr-FR" sz="700" kern="100">
                          <a:effectLst/>
                        </a:rPr>
                        <a:t>,073</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extLst>
                  <a:ext uri="{0D108BD9-81ED-4DB2-BD59-A6C34878D82A}">
                    <a16:rowId xmlns:a16="http://schemas.microsoft.com/office/drawing/2014/main" val="4282641302"/>
                  </a:ext>
                </a:extLst>
              </a:tr>
              <a:tr h="246629">
                <a:tc vMerge="1">
                  <a:txBody>
                    <a:bodyPr/>
                    <a:lstStyle/>
                    <a:p>
                      <a:endParaRPr lang="fr-FR"/>
                    </a:p>
                  </a:txBody>
                  <a:tcPr/>
                </a:tc>
                <a:tc>
                  <a:txBody>
                    <a:bodyPr/>
                    <a:lstStyle/>
                    <a:p>
                      <a:pPr algn="just">
                        <a:lnSpc>
                          <a:spcPct val="107000"/>
                        </a:lnSpc>
                        <a:spcAft>
                          <a:spcPts val="0"/>
                        </a:spcAft>
                      </a:pPr>
                      <a:r>
                        <a:rPr lang="fr-FR" sz="700" kern="100">
                          <a:effectLst/>
                        </a:rPr>
                        <a:t>Tension sur la trésorerie</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75%</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50%</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25%</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r">
                        <a:lnSpc>
                          <a:spcPct val="107000"/>
                        </a:lnSpc>
                        <a:spcAft>
                          <a:spcPts val="0"/>
                        </a:spcAft>
                      </a:pPr>
                      <a:r>
                        <a:rPr lang="fr-FR" sz="700" kern="100">
                          <a:effectLst/>
                        </a:rPr>
                        <a:t>50%</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ctr">
                        <a:lnSpc>
                          <a:spcPct val="107000"/>
                        </a:lnSpc>
                        <a:spcAft>
                          <a:spcPts val="0"/>
                        </a:spcAft>
                      </a:pPr>
                      <a:r>
                        <a:rPr lang="fr-FR" sz="700" kern="100">
                          <a:effectLst/>
                        </a:rPr>
                        <a:t>9,890</a:t>
                      </a:r>
                      <a:endParaRPr lang="fr-F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tc>
                  <a:txBody>
                    <a:bodyPr/>
                    <a:lstStyle/>
                    <a:p>
                      <a:pPr algn="ctr">
                        <a:lnSpc>
                          <a:spcPct val="107000"/>
                        </a:lnSpc>
                        <a:spcAft>
                          <a:spcPts val="0"/>
                        </a:spcAft>
                      </a:pPr>
                      <a:r>
                        <a:rPr lang="fr-FR" sz="700" kern="100" dirty="0">
                          <a:effectLst/>
                        </a:rPr>
                        <a:t>,002</a:t>
                      </a:r>
                      <a:endParaRPr lang="fr-FR"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759" marR="32759" marT="0" marB="0" anchor="ctr"/>
                </a:tc>
                <a:extLst>
                  <a:ext uri="{0D108BD9-81ED-4DB2-BD59-A6C34878D82A}">
                    <a16:rowId xmlns:a16="http://schemas.microsoft.com/office/drawing/2014/main" val="2682041966"/>
                  </a:ext>
                </a:extLst>
              </a:tr>
            </a:tbl>
          </a:graphicData>
        </a:graphic>
      </p:graphicFrame>
      <p:sp>
        <p:nvSpPr>
          <p:cNvPr id="12" name="ZoneTexte 11">
            <a:extLst>
              <a:ext uri="{FF2B5EF4-FFF2-40B4-BE49-F238E27FC236}">
                <a16:creationId xmlns:a16="http://schemas.microsoft.com/office/drawing/2014/main" id="{F183C34A-97FE-1921-4084-C0D1A4D484BD}"/>
              </a:ext>
            </a:extLst>
          </p:cNvPr>
          <p:cNvSpPr txBox="1"/>
          <p:nvPr/>
        </p:nvSpPr>
        <p:spPr>
          <a:xfrm>
            <a:off x="5907640" y="2557899"/>
            <a:ext cx="5716542" cy="2031325"/>
          </a:xfrm>
          <a:prstGeom prst="rect">
            <a:avLst/>
          </a:prstGeom>
          <a:noFill/>
        </p:spPr>
        <p:txBody>
          <a:bodyPr wrap="square">
            <a:spAutoFit/>
          </a:bodyPr>
          <a:lstStyle/>
          <a:p>
            <a:pPr algn="just"/>
            <a:r>
              <a:rPr lang="fr-FR" dirty="0">
                <a:latin typeface="Arial Narrow" panose="020B0606020202030204" pitchFamily="34" charset="0"/>
              </a:rPr>
              <a:t>Les résultats montrent que la COVID-19 affecte différemment les entreprises selon leur caractère formel ou informel. En effet, les douze indicateurs d’activité retenus montrent une différence d’impact selon l’état de formalisation. En effet, comparativement aux activités formelles, les résultats montrent, que le secteur informel a connu globalement une évolution positive des indicateurs d’activité. </a:t>
            </a:r>
          </a:p>
        </p:txBody>
      </p:sp>
    </p:spTree>
    <p:extLst>
      <p:ext uri="{BB962C8B-B14F-4D97-AF65-F5344CB8AC3E}">
        <p14:creationId xmlns:p14="http://schemas.microsoft.com/office/powerpoint/2010/main" val="435145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5EB955-8EFC-979A-F362-AD701E7E63C9}"/>
              </a:ext>
            </a:extLst>
          </p:cNvPr>
          <p:cNvSpPr>
            <a:spLocks noGrp="1"/>
          </p:cNvSpPr>
          <p:nvPr>
            <p:ph type="title"/>
          </p:nvPr>
        </p:nvSpPr>
        <p:spPr>
          <a:xfrm>
            <a:off x="398124" y="202916"/>
            <a:ext cx="5697876" cy="896420"/>
          </a:xfrm>
        </p:spPr>
        <p:txBody>
          <a:bodyPr>
            <a:noAutofit/>
          </a:bodyPr>
          <a:lstStyle/>
          <a:p>
            <a:r>
              <a:rPr lang="fr-FR" sz="4000" dirty="0"/>
              <a:t>4- Présentation des principaux résultats</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7128BE24-6916-17FE-A9DE-388DB2A8FDC6}"/>
                  </a:ext>
                </a:extLst>
              </p:cNvPr>
              <p:cNvSpPr>
                <a:spLocks noGrp="1"/>
              </p:cNvSpPr>
              <p:nvPr>
                <p:ph sz="quarter" idx="13"/>
              </p:nvPr>
            </p:nvSpPr>
            <p:spPr>
              <a:xfrm>
                <a:off x="400300" y="1166976"/>
                <a:ext cx="5435421" cy="4257779"/>
              </a:xfrm>
            </p:spPr>
            <p:txBody>
              <a:bodyPr/>
              <a:lstStyle/>
              <a:p>
                <a:pPr marL="0" indent="0" algn="just">
                  <a:buNone/>
                </a:pPr>
                <a:r>
                  <a:rPr lang="fr-FR" cap="none" dirty="0">
                    <a:latin typeface="Arial Narrow" panose="020B0606020202030204" pitchFamily="34" charset="0"/>
                  </a:rPr>
                  <a:t>Il y a une différence d’impact entre les entreprises informelles et les entreprises formelles selon les indicateurs de performance. Ce que nous souhaitons savoir est si les différences observées sont liées aux aides publiques ou aux mesures internes implantées par les entreprises. </a:t>
                </a:r>
              </a:p>
              <a:p>
                <a:pPr marL="0" indent="0">
                  <a:buNone/>
                </a:pPr>
                <a14:m>
                  <m:oMathPara xmlns:m="http://schemas.openxmlformats.org/officeDocument/2006/math">
                    <m:oMathParaPr>
                      <m:jc m:val="center"/>
                    </m:oMathParaPr>
                    <m:oMath xmlns:m="http://schemas.openxmlformats.org/officeDocument/2006/math">
                      <m:sSub>
                        <m:sSubPr>
                          <m:ctrlPr>
                            <a:rPr lang="fr-FR" sz="1800" i="1">
                              <a:effectLst/>
                              <a:latin typeface="Cambria Math" panose="02040503050406030204" pitchFamily="18" charset="0"/>
                              <a:cs typeface="Times New Roman" panose="02020603050405020304" pitchFamily="18" charset="0"/>
                            </a:rPr>
                          </m:ctrlPr>
                        </m:sSubPr>
                        <m:e>
                          <m:r>
                            <a:rPr lang="fr-FR" sz="1800" i="1" kern="0">
                              <a:effectLst/>
                              <a:latin typeface="Cambria Math" panose="02040503050406030204" pitchFamily="18" charset="0"/>
                              <a:ea typeface="Calibri" panose="020F0502020204030204" pitchFamily="34" charset="0"/>
                              <a:cs typeface="Times New Roman" panose="02020603050405020304" pitchFamily="18" charset="0"/>
                            </a:rPr>
                            <m:t>𝑃𝑒𝑟𝑓𝑜𝑟𝑚𝑎𝑛𝑐𝑒</m:t>
                          </m:r>
                        </m:e>
                        <m:sub>
                          <m:r>
                            <a:rPr lang="fr-FR" sz="1800" i="1" kern="0">
                              <a:effectLst/>
                              <a:latin typeface="Cambria Math" panose="02040503050406030204" pitchFamily="18" charset="0"/>
                              <a:ea typeface="Calibri" panose="020F0502020204030204" pitchFamily="34" charset="0"/>
                              <a:cs typeface="Times New Roman" panose="02020603050405020304" pitchFamily="18" charset="0"/>
                            </a:rPr>
                            <m:t>𝑖</m:t>
                          </m:r>
                        </m:sub>
                      </m:sSub>
                      <m:r>
                        <a:rPr lang="fr-FR" sz="1800" ker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1800" i="1">
                              <a:effectLst/>
                              <a:latin typeface="Cambria Math" panose="02040503050406030204" pitchFamily="18" charset="0"/>
                              <a:cs typeface="Times New Roman" panose="02020603050405020304" pitchFamily="18" charset="0"/>
                            </a:rPr>
                          </m:ctrlPr>
                        </m:sSubPr>
                        <m:e>
                          <m:r>
                            <a:rPr lang="fr-FR" sz="1800" kern="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kern="0">
                              <a:effectLst/>
                              <a:latin typeface="Cambria Math" panose="02040503050406030204" pitchFamily="18" charset="0"/>
                              <a:ea typeface="Calibri" panose="020F0502020204030204" pitchFamily="34" charset="0"/>
                              <a:cs typeface="Times New Roman" panose="02020603050405020304" pitchFamily="18" charset="0"/>
                            </a:rPr>
                            <m:t>𝛼</m:t>
                          </m:r>
                        </m:e>
                        <m:sub>
                          <m:r>
                            <a:rPr lang="fr-FR" sz="1800" i="1" kern="0">
                              <a:effectLst/>
                              <a:latin typeface="Cambria Math" panose="02040503050406030204" pitchFamily="18" charset="0"/>
                              <a:ea typeface="Calibri" panose="020F0502020204030204" pitchFamily="34" charset="0"/>
                              <a:cs typeface="Times New Roman" panose="02020603050405020304" pitchFamily="18" charset="0"/>
                            </a:rPr>
                            <m:t>0</m:t>
                          </m:r>
                        </m:sub>
                      </m:sSub>
                      <m:r>
                        <a:rPr lang="fr-FR" sz="1800" ker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1800" i="1">
                              <a:effectLst/>
                              <a:latin typeface="Cambria Math" panose="02040503050406030204" pitchFamily="18" charset="0"/>
                              <a:cs typeface="Times New Roman" panose="02020603050405020304" pitchFamily="18" charset="0"/>
                            </a:rPr>
                          </m:ctrlPr>
                        </m:sSubPr>
                        <m:e>
                          <m:sSub>
                            <m:sSubPr>
                              <m:ctrlPr>
                                <a:rPr lang="fr-FR" sz="1800" i="1">
                                  <a:effectLst/>
                                  <a:latin typeface="Cambria Math" panose="02040503050406030204" pitchFamily="18" charset="0"/>
                                  <a:cs typeface="Times New Roman" panose="02020603050405020304" pitchFamily="18" charset="0"/>
                                </a:rPr>
                              </m:ctrlPr>
                            </m:sSubPr>
                            <m:e>
                              <m:r>
                                <a:rPr lang="fr-FR" sz="1800" kern="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kern="0">
                                  <a:effectLst/>
                                  <a:latin typeface="Cambria Math" panose="02040503050406030204" pitchFamily="18" charset="0"/>
                                  <a:ea typeface="Calibri" panose="020F0502020204030204" pitchFamily="34" charset="0"/>
                                  <a:cs typeface="Times New Roman" panose="02020603050405020304" pitchFamily="18" charset="0"/>
                                </a:rPr>
                                <m:t>𝛽</m:t>
                              </m:r>
                            </m:e>
                            <m:sub>
                              <m:r>
                                <a:rPr lang="fr-FR" sz="1800" i="1" kern="0">
                                  <a:effectLst/>
                                  <a:latin typeface="Cambria Math" panose="02040503050406030204" pitchFamily="18" charset="0"/>
                                  <a:ea typeface="Calibri" panose="020F0502020204030204" pitchFamily="34" charset="0"/>
                                  <a:cs typeface="Times New Roman" panose="02020603050405020304" pitchFamily="18" charset="0"/>
                                </a:rPr>
                                <m:t>1</m:t>
                              </m:r>
                            </m:sub>
                          </m:sSub>
                          <m:r>
                            <a:rPr lang="fr-FR" sz="1800" i="1" kern="0">
                              <a:effectLst/>
                              <a:latin typeface="Cambria Math" panose="02040503050406030204" pitchFamily="18" charset="0"/>
                              <a:ea typeface="Calibri" panose="020F0502020204030204" pitchFamily="34" charset="0"/>
                              <a:cs typeface="Times New Roman" panose="02020603050405020304" pitchFamily="18" charset="0"/>
                            </a:rPr>
                            <m:t>𝐴𝑖𝑑𝑒</m:t>
                          </m:r>
                          <m:r>
                            <a:rPr lang="fr-FR" sz="1800" i="1" kern="0">
                              <a:effectLst/>
                              <a:latin typeface="Cambria Math" panose="02040503050406030204" pitchFamily="18" charset="0"/>
                              <a:ea typeface="Calibri" panose="020F0502020204030204" pitchFamily="34" charset="0"/>
                              <a:cs typeface="Times New Roman" panose="02020603050405020304" pitchFamily="18" charset="0"/>
                            </a:rPr>
                            <m:t>_</m:t>
                          </m:r>
                          <m:r>
                            <a:rPr lang="fr-FR" sz="1800" i="1" kern="0">
                              <a:effectLst/>
                              <a:latin typeface="Cambria Math" panose="02040503050406030204" pitchFamily="18" charset="0"/>
                              <a:ea typeface="Calibri" panose="020F0502020204030204" pitchFamily="34" charset="0"/>
                              <a:cs typeface="Times New Roman" panose="02020603050405020304" pitchFamily="18" charset="0"/>
                            </a:rPr>
                            <m:t>𝑝𝑢𝑏𝑙𝑖𝑞𝑢𝑒</m:t>
                          </m:r>
                        </m:e>
                        <m:sub>
                          <m:r>
                            <a:rPr lang="fr-FR" sz="1800" i="1" kern="0">
                              <a:effectLst/>
                              <a:latin typeface="Cambria Math" panose="02040503050406030204" pitchFamily="18" charset="0"/>
                              <a:ea typeface="Calibri" panose="020F0502020204030204" pitchFamily="34" charset="0"/>
                              <a:cs typeface="Times New Roman" panose="02020603050405020304" pitchFamily="18" charset="0"/>
                            </a:rPr>
                            <m:t>𝑖</m:t>
                          </m:r>
                        </m:sub>
                      </m:sSub>
                      <m:r>
                        <a:rPr lang="fr-FR" sz="1800" i="1" ker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1800" i="1">
                              <a:effectLst/>
                              <a:latin typeface="Cambria Math" panose="02040503050406030204" pitchFamily="18" charset="0"/>
                              <a:cs typeface="Times New Roman" panose="02020603050405020304" pitchFamily="18" charset="0"/>
                            </a:rPr>
                          </m:ctrlPr>
                        </m:sSubPr>
                        <m:e>
                          <m:sSub>
                            <m:sSubPr>
                              <m:ctrlPr>
                                <a:rPr lang="fr-FR" sz="1800" i="1">
                                  <a:effectLst/>
                                  <a:latin typeface="Cambria Math" panose="02040503050406030204" pitchFamily="18" charset="0"/>
                                  <a:cs typeface="Times New Roman" panose="02020603050405020304" pitchFamily="18" charset="0"/>
                                </a:rPr>
                              </m:ctrlPr>
                            </m:sSubPr>
                            <m:e>
                              <m:r>
                                <a:rPr lang="fr-FR" sz="1800" kern="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kern="0">
                                  <a:effectLst/>
                                  <a:latin typeface="Cambria Math" panose="02040503050406030204" pitchFamily="18" charset="0"/>
                                  <a:ea typeface="Calibri" panose="020F0502020204030204" pitchFamily="34" charset="0"/>
                                  <a:cs typeface="Times New Roman" panose="02020603050405020304" pitchFamily="18" charset="0"/>
                                </a:rPr>
                                <m:t>𝛽</m:t>
                              </m:r>
                            </m:e>
                            <m:sub>
                              <m:r>
                                <a:rPr lang="fr-FR" sz="1800" i="1" kern="0">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sz="1800" i="1" kern="0">
                              <a:effectLst/>
                              <a:latin typeface="Cambria Math" panose="02040503050406030204" pitchFamily="18" charset="0"/>
                              <a:ea typeface="Calibri" panose="020F0502020204030204" pitchFamily="34" charset="0"/>
                              <a:cs typeface="Times New Roman" panose="02020603050405020304" pitchFamily="18" charset="0"/>
                            </a:rPr>
                            <m:t>𝑀𝑒𝑠𝑢𝑟𝑒</m:t>
                          </m:r>
                          <m:r>
                            <a:rPr lang="fr-FR" sz="1800" i="1" kern="0">
                              <a:effectLst/>
                              <a:latin typeface="Cambria Math" panose="02040503050406030204" pitchFamily="18" charset="0"/>
                              <a:ea typeface="Calibri" panose="020F0502020204030204" pitchFamily="34" charset="0"/>
                              <a:cs typeface="Times New Roman" panose="02020603050405020304" pitchFamily="18" charset="0"/>
                            </a:rPr>
                            <m:t>_</m:t>
                          </m:r>
                          <m:r>
                            <a:rPr lang="fr-FR" sz="1800" i="1" kern="0">
                              <a:effectLst/>
                              <a:latin typeface="Cambria Math" panose="02040503050406030204" pitchFamily="18" charset="0"/>
                              <a:ea typeface="Calibri" panose="020F0502020204030204" pitchFamily="34" charset="0"/>
                              <a:cs typeface="Times New Roman" panose="02020603050405020304" pitchFamily="18" charset="0"/>
                            </a:rPr>
                            <m:t>𝑖𝑛𝑡𝑒𝑟𝑛𝑒</m:t>
                          </m:r>
                        </m:e>
                        <m:sub>
                          <m:r>
                            <a:rPr lang="fr-FR" sz="1800" i="1" kern="0">
                              <a:effectLst/>
                              <a:latin typeface="Cambria Math" panose="02040503050406030204" pitchFamily="18" charset="0"/>
                              <a:ea typeface="Calibri" panose="020F0502020204030204" pitchFamily="34" charset="0"/>
                              <a:cs typeface="Times New Roman" panose="02020603050405020304" pitchFamily="18" charset="0"/>
                            </a:rPr>
                            <m:t>𝑖</m:t>
                          </m:r>
                        </m:sub>
                      </m:sSub>
                      <m:r>
                        <a:rPr lang="fr-FR" sz="1800" ker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1800" i="1">
                              <a:effectLst/>
                              <a:latin typeface="Cambria Math" panose="02040503050406030204" pitchFamily="18" charset="0"/>
                              <a:cs typeface="Times New Roman" panose="02020603050405020304" pitchFamily="18" charset="0"/>
                            </a:rPr>
                          </m:ctrlPr>
                        </m:sSubPr>
                        <m:e>
                          <m:sSub>
                            <m:sSubPr>
                              <m:ctrlPr>
                                <a:rPr lang="fr-FR" sz="1800" i="1">
                                  <a:effectLst/>
                                  <a:latin typeface="Cambria Math" panose="02040503050406030204" pitchFamily="18" charset="0"/>
                                  <a:cs typeface="Times New Roman" panose="02020603050405020304" pitchFamily="18" charset="0"/>
                                </a:rPr>
                              </m:ctrlPr>
                            </m:sSubPr>
                            <m:e>
                              <m:r>
                                <a:rPr lang="fr-FR" sz="1800" kern="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kern="0">
                                  <a:effectLst/>
                                  <a:latin typeface="Cambria Math" panose="02040503050406030204" pitchFamily="18" charset="0"/>
                                  <a:ea typeface="Calibri" panose="020F0502020204030204" pitchFamily="34" charset="0"/>
                                  <a:cs typeface="Times New Roman" panose="02020603050405020304" pitchFamily="18" charset="0"/>
                                </a:rPr>
                                <m:t>𝛽</m:t>
                              </m:r>
                            </m:e>
                            <m:sub>
                              <m:r>
                                <a:rPr lang="fr-FR" sz="1800" i="1" kern="0">
                                  <a:effectLst/>
                                  <a:latin typeface="Cambria Math" panose="02040503050406030204" pitchFamily="18" charset="0"/>
                                  <a:ea typeface="Calibri" panose="020F0502020204030204" pitchFamily="34" charset="0"/>
                                  <a:cs typeface="Times New Roman" panose="02020603050405020304" pitchFamily="18" charset="0"/>
                                </a:rPr>
                                <m:t>3</m:t>
                              </m:r>
                            </m:sub>
                          </m:sSub>
                          <m:r>
                            <a:rPr lang="fr-FR" sz="1800" i="1" kern="0">
                              <a:effectLst/>
                              <a:latin typeface="Cambria Math" panose="02040503050406030204" pitchFamily="18" charset="0"/>
                              <a:ea typeface="Calibri" panose="020F0502020204030204" pitchFamily="34" charset="0"/>
                              <a:cs typeface="Times New Roman" panose="02020603050405020304" pitchFamily="18" charset="0"/>
                            </a:rPr>
                            <m:t>𝑋</m:t>
                          </m:r>
                        </m:e>
                        <m:sub>
                          <m:r>
                            <a:rPr lang="fr-FR" sz="1800" i="1" kern="0">
                              <a:effectLst/>
                              <a:latin typeface="Cambria Math" panose="02040503050406030204" pitchFamily="18" charset="0"/>
                              <a:ea typeface="Calibri" panose="020F0502020204030204" pitchFamily="34" charset="0"/>
                              <a:cs typeface="Times New Roman" panose="02020603050405020304" pitchFamily="18" charset="0"/>
                            </a:rPr>
                            <m:t>𝑖</m:t>
                          </m:r>
                        </m:sub>
                      </m:sSub>
                      <m:r>
                        <a:rPr lang="fr-FR" sz="1800" i="1" ker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1800" i="1">
                              <a:effectLst/>
                              <a:latin typeface="Cambria Math" panose="02040503050406030204" pitchFamily="18" charset="0"/>
                              <a:cs typeface="Times New Roman" panose="02020603050405020304" pitchFamily="18" charset="0"/>
                            </a:rPr>
                          </m:ctrlPr>
                        </m:sSubPr>
                        <m:e>
                          <m:r>
                            <a:rPr lang="fr-FR" sz="1800" i="1" kern="0">
                              <a:effectLst/>
                              <a:latin typeface="Cambria Math" panose="02040503050406030204" pitchFamily="18" charset="0"/>
                              <a:ea typeface="Calibri" panose="020F0502020204030204" pitchFamily="34" charset="0"/>
                              <a:cs typeface="Times New Roman" panose="02020603050405020304" pitchFamily="18" charset="0"/>
                            </a:rPr>
                            <m:t>𝜀</m:t>
                          </m:r>
                        </m:e>
                        <m:sub>
                          <m:r>
                            <a:rPr lang="fr-FR" sz="1800" i="1" kern="0">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fr-FR" dirty="0">
                  <a:latin typeface="Arial Narrow" panose="020B0606020202030204" pitchFamily="34" charset="0"/>
                </a:endParaRPr>
              </a:p>
            </p:txBody>
          </p:sp>
        </mc:Choice>
        <mc:Fallback xmlns="">
          <p:sp>
            <p:nvSpPr>
              <p:cNvPr id="3" name="Espace réservé du contenu 2">
                <a:extLst>
                  <a:ext uri="{FF2B5EF4-FFF2-40B4-BE49-F238E27FC236}">
                    <a16:creationId xmlns:a16="http://schemas.microsoft.com/office/drawing/2014/main" xmlns:a14="http://schemas.microsoft.com/office/drawing/2010/main" xmlns="" id="{7128BE24-6916-17FE-A9DE-388DB2A8FDC6}"/>
                  </a:ext>
                </a:extLst>
              </p:cNvPr>
              <p:cNvSpPr>
                <a:spLocks noGrp="1" noRot="1" noChangeAspect="1" noMove="1" noResize="1" noEditPoints="1" noAdjustHandles="1" noChangeArrowheads="1" noChangeShapeType="1" noTextEdit="1"/>
              </p:cNvSpPr>
              <p:nvPr>
                <p:ph sz="quarter" idx="13"/>
              </p:nvPr>
            </p:nvSpPr>
            <p:spPr>
              <a:xfrm>
                <a:off x="400300" y="1166976"/>
                <a:ext cx="5435421" cy="4257779"/>
              </a:xfrm>
              <a:blipFill rotWithShape="0">
                <a:blip r:embed="Rf08393713f8846b7"/>
                <a:stretch>
                  <a:fillRect l="-1235" r="-1122"/>
                </a:stretch>
              </a:blipFill>
            </p:spPr>
            <p:txBody>
              <a:bodyPr/>
              <a:lstStyle/>
              <a:p>
                <a:r>
                  <a:rPr lang="fr-FR">
                    <a:noFill/>
                  </a:rPr>
                  <a:t> </a:t>
                </a:r>
              </a:p>
            </p:txBody>
          </p:sp>
        </mc:Fallback>
      </mc:AlternateContent>
      <p:pic>
        <p:nvPicPr>
          <p:cNvPr id="4" name="Image 3">
            <a:extLst>
              <a:ext uri="{FF2B5EF4-FFF2-40B4-BE49-F238E27FC236}">
                <a16:creationId xmlns:a16="http://schemas.microsoft.com/office/drawing/2014/main" id="{C72A5919-99B1-373A-6A41-3BBAC20F2318}"/>
              </a:ext>
            </a:extLst>
          </p:cNvPr>
          <p:cNvPicPr>
            <a:picLocks noChangeAspect="1"/>
          </p:cNvPicPr>
          <p:nvPr/>
        </p:nvPicPr>
        <p:blipFill>
          <a:blip r:embed="R06a2e00426bf4add"/>
          <a:stretch>
            <a:fillRect/>
          </a:stretch>
        </p:blipFill>
        <p:spPr>
          <a:xfrm>
            <a:off x="6096000" y="202916"/>
            <a:ext cx="5565559" cy="5447871"/>
          </a:xfrm>
          <a:prstGeom prst="rect">
            <a:avLst/>
          </a:prstGeom>
        </p:spPr>
      </p:pic>
    </p:spTree>
    <p:extLst>
      <p:ext uri="{BB962C8B-B14F-4D97-AF65-F5344CB8AC3E}">
        <p14:creationId xmlns:p14="http://schemas.microsoft.com/office/powerpoint/2010/main" val="982877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0DFCF5-B5F8-542C-2BC4-99A7C7A8AFBF}"/>
              </a:ext>
            </a:extLst>
          </p:cNvPr>
          <p:cNvSpPr>
            <a:spLocks noGrp="1"/>
          </p:cNvSpPr>
          <p:nvPr>
            <p:ph type="title"/>
          </p:nvPr>
        </p:nvSpPr>
        <p:spPr>
          <a:xfrm>
            <a:off x="603608" y="156353"/>
            <a:ext cx="10396882" cy="973368"/>
          </a:xfrm>
        </p:spPr>
        <p:txBody>
          <a:bodyPr>
            <a:noAutofit/>
          </a:bodyPr>
          <a:lstStyle/>
          <a:p>
            <a:r>
              <a:rPr lang="fr-FR" sz="4400" dirty="0"/>
              <a:t>4- Présentation des principaux résultats</a:t>
            </a:r>
          </a:p>
        </p:txBody>
      </p:sp>
      <p:sp>
        <p:nvSpPr>
          <p:cNvPr id="3" name="Espace réservé du contenu 2">
            <a:extLst>
              <a:ext uri="{FF2B5EF4-FFF2-40B4-BE49-F238E27FC236}">
                <a16:creationId xmlns:a16="http://schemas.microsoft.com/office/drawing/2014/main" id="{648172AF-CC87-C0DE-185B-5F132C1DD8EE}"/>
              </a:ext>
            </a:extLst>
          </p:cNvPr>
          <p:cNvSpPr>
            <a:spLocks noGrp="1"/>
          </p:cNvSpPr>
          <p:nvPr>
            <p:ph sz="quarter" idx="13"/>
          </p:nvPr>
        </p:nvSpPr>
        <p:spPr>
          <a:xfrm>
            <a:off x="516059" y="1129721"/>
            <a:ext cx="11047286" cy="4496036"/>
          </a:xfrm>
        </p:spPr>
        <p:txBody>
          <a:bodyPr>
            <a:noAutofit/>
          </a:bodyPr>
          <a:lstStyle/>
          <a:p>
            <a:pPr marL="0" indent="0" algn="just">
              <a:buNone/>
            </a:pPr>
            <a:r>
              <a:rPr lang="fr-FR" sz="2200" b="1" cap="none" dirty="0">
                <a:latin typeface="Arial Narrow" panose="020B0606020202030204" pitchFamily="34" charset="0"/>
              </a:rPr>
              <a:t>Pour les entreprises formelles (entreprises africaines modernes)</a:t>
            </a:r>
            <a:r>
              <a:rPr lang="fr-FR" sz="2200" cap="none" dirty="0">
                <a:latin typeface="Arial Narrow" panose="020B0606020202030204" pitchFamily="34" charset="0"/>
              </a:rPr>
              <a:t>, les résultats montrent qu’aucun indicateur de performance n’a été significativement affecté par la réception des aides publiques du gouvernement.  A l’inverse, la prise des mesures internes a agit positivement et significativement sur les performances commerciales et économiques. Les aides ont été faibles par rapport aux contraintes notamment la fermeture des activités.</a:t>
            </a:r>
          </a:p>
          <a:p>
            <a:pPr marL="0" indent="0" algn="just">
              <a:buNone/>
            </a:pPr>
            <a:r>
              <a:rPr lang="fr-FR" sz="2200" b="1" cap="none" dirty="0">
                <a:latin typeface="Arial Narrow" panose="020B0606020202030204" pitchFamily="34" charset="0"/>
              </a:rPr>
              <a:t>Pour les entreprises informelles (entreprises africaines traditionnelles)</a:t>
            </a:r>
            <a:r>
              <a:rPr lang="fr-FR" sz="2200" cap="none" dirty="0">
                <a:latin typeface="Arial Narrow" panose="020B0606020202030204" pitchFamily="34" charset="0"/>
              </a:rPr>
              <a:t>, il y a une différence significative et positive de la performance entre les entreprises informelles qui ont bénéficié des aides et celles qui n’en n’ont pas bénéficié notamment pour ce qui est des aides fiscales. Mais, la diversification de l’offre des produits s’avère significative pour cette catégorie d’entreprise qui s’est </a:t>
            </a:r>
            <a:r>
              <a:rPr lang="fr-FR" sz="2200" cap="none">
                <a:latin typeface="Arial Narrow" panose="020B0606020202030204" pitchFamily="34" charset="0"/>
              </a:rPr>
              <a:t>rapidement adaptée </a:t>
            </a:r>
            <a:r>
              <a:rPr lang="fr-FR" sz="2200" cap="none" dirty="0">
                <a:latin typeface="Arial Narrow" panose="020B0606020202030204" pitchFamily="34" charset="0"/>
              </a:rPr>
              <a:t>à la crise. </a:t>
            </a:r>
          </a:p>
        </p:txBody>
      </p:sp>
    </p:spTree>
    <p:extLst>
      <p:ext uri="{BB962C8B-B14F-4D97-AF65-F5344CB8AC3E}">
        <p14:creationId xmlns:p14="http://schemas.microsoft.com/office/powerpoint/2010/main" val="3728719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F26230-536A-1683-E947-A6E077A52C47}"/>
              </a:ext>
            </a:extLst>
          </p:cNvPr>
          <p:cNvSpPr>
            <a:spLocks noGrp="1"/>
          </p:cNvSpPr>
          <p:nvPr>
            <p:ph type="title"/>
          </p:nvPr>
        </p:nvSpPr>
        <p:spPr>
          <a:xfrm>
            <a:off x="562511" y="326205"/>
            <a:ext cx="10396882" cy="413535"/>
          </a:xfrm>
        </p:spPr>
        <p:txBody>
          <a:bodyPr>
            <a:normAutofit fontScale="90000"/>
          </a:bodyPr>
          <a:lstStyle/>
          <a:p>
            <a:r>
              <a:rPr lang="fr-FR" dirty="0"/>
              <a:t>5- Contributions et implications</a:t>
            </a:r>
          </a:p>
        </p:txBody>
      </p:sp>
      <p:sp>
        <p:nvSpPr>
          <p:cNvPr id="3" name="Espace réservé du contenu 2">
            <a:extLst>
              <a:ext uri="{FF2B5EF4-FFF2-40B4-BE49-F238E27FC236}">
                <a16:creationId xmlns:a16="http://schemas.microsoft.com/office/drawing/2014/main" id="{CA86DE9F-2B48-E84F-0D56-21267F1E1D3E}"/>
              </a:ext>
            </a:extLst>
          </p:cNvPr>
          <p:cNvSpPr>
            <a:spLocks noGrp="1"/>
          </p:cNvSpPr>
          <p:nvPr>
            <p:ph sz="quarter" idx="13"/>
          </p:nvPr>
        </p:nvSpPr>
        <p:spPr>
          <a:xfrm>
            <a:off x="223736" y="1037689"/>
            <a:ext cx="11355239" cy="4510355"/>
          </a:xfrm>
        </p:spPr>
        <p:txBody>
          <a:bodyPr>
            <a:noAutofit/>
          </a:bodyPr>
          <a:lstStyle/>
          <a:p>
            <a:pPr marL="0" indent="0" algn="just">
              <a:lnSpc>
                <a:spcPct val="100000"/>
              </a:lnSpc>
              <a:buNone/>
            </a:pPr>
            <a:r>
              <a:rPr lang="fr-FR" b="1" cap="none" dirty="0">
                <a:latin typeface="Arial Narrow" panose="020B0606020202030204" pitchFamily="34" charset="0"/>
              </a:rPr>
              <a:t>1- Contributions</a:t>
            </a:r>
          </a:p>
          <a:p>
            <a:pPr marL="0" indent="0" algn="just">
              <a:lnSpc>
                <a:spcPct val="100000"/>
              </a:lnSpc>
              <a:buNone/>
            </a:pPr>
            <a:r>
              <a:rPr lang="fr-FR" cap="none" dirty="0">
                <a:latin typeface="Arial Narrow" panose="020B0606020202030204" pitchFamily="34" charset="0"/>
              </a:rPr>
              <a:t>L’informalité, un levier de performance et de résilience des entreprises en période de crise. </a:t>
            </a:r>
          </a:p>
          <a:p>
            <a:pPr marL="0" indent="0" algn="just">
              <a:lnSpc>
                <a:spcPct val="100000"/>
              </a:lnSpc>
              <a:buNone/>
            </a:pPr>
            <a:r>
              <a:rPr lang="fr-FR" cap="none" dirty="0">
                <a:latin typeface="Arial Narrow" panose="020B0606020202030204" pitchFamily="34" charset="0"/>
              </a:rPr>
              <a:t>La flexibilité et l’agilité des entreprises informelles clés de résilience managériale ou organisationnelle. </a:t>
            </a:r>
          </a:p>
          <a:p>
            <a:pPr marL="0" indent="0" algn="just">
              <a:lnSpc>
                <a:spcPct val="100000"/>
              </a:lnSpc>
              <a:buNone/>
            </a:pPr>
            <a:r>
              <a:rPr lang="fr-FR" cap="none" dirty="0">
                <a:latin typeface="Arial Narrow" panose="020B0606020202030204" pitchFamily="34" charset="0"/>
              </a:rPr>
              <a:t>Les aides publiques comme clés de la résilience des entreprises informelles</a:t>
            </a:r>
          </a:p>
          <a:p>
            <a:pPr marL="0" indent="0" algn="just">
              <a:lnSpc>
                <a:spcPct val="100000"/>
              </a:lnSpc>
              <a:buNone/>
            </a:pPr>
            <a:r>
              <a:rPr lang="fr-FR" b="1" cap="none" dirty="0">
                <a:latin typeface="Arial Narrow" panose="020B0606020202030204" pitchFamily="34" charset="0"/>
              </a:rPr>
              <a:t>2- Implications</a:t>
            </a:r>
          </a:p>
          <a:p>
            <a:pPr marL="0" indent="0" algn="just">
              <a:lnSpc>
                <a:spcPct val="100000"/>
              </a:lnSpc>
              <a:buNone/>
            </a:pPr>
            <a:r>
              <a:rPr lang="fr-FR" cap="none" dirty="0">
                <a:latin typeface="Arial Narrow" panose="020B0606020202030204" pitchFamily="34" charset="0"/>
              </a:rPr>
              <a:t>Ce résultat traduit une efficacité des mesures prises par les autorités publiques pour amortir l’impact de la crise sur les performances des entreprises. </a:t>
            </a:r>
          </a:p>
          <a:p>
            <a:pPr marL="0" indent="0" algn="just">
              <a:lnSpc>
                <a:spcPct val="100000"/>
              </a:lnSpc>
              <a:buNone/>
            </a:pPr>
            <a:r>
              <a:rPr lang="fr-FR" cap="none" dirty="0">
                <a:latin typeface="Arial Narrow" panose="020B0606020202030204" pitchFamily="34" charset="0"/>
              </a:rPr>
              <a:t>La panoplie des mesures prises par les pouvoirs publics pour soutenir et accompagner les entreprises ont été principalement favorables aux activités relevant du secteur informel.  Ainsi comme le suggère le FMI, pour « redémarrer la croissance », il faut prendre des mesures d’appui en faveur du secteur informel.</a:t>
            </a:r>
          </a:p>
        </p:txBody>
      </p:sp>
    </p:spTree>
    <p:extLst>
      <p:ext uri="{BB962C8B-B14F-4D97-AF65-F5344CB8AC3E}">
        <p14:creationId xmlns:p14="http://schemas.microsoft.com/office/powerpoint/2010/main" val="336071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White puzzle with one red piece">
            <a:extLst>
              <a:ext uri="{FF2B5EF4-FFF2-40B4-BE49-F238E27FC236}">
                <a16:creationId xmlns:a16="http://schemas.microsoft.com/office/drawing/2014/main" id="{0B57017C-B2A7-5818-ED6A-A3E5B9572184}"/>
              </a:ext>
            </a:extLst>
          </p:cNvPr>
          <p:cNvPicPr>
            <a:picLocks noChangeAspect="1"/>
          </p:cNvPicPr>
          <p:nvPr/>
        </p:nvPicPr>
        <p:blipFill rotWithShape="1">
          <a:blip r:embed="Rf34d3aa7c33e4483"/>
          <a:srcRect l="17721" r="16117"/>
          <a:stretch/>
        </p:blipFill>
        <p:spPr>
          <a:xfrm>
            <a:off x="20" y="1666568"/>
            <a:ext cx="6106195" cy="5191432"/>
          </a:xfrm>
          <a:prstGeom prst="rect">
            <a:avLst/>
          </a:prstGeom>
        </p:spPr>
      </p:pic>
      <p:sp useBgFill="1">
        <p:nvSpPr>
          <p:cNvPr id="11" name="Rectangle 10">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0FBB06E-C337-5D03-8961-833E04D6D865}"/>
              </a:ext>
            </a:extLst>
          </p:cNvPr>
          <p:cNvSpPr>
            <a:spLocks noGrp="1"/>
          </p:cNvSpPr>
          <p:nvPr>
            <p:ph type="title"/>
          </p:nvPr>
        </p:nvSpPr>
        <p:spPr>
          <a:xfrm>
            <a:off x="761801" y="352766"/>
            <a:ext cx="10591999" cy="1023584"/>
          </a:xfrm>
        </p:spPr>
        <p:txBody>
          <a:bodyPr>
            <a:normAutofit/>
          </a:bodyPr>
          <a:lstStyle/>
          <a:p>
            <a:r>
              <a:rPr lang="fr-FR" sz="4000" dirty="0" err="1">
                <a:latin typeface="Times" pitchFamily="2" charset="0"/>
              </a:rPr>
              <a:t>Glocal</a:t>
            </a:r>
            <a:r>
              <a:rPr lang="fr-FR" sz="4000" dirty="0">
                <a:latin typeface="Times" pitchFamily="2" charset="0"/>
              </a:rPr>
              <a:t> situations: Local and global </a:t>
            </a:r>
            <a:r>
              <a:rPr lang="fr-FR" sz="4000" dirty="0" err="1">
                <a:latin typeface="Times" pitchFamily="2" charset="0"/>
              </a:rPr>
              <a:t>hybridization</a:t>
            </a:r>
            <a:endParaRPr lang="fr-FR" sz="4000" dirty="0">
              <a:latin typeface="Times" pitchFamily="2" charset="0"/>
            </a:endParaRPr>
          </a:p>
        </p:txBody>
      </p:sp>
      <p:sp>
        <p:nvSpPr>
          <p:cNvPr id="3" name="Espace réservé du contenu 2">
            <a:extLst>
              <a:ext uri="{FF2B5EF4-FFF2-40B4-BE49-F238E27FC236}">
                <a16:creationId xmlns:a16="http://schemas.microsoft.com/office/drawing/2014/main" id="{104A502B-B5B7-8623-D1B8-625B6454C099}"/>
              </a:ext>
            </a:extLst>
          </p:cNvPr>
          <p:cNvSpPr>
            <a:spLocks noGrp="1"/>
          </p:cNvSpPr>
          <p:nvPr>
            <p:ph idx="1"/>
          </p:nvPr>
        </p:nvSpPr>
        <p:spPr>
          <a:xfrm>
            <a:off x="6803408" y="1729116"/>
            <a:ext cx="4550391" cy="4900284"/>
          </a:xfrm>
        </p:spPr>
        <p:txBody>
          <a:bodyPr anchor="ctr">
            <a:normAutofit fontScale="92500"/>
          </a:bodyPr>
          <a:lstStyle/>
          <a:p>
            <a:r>
              <a:rPr lang="en-GB" sz="1600" dirty="0">
                <a:effectLst/>
                <a:latin typeface="Times New Roman" panose="02020603050405020304" pitchFamily="18" charset="0"/>
                <a:ea typeface="Calibri" panose="020F0502020204030204" pitchFamily="34" charset="0"/>
              </a:rPr>
              <a:t>The authors of the different chapters discuss topics that need further efforts to understand West-African socio-economic systems. Questions such as </a:t>
            </a:r>
            <a:r>
              <a:rPr lang="en-GB" sz="1600" b="1" dirty="0">
                <a:effectLst/>
                <a:latin typeface="Times New Roman" panose="02020603050405020304" pitchFamily="18" charset="0"/>
                <a:ea typeface="Calibri" panose="020F0502020204030204" pitchFamily="34" charset="0"/>
              </a:rPr>
              <a:t>informal work, social entrepreneurship, philanthropy of women entrepreneurs, sustainable economic projects, and different forms of entrepreneurship such as poverty induced economic situations, but also employments in the IT sector </a:t>
            </a:r>
            <a:r>
              <a:rPr lang="en-GB" sz="1600" dirty="0">
                <a:effectLst/>
                <a:latin typeface="Times New Roman" panose="02020603050405020304" pitchFamily="18" charset="0"/>
                <a:ea typeface="Calibri" panose="020F0502020204030204" pitchFamily="34" charset="0"/>
              </a:rPr>
              <a:t>will permit to clarify the activities of these female entrepreneurs. </a:t>
            </a:r>
            <a:endParaRPr lang="en-GB" sz="1600" dirty="0">
              <a:latin typeface="Times New Roman" panose="02020603050405020304" pitchFamily="18" charset="0"/>
            </a:endParaRPr>
          </a:p>
          <a:p>
            <a:r>
              <a:rPr lang="en-GB" sz="1600" b="1" kern="100" dirty="0">
                <a:effectLst/>
                <a:latin typeface="Times New Roman" panose="02020603050405020304" pitchFamily="18" charset="0"/>
                <a:ea typeface="Calibri" panose="020F0502020204030204" pitchFamily="34" charset="0"/>
                <a:cs typeface="Times New Roman" panose="02020603050405020304" pitchFamily="18" charset="0"/>
              </a:rPr>
              <a:t>We aim to recover the voices, works, and experiences of women through field studies </a:t>
            </a:r>
            <a:r>
              <a:rPr lang="en-GB" sz="1600" kern="100" dirty="0">
                <a:effectLst/>
                <a:latin typeface="Times New Roman" panose="02020603050405020304" pitchFamily="18" charset="0"/>
                <a:ea typeface="Calibri" panose="020F0502020204030204" pitchFamily="34" charset="0"/>
                <a:cs typeface="Times New Roman" panose="02020603050405020304" pitchFamily="18" charset="0"/>
              </a:rPr>
              <a:t>whose descriptions will permit Business school lecturers </a:t>
            </a:r>
            <a:r>
              <a:rPr lang="en-GB" sz="1600" b="1" kern="100" dirty="0">
                <a:effectLst/>
                <a:latin typeface="Times New Roman" panose="02020603050405020304" pitchFamily="18" charset="0"/>
                <a:ea typeface="Calibri" panose="020F0502020204030204" pitchFamily="34" charset="0"/>
                <a:cs typeface="Times New Roman" panose="02020603050405020304" pitchFamily="18" charset="0"/>
              </a:rPr>
              <a:t>to choose topics for their classes </a:t>
            </a:r>
            <a:r>
              <a:rPr lang="en-GB" sz="1600" kern="100" dirty="0">
                <a:effectLst/>
                <a:latin typeface="Times New Roman" panose="02020603050405020304" pitchFamily="18" charset="0"/>
                <a:ea typeface="Calibri" panose="020F0502020204030204" pitchFamily="34" charset="0"/>
                <a:cs typeface="Times New Roman" panose="02020603050405020304" pitchFamily="18" charset="0"/>
              </a:rPr>
              <a:t>with students that wish to know more on female entrepreneurship. </a:t>
            </a:r>
            <a:endParaRPr lang="en-GB" sz="1600" kern="100" dirty="0">
              <a:latin typeface="Times New Roman" panose="02020603050405020304" pitchFamily="18" charset="0"/>
              <a:ea typeface="Calibri" panose="020F0502020204030204" pitchFamily="34" charset="0"/>
              <a:cs typeface="Times New Roman" panose="02020603050405020304" pitchFamily="18" charset="0"/>
            </a:endParaRPr>
          </a:p>
          <a:p>
            <a:r>
              <a:rPr lang="en-GB" sz="1600" dirty="0">
                <a:effectLst/>
                <a:latin typeface="Times New Roman" panose="02020603050405020304" pitchFamily="18" charset="0"/>
                <a:ea typeface="Calibri" panose="020F0502020204030204" pitchFamily="34" charset="0"/>
              </a:rPr>
              <a:t>The disciplines of the different authors are multiple: anthropology, sociology, economy, gender studies, and management studies. </a:t>
            </a:r>
            <a:endParaRPr lang="en-GB" sz="1600" kern="100" dirty="0">
              <a:latin typeface="Times New Roman" panose="02020603050405020304" pitchFamily="18" charset="0"/>
              <a:ea typeface="Calibri" panose="020F0502020204030204" pitchFamily="34" charset="0"/>
              <a:cs typeface="Times New Roman" panose="02020603050405020304" pitchFamily="18" charset="0"/>
            </a:endParaRPr>
          </a:p>
          <a:p>
            <a:r>
              <a:rPr lang="en-GB" sz="1600" dirty="0">
                <a:effectLst/>
                <a:latin typeface="Times New Roman" panose="02020603050405020304" pitchFamily="18" charset="0"/>
                <a:ea typeface="Calibri" panose="020F0502020204030204" pitchFamily="34" charset="0"/>
              </a:rPr>
              <a:t>A Eurocentric perspective isn’t chosen but life situations that are mainly influenced by </a:t>
            </a:r>
            <a:r>
              <a:rPr lang="en-GB" sz="1600" b="1" dirty="0">
                <a:effectLst/>
                <a:latin typeface="Times New Roman" panose="02020603050405020304" pitchFamily="18" charset="0"/>
                <a:ea typeface="Calibri" panose="020F0502020204030204" pitchFamily="34" charset="0"/>
              </a:rPr>
              <a:t>local cultural traditions and the impact of globalization on West-African societies</a:t>
            </a:r>
            <a:r>
              <a:rPr lang="en-GB" sz="1600" dirty="0">
                <a:effectLst/>
                <a:latin typeface="Times New Roman" panose="02020603050405020304" pitchFamily="18" charset="0"/>
                <a:ea typeface="Calibri" panose="020F0502020204030204" pitchFamily="34" charset="0"/>
              </a:rPr>
              <a:t>. </a:t>
            </a:r>
            <a:endParaRPr lang="fr-SN"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100" dirty="0"/>
          </a:p>
        </p:txBody>
      </p:sp>
    </p:spTree>
    <p:extLst>
      <p:ext uri="{BB962C8B-B14F-4D97-AF65-F5344CB8AC3E}">
        <p14:creationId xmlns:p14="http://schemas.microsoft.com/office/powerpoint/2010/main" val="99744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F6D1D2-1C79-BB4D-4B35-12804EEC0E57}"/>
              </a:ext>
            </a:extLst>
          </p:cNvPr>
          <p:cNvSpPr>
            <a:spLocks noGrp="1"/>
          </p:cNvSpPr>
          <p:nvPr>
            <p:ph type="title"/>
          </p:nvPr>
        </p:nvSpPr>
        <p:spPr>
          <a:xfrm>
            <a:off x="683625" y="331450"/>
            <a:ext cx="10396882" cy="1151965"/>
          </a:xfrm>
        </p:spPr>
        <p:txBody>
          <a:bodyPr>
            <a:noAutofit/>
          </a:bodyPr>
          <a:lstStyle/>
          <a:p>
            <a:r>
              <a:rPr lang="fr-FR" sz="4400" dirty="0"/>
              <a:t>6- Perspectives et avenues de recherche</a:t>
            </a:r>
          </a:p>
        </p:txBody>
      </p:sp>
      <p:sp>
        <p:nvSpPr>
          <p:cNvPr id="3" name="Espace réservé du contenu 2">
            <a:extLst>
              <a:ext uri="{FF2B5EF4-FFF2-40B4-BE49-F238E27FC236}">
                <a16:creationId xmlns:a16="http://schemas.microsoft.com/office/drawing/2014/main" id="{982F9159-16EF-3B87-A713-59ABD86BECF8}"/>
              </a:ext>
            </a:extLst>
          </p:cNvPr>
          <p:cNvSpPr>
            <a:spLocks noGrp="1"/>
          </p:cNvSpPr>
          <p:nvPr>
            <p:ph sz="quarter" idx="13"/>
          </p:nvPr>
        </p:nvSpPr>
        <p:spPr>
          <a:xfrm>
            <a:off x="683625" y="1556427"/>
            <a:ext cx="10394707" cy="3545784"/>
          </a:xfrm>
        </p:spPr>
        <p:txBody>
          <a:bodyPr>
            <a:noAutofit/>
          </a:bodyPr>
          <a:lstStyle/>
          <a:p>
            <a:pPr marL="0" indent="0" algn="just">
              <a:buNone/>
            </a:pPr>
            <a:r>
              <a:rPr lang="fr-FR" sz="2400" cap="none" dirty="0">
                <a:latin typeface="Arial Narrow" panose="020B0606020202030204" pitchFamily="34" charset="0"/>
              </a:rPr>
              <a:t>La recherche des réponses à certaines questions restées sans réponses pourrait alors faire l’objet de recherches futures : </a:t>
            </a:r>
          </a:p>
          <a:p>
            <a:pPr algn="just"/>
            <a:r>
              <a:rPr lang="fr-FR" sz="2400" cap="none" dirty="0">
                <a:latin typeface="Arial Narrow" panose="020B0606020202030204" pitchFamily="34" charset="0"/>
              </a:rPr>
              <a:t>La performance observée des entreprises informelles sera durable et pourrait se poursuivre après la COVID-19 ? </a:t>
            </a:r>
          </a:p>
          <a:p>
            <a:pPr algn="just"/>
            <a:r>
              <a:rPr lang="fr-FR" sz="2400" cap="none" dirty="0">
                <a:latin typeface="Arial Narrow" panose="020B0606020202030204" pitchFamily="34" charset="0"/>
              </a:rPr>
              <a:t>Au regard des résultats notamment relatifs aux actions de l’Etat prioritairement dirigées pour les entreprises informelles, on peut s’interroger sur la stratégie de gouvernance de l’informel pour la période post COVID-19, considérant qu’avant cette crise, la politique publique privilégiée la recherche de sa formalisation ?</a:t>
            </a:r>
          </a:p>
        </p:txBody>
      </p:sp>
    </p:spTree>
    <p:extLst>
      <p:ext uri="{BB962C8B-B14F-4D97-AF65-F5344CB8AC3E}">
        <p14:creationId xmlns:p14="http://schemas.microsoft.com/office/powerpoint/2010/main" val="1902287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8A8AF6-F92D-5C0B-870F-CB15F99F3ADC}"/>
              </a:ext>
            </a:extLst>
          </p:cNvPr>
          <p:cNvSpPr>
            <a:spLocks noGrp="1"/>
          </p:cNvSpPr>
          <p:nvPr>
            <p:ph sz="quarter" idx="13"/>
          </p:nvPr>
        </p:nvSpPr>
        <p:spPr/>
        <p:txBody>
          <a:bodyPr>
            <a:normAutofit/>
          </a:bodyPr>
          <a:lstStyle/>
          <a:p>
            <a:pPr marL="0" indent="0" algn="ctr">
              <a:buNone/>
            </a:pPr>
            <a:r>
              <a:rPr lang="fr-FR" sz="2800" dirty="0"/>
              <a:t>Merci pour votre aimable attention !!!</a:t>
            </a:r>
          </a:p>
        </p:txBody>
      </p:sp>
    </p:spTree>
    <p:extLst>
      <p:ext uri="{BB962C8B-B14F-4D97-AF65-F5344CB8AC3E}">
        <p14:creationId xmlns:p14="http://schemas.microsoft.com/office/powerpoint/2010/main" val="22996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in a crowd">
            <a:extLst>
              <a:ext uri="{FF2B5EF4-FFF2-40B4-BE49-F238E27FC236}">
                <a16:creationId xmlns:a16="http://schemas.microsoft.com/office/drawing/2014/main" id="{29C8FD1B-300B-BD00-BCEB-E492A8197752}"/>
              </a:ext>
            </a:extLst>
          </p:cNvPr>
          <p:cNvPicPr>
            <a:picLocks noChangeAspect="1"/>
          </p:cNvPicPr>
          <p:nvPr/>
        </p:nvPicPr>
        <p:blipFill rotWithShape="1">
          <a:blip r:embed="Rac170c5dcfee4824"/>
          <a:srcRect l="24512" r="16321"/>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3A54574-79D3-DA4F-265B-E180A5951F15}"/>
              </a:ext>
            </a:extLst>
          </p:cNvPr>
          <p:cNvSpPr>
            <a:spLocks noGrp="1"/>
          </p:cNvSpPr>
          <p:nvPr>
            <p:ph type="title"/>
          </p:nvPr>
        </p:nvSpPr>
        <p:spPr>
          <a:xfrm>
            <a:off x="6115317" y="405685"/>
            <a:ext cx="5464968" cy="1559301"/>
          </a:xfrm>
        </p:spPr>
        <p:txBody>
          <a:bodyPr>
            <a:normAutofit/>
          </a:bodyPr>
          <a:lstStyle/>
          <a:p>
            <a:r>
              <a:rPr lang="fr-FR" sz="4000" b="1" dirty="0" err="1">
                <a:latin typeface="Times" pitchFamily="2" charset="0"/>
              </a:rPr>
              <a:t>Women</a:t>
            </a:r>
            <a:r>
              <a:rPr lang="fr-FR" sz="4000" b="1" dirty="0">
                <a:latin typeface="Times" pitchFamily="2" charset="0"/>
              </a:rPr>
              <a:t> entrepreneurs in West </a:t>
            </a:r>
            <a:r>
              <a:rPr lang="fr-FR" sz="4000" b="1" dirty="0" err="1">
                <a:latin typeface="Times" pitchFamily="2" charset="0"/>
              </a:rPr>
              <a:t>Africa</a:t>
            </a:r>
            <a:endParaRPr lang="fr-FR" sz="4000" b="1" dirty="0">
              <a:latin typeface="Times" pitchFamily="2" charset="0"/>
            </a:endParaRPr>
          </a:p>
        </p:txBody>
      </p:sp>
      <p:sp>
        <p:nvSpPr>
          <p:cNvPr id="15" name="Espace réservé du contenu 2">
            <a:extLst>
              <a:ext uri="{FF2B5EF4-FFF2-40B4-BE49-F238E27FC236}">
                <a16:creationId xmlns:a16="http://schemas.microsoft.com/office/drawing/2014/main" id="{4415F130-D969-2367-9300-81CB805D44EB}"/>
              </a:ext>
            </a:extLst>
          </p:cNvPr>
          <p:cNvSpPr>
            <a:spLocks noGrp="1"/>
          </p:cNvSpPr>
          <p:nvPr>
            <p:ph idx="1"/>
          </p:nvPr>
        </p:nvSpPr>
        <p:spPr>
          <a:xfrm>
            <a:off x="6115317" y="1964986"/>
            <a:ext cx="5247340" cy="4275092"/>
          </a:xfrm>
        </p:spPr>
        <p:txBody>
          <a:bodyPr anchor="ctr">
            <a:normAutofit lnSpcReduction="10000"/>
          </a:bodyPr>
          <a:lstStyle/>
          <a:p>
            <a:r>
              <a:rPr lang="en-GB" sz="1600" dirty="0">
                <a:effectLst/>
                <a:latin typeface="Times New Roman" panose="02020603050405020304" pitchFamily="18" charset="0"/>
                <a:ea typeface="Calibri" panose="020F0502020204030204" pitchFamily="34" charset="0"/>
              </a:rPr>
              <a:t>The different chapters are meant to address recent important challenges that may become the focus of teaching for the </a:t>
            </a:r>
            <a:r>
              <a:rPr lang="en-GB" sz="1600" b="1" dirty="0">
                <a:effectLst/>
                <a:latin typeface="Times New Roman" panose="02020603050405020304" pitchFamily="18" charset="0"/>
                <a:ea typeface="Calibri" panose="020F0502020204030204" pitchFamily="34" charset="0"/>
              </a:rPr>
              <a:t>next generation of women entrepreneurs</a:t>
            </a:r>
            <a:r>
              <a:rPr lang="en-GB" sz="1600" dirty="0">
                <a:effectLst/>
                <a:latin typeface="Times New Roman" panose="02020603050405020304" pitchFamily="18" charset="0"/>
                <a:ea typeface="Calibri" panose="020F0502020204030204" pitchFamily="34" charset="0"/>
              </a:rPr>
              <a:t>. This teaching must be </a:t>
            </a:r>
            <a:r>
              <a:rPr lang="en-GB" sz="1600" b="1" dirty="0">
                <a:effectLst/>
                <a:latin typeface="Times New Roman" panose="02020603050405020304" pitchFamily="18" charset="0"/>
                <a:ea typeface="Calibri" panose="020F0502020204030204" pitchFamily="34" charset="0"/>
              </a:rPr>
              <a:t>open for new research results and the necessity to create jobs for millions of young people </a:t>
            </a:r>
            <a:r>
              <a:rPr lang="en-GB" sz="1600" dirty="0">
                <a:effectLst/>
                <a:latin typeface="Times New Roman" panose="02020603050405020304" pitchFamily="18" charset="0"/>
                <a:ea typeface="Calibri" panose="020F0502020204030204" pitchFamily="34" charset="0"/>
              </a:rPr>
              <a:t>that arrive on the African job market every year. </a:t>
            </a:r>
          </a:p>
          <a:p>
            <a:r>
              <a:rPr lang="en-GB" sz="1600" dirty="0">
                <a:effectLst/>
                <a:latin typeface="Times New Roman" panose="02020603050405020304" pitchFamily="18" charset="0"/>
                <a:ea typeface="Calibri" panose="020F0502020204030204" pitchFamily="34" charset="0"/>
              </a:rPr>
              <a:t>In </a:t>
            </a:r>
            <a:r>
              <a:rPr lang="en-GB" sz="1600" b="1" dirty="0">
                <a:effectLst/>
                <a:latin typeface="Times New Roman" panose="02020603050405020304" pitchFamily="18" charset="0"/>
                <a:ea typeface="Calibri" panose="020F0502020204030204" pitchFamily="34" charset="0"/>
              </a:rPr>
              <a:t>fields otherwise dominated by a white, male, and Euro-centric perspective</a:t>
            </a:r>
            <a:r>
              <a:rPr lang="en-GB" sz="1600" dirty="0">
                <a:effectLst/>
                <a:latin typeface="Times New Roman" panose="02020603050405020304" pitchFamily="18" charset="0"/>
                <a:ea typeface="Calibri" panose="020F0502020204030204" pitchFamily="34" charset="0"/>
              </a:rPr>
              <a:t>, a focus on women entrepreneurs will renew teaching and </a:t>
            </a:r>
            <a:r>
              <a:rPr lang="en-GB" sz="1600" b="1" dirty="0">
                <a:effectLst/>
                <a:latin typeface="Times New Roman" panose="02020603050405020304" pitchFamily="18" charset="0"/>
                <a:ea typeface="Calibri" panose="020F0502020204030204" pitchFamily="34" charset="0"/>
              </a:rPr>
              <a:t>trigger new courses that include diversity demands of today’s students</a:t>
            </a:r>
            <a:r>
              <a:rPr lang="en-GB" sz="1600" dirty="0">
                <a:effectLst/>
                <a:latin typeface="Times New Roman" panose="02020603050405020304" pitchFamily="18" charset="0"/>
                <a:ea typeface="Calibri" panose="020F0502020204030204" pitchFamily="34" charset="0"/>
              </a:rPr>
              <a:t>. </a:t>
            </a:r>
          </a:p>
          <a:p>
            <a:r>
              <a:rPr lang="en-GB" sz="1600" dirty="0">
                <a:effectLst/>
                <a:latin typeface="Times New Roman" panose="02020603050405020304" pitchFamily="18" charset="0"/>
                <a:ea typeface="Calibri" panose="020F0502020204030204" pitchFamily="34" charset="0"/>
              </a:rPr>
              <a:t>Being linked to the </a:t>
            </a:r>
            <a:r>
              <a:rPr lang="en-GB" sz="1600" dirty="0" err="1">
                <a:effectLst/>
                <a:latin typeface="Times New Roman" panose="02020603050405020304" pitchFamily="18" charset="0"/>
                <a:ea typeface="Calibri" panose="020F0502020204030204" pitchFamily="34" charset="0"/>
              </a:rPr>
              <a:t>ManaGlobal</a:t>
            </a:r>
            <a:r>
              <a:rPr lang="en-GB" sz="1600" dirty="0">
                <a:effectLst/>
                <a:latin typeface="Times New Roman" panose="02020603050405020304" pitchFamily="18" charset="0"/>
                <a:ea typeface="Calibri" panose="020F0502020204030204" pitchFamily="34" charset="0"/>
              </a:rPr>
              <a:t> project, we are interested to learn more on </a:t>
            </a:r>
            <a:r>
              <a:rPr lang="en-GB" sz="1600" b="1" dirty="0">
                <a:effectLst/>
                <a:latin typeface="Times New Roman" panose="02020603050405020304" pitchFamily="18" charset="0"/>
                <a:ea typeface="Calibri" panose="020F0502020204030204" pitchFamily="34" charset="0"/>
              </a:rPr>
              <a:t>the possible factors that contribute to the socio-economic success of female entrepreneurs in sub-Saharan West-Africa</a:t>
            </a:r>
            <a:r>
              <a:rPr lang="en-GB" sz="1600" dirty="0">
                <a:effectLst/>
                <a:latin typeface="Times New Roman" panose="02020603050405020304" pitchFamily="18" charset="0"/>
                <a:ea typeface="Calibri" panose="020F0502020204030204" pitchFamily="34" charset="0"/>
              </a:rPr>
              <a:t>. We believe that socio-cultural dynamics that are close to gender stereotypes influence the success of women entrepreneurs. </a:t>
            </a:r>
          </a:p>
          <a:p>
            <a:endParaRPr lang="fr-FR" sz="1400" dirty="0"/>
          </a:p>
        </p:txBody>
      </p:sp>
    </p:spTree>
    <p:extLst>
      <p:ext uri="{BB962C8B-B14F-4D97-AF65-F5344CB8AC3E}">
        <p14:creationId xmlns:p14="http://schemas.microsoft.com/office/powerpoint/2010/main" val="425709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B2CD81A-796A-9719-17DE-4D0D9D9E16BE}"/>
              </a:ext>
            </a:extLst>
          </p:cNvPr>
          <p:cNvSpPr>
            <a:spLocks noGrp="1"/>
          </p:cNvSpPr>
          <p:nvPr>
            <p:ph type="title"/>
          </p:nvPr>
        </p:nvSpPr>
        <p:spPr>
          <a:xfrm>
            <a:off x="761802" y="240241"/>
            <a:ext cx="10760054" cy="1228299"/>
          </a:xfrm>
        </p:spPr>
        <p:txBody>
          <a:bodyPr>
            <a:normAutofit/>
          </a:bodyPr>
          <a:lstStyle/>
          <a:p>
            <a:pPr algn="ctr"/>
            <a:r>
              <a:rPr lang="fr-FR" sz="4000" b="1" dirty="0" err="1"/>
              <a:t>Women</a:t>
            </a:r>
            <a:r>
              <a:rPr lang="fr-FR" sz="4000" b="1" dirty="0"/>
              <a:t> entrepreneurs</a:t>
            </a:r>
          </a:p>
        </p:txBody>
      </p:sp>
      <p:sp>
        <p:nvSpPr>
          <p:cNvPr id="3" name="Espace réservé du contenu 2">
            <a:extLst>
              <a:ext uri="{FF2B5EF4-FFF2-40B4-BE49-F238E27FC236}">
                <a16:creationId xmlns:a16="http://schemas.microsoft.com/office/drawing/2014/main" id="{10B6BCDE-4F5C-9672-E684-4ED62129BB77}"/>
              </a:ext>
            </a:extLst>
          </p:cNvPr>
          <p:cNvSpPr>
            <a:spLocks noGrp="1"/>
          </p:cNvSpPr>
          <p:nvPr>
            <p:ph idx="1"/>
          </p:nvPr>
        </p:nvSpPr>
        <p:spPr>
          <a:xfrm>
            <a:off x="761802" y="1843087"/>
            <a:ext cx="5653286" cy="4570069"/>
          </a:xfrm>
        </p:spPr>
        <p:txBody>
          <a:bodyPr anchor="ctr">
            <a:noAutofit/>
          </a:bodyPr>
          <a:lstStyle/>
          <a:p>
            <a:pPr algn="just"/>
            <a:r>
              <a:rPr lang="en-GB" sz="1600" b="1" dirty="0">
                <a:effectLst/>
                <a:latin typeface="Times New Roman" panose="02020603050405020304" pitchFamily="18" charset="0"/>
                <a:ea typeface="Calibri" panose="020F0502020204030204" pitchFamily="34" charset="0"/>
              </a:rPr>
              <a:t>Entrepreneurs are those men and women who create new businesses based on new needs and new services </a:t>
            </a:r>
            <a:r>
              <a:rPr lang="en-GB" sz="1600" dirty="0">
                <a:effectLst/>
                <a:latin typeface="Times New Roman" panose="02020603050405020304" pitchFamily="18" charset="0"/>
                <a:ea typeface="Calibri" panose="020F0502020204030204" pitchFamily="34" charset="0"/>
              </a:rPr>
              <a:t>that may be successful if adopted by customers who need these goods and services. </a:t>
            </a:r>
          </a:p>
          <a:p>
            <a:pPr algn="just"/>
            <a:r>
              <a:rPr lang="en-GB" sz="1600" dirty="0">
                <a:effectLst/>
                <a:latin typeface="Times New Roman" panose="02020603050405020304" pitchFamily="18" charset="0"/>
                <a:ea typeface="Calibri" panose="020F0502020204030204" pitchFamily="34" charset="0"/>
              </a:rPr>
              <a:t>Yet, women don't receive the same level of funding as their male counterparts with the consequence that they are less productive regarding socio-economic development. T</a:t>
            </a:r>
            <a:r>
              <a:rPr lang="en-GB" sz="1600" b="1" dirty="0">
                <a:effectLst/>
                <a:latin typeface="Times New Roman" panose="02020603050405020304" pitchFamily="18" charset="0"/>
                <a:ea typeface="Calibri" panose="020F0502020204030204" pitchFamily="34" charset="0"/>
              </a:rPr>
              <a:t>he World Economic Forum (2012) considered that Western governments and NGOs should emphasize female entrepreneurs whose activities are considered leading to improved social situations of their families and communities </a:t>
            </a:r>
            <a:r>
              <a:rPr lang="en-GB" sz="1600" dirty="0">
                <a:effectLst/>
                <a:latin typeface="Times New Roman" panose="02020603050405020304" pitchFamily="18" charset="0"/>
                <a:ea typeface="Calibri" panose="020F0502020204030204" pitchFamily="34" charset="0"/>
              </a:rPr>
              <a:t>(cf. </a:t>
            </a:r>
            <a:r>
              <a:rPr lang="en-GB" sz="1600" dirty="0" err="1">
                <a:effectLst/>
                <a:latin typeface="Times New Roman" panose="02020603050405020304" pitchFamily="18" charset="0"/>
                <a:ea typeface="Calibri" panose="020F0502020204030204" pitchFamily="34" charset="0"/>
              </a:rPr>
              <a:t>Etim</a:t>
            </a:r>
            <a:r>
              <a:rPr lang="en-GB" sz="1600" dirty="0">
                <a:effectLst/>
                <a:latin typeface="Times New Roman" panose="02020603050405020304" pitchFamily="18" charset="0"/>
                <a:ea typeface="Calibri" panose="020F0502020204030204" pitchFamily="34" charset="0"/>
              </a:rPr>
              <a:t> and </a:t>
            </a:r>
            <a:r>
              <a:rPr lang="en-GB" sz="1600" dirty="0" err="1">
                <a:effectLst/>
                <a:latin typeface="Times New Roman" panose="02020603050405020304" pitchFamily="18" charset="0"/>
                <a:ea typeface="Calibri" panose="020F0502020204030204" pitchFamily="34" charset="0"/>
              </a:rPr>
              <a:t>Iwu</a:t>
            </a:r>
            <a:r>
              <a:rPr lang="en-GB" sz="1600" dirty="0">
                <a:effectLst/>
                <a:latin typeface="Times New Roman" panose="02020603050405020304" pitchFamily="18" charset="0"/>
                <a:ea typeface="Calibri" panose="020F0502020204030204" pitchFamily="34" charset="0"/>
              </a:rPr>
              <a:t>, 2019: 2). </a:t>
            </a:r>
          </a:p>
          <a:p>
            <a:pPr algn="just"/>
            <a:r>
              <a:rPr lang="en-GB" sz="1600" dirty="0">
                <a:effectLst/>
                <a:latin typeface="Times New Roman" panose="02020603050405020304" pitchFamily="18" charset="0"/>
                <a:ea typeface="Calibri" panose="020F0502020204030204" pitchFamily="34" charset="0"/>
              </a:rPr>
              <a:t>Some of the constraints of female entrepreneurs are the </a:t>
            </a:r>
            <a:r>
              <a:rPr lang="en-GB" sz="1600" b="1" dirty="0">
                <a:effectLst/>
                <a:latin typeface="Times New Roman" panose="02020603050405020304" pitchFamily="18" charset="0"/>
                <a:ea typeface="Calibri" panose="020F0502020204030204" pitchFamily="34" charset="0"/>
              </a:rPr>
              <a:t>lack of funding, few useful networks, and poor management knowledge to be applied</a:t>
            </a:r>
            <a:r>
              <a:rPr lang="en-GB" sz="1600" dirty="0">
                <a:effectLst/>
                <a:latin typeface="Times New Roman" panose="02020603050405020304" pitchFamily="18" charset="0"/>
                <a:ea typeface="Calibri" panose="020F0502020204030204" pitchFamily="34" charset="0"/>
              </a:rPr>
              <a:t>. </a:t>
            </a:r>
            <a:endParaRPr lang="en-GB" sz="1600" dirty="0">
              <a:latin typeface="Times New Roman" panose="02020603050405020304" pitchFamily="18" charset="0"/>
              <a:ea typeface="Calibri" panose="020F0502020204030204" pitchFamily="34" charset="0"/>
            </a:endParaRPr>
          </a:p>
          <a:p>
            <a:pPr algn="just"/>
            <a:r>
              <a:rPr lang="en-GB" sz="1600" dirty="0">
                <a:effectLst/>
                <a:latin typeface="Times New Roman" panose="02020603050405020304" pitchFamily="18" charset="0"/>
                <a:ea typeface="Calibri" panose="020F0502020204030204" pitchFamily="34" charset="0"/>
              </a:rPr>
              <a:t>Other problematic factors are linked to stereotypes, patriarchal and family situations that are demanding and hinder the entrepreneurial success. These disadvantages are seen as barriers to women’s professional uptake. </a:t>
            </a:r>
            <a:endParaRPr lang="fr-FR" sz="1600" dirty="0"/>
          </a:p>
        </p:txBody>
      </p:sp>
      <p:pic>
        <p:nvPicPr>
          <p:cNvPr id="7" name="Graphic 6" descr="Intégration">
            <a:extLst>
              <a:ext uri="{FF2B5EF4-FFF2-40B4-BE49-F238E27FC236}">
                <a16:creationId xmlns:a16="http://schemas.microsoft.com/office/drawing/2014/main" id="{B2D584F5-B0D6-0D55-0887-6FF0E39E0C95}"/>
              </a:ext>
            </a:extLst>
          </p:cNvPr>
          <p:cNvPicPr>
            <a:picLocks noChangeAspect="1"/>
          </p:cNvPicPr>
          <p:nvPr/>
        </p:nvPicPr>
        <p:blipFill>
          <a:blip r:embed="R9bc423048f764dd0">
            <a:extLst>
              <a:ext uri="{28A0092B-C50C-407E-A947-70E740481C1C}">
                <a14:useLocalDpi xmlns:a14="http://schemas.microsoft.com/office/drawing/2010/main" val="0"/>
              </a:ext>
              <a:ext uri="{96DAC541-7B7A-43D3-8B79-37D633B846F1}">
                <asvg:svgBlip xmlns:asvg="http://schemas.microsoft.com/office/drawing/2016/SVG/main" r:embed="R5ec0a1d5564c46f7"/>
              </a:ext>
            </a:extLst>
          </a:blip>
          <a:stretch>
            <a:fillRect/>
          </a:stretch>
        </p:blipFill>
        <p:spPr>
          <a:xfrm>
            <a:off x="7029047" y="2321476"/>
            <a:ext cx="3807411" cy="3807411"/>
          </a:xfrm>
          <a:prstGeom prst="rect">
            <a:avLst/>
          </a:prstGeom>
        </p:spPr>
      </p:pic>
    </p:spTree>
    <p:extLst>
      <p:ext uri="{BB962C8B-B14F-4D97-AF65-F5344CB8AC3E}">
        <p14:creationId xmlns:p14="http://schemas.microsoft.com/office/powerpoint/2010/main" val="3584069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0D9EC70-10F6-C1DD-C6A8-48FF717EF310}"/>
              </a:ext>
            </a:extLst>
          </p:cNvPr>
          <p:cNvSpPr>
            <a:spLocks noGrp="1"/>
          </p:cNvSpPr>
          <p:nvPr>
            <p:ph type="title"/>
          </p:nvPr>
        </p:nvSpPr>
        <p:spPr>
          <a:xfrm>
            <a:off x="4572001" y="601744"/>
            <a:ext cx="6781800" cy="1338696"/>
          </a:xfrm>
        </p:spPr>
        <p:txBody>
          <a:bodyPr>
            <a:normAutofit/>
          </a:bodyPr>
          <a:lstStyle/>
          <a:p>
            <a:r>
              <a:rPr lang="fr-FR" b="1" dirty="0" err="1">
                <a:latin typeface="Times" pitchFamily="2" charset="0"/>
              </a:rPr>
              <a:t>Entrepreneurship</a:t>
            </a:r>
            <a:r>
              <a:rPr lang="fr-FR" b="1" dirty="0">
                <a:latin typeface="Times" pitchFamily="2" charset="0"/>
              </a:rPr>
              <a:t> </a:t>
            </a:r>
            <a:r>
              <a:rPr lang="fr-FR" b="1" dirty="0" err="1">
                <a:latin typeface="Times" pitchFamily="2" charset="0"/>
              </a:rPr>
              <a:t>education</a:t>
            </a:r>
            <a:r>
              <a:rPr lang="fr-FR" b="1" dirty="0">
                <a:latin typeface="Times" pitchFamily="2" charset="0"/>
              </a:rPr>
              <a:t> for </a:t>
            </a:r>
            <a:r>
              <a:rPr lang="fr-FR" b="1" dirty="0" err="1">
                <a:latin typeface="Times" pitchFamily="2" charset="0"/>
              </a:rPr>
              <a:t>women</a:t>
            </a:r>
            <a:endParaRPr lang="fr-FR" b="1" dirty="0">
              <a:latin typeface="Times" pitchFamily="2" charset="0"/>
            </a:endParaRPr>
          </a:p>
        </p:txBody>
      </p:sp>
      <p:pic>
        <p:nvPicPr>
          <p:cNvPr id="5" name="Picture 4" descr="Abstract blurred public library with bookshelves">
            <a:extLst>
              <a:ext uri="{FF2B5EF4-FFF2-40B4-BE49-F238E27FC236}">
                <a16:creationId xmlns:a16="http://schemas.microsoft.com/office/drawing/2014/main" id="{8BCDF3B6-BE57-1E4B-F566-A4032B27F32D}"/>
              </a:ext>
            </a:extLst>
          </p:cNvPr>
          <p:cNvPicPr>
            <a:picLocks noChangeAspect="1"/>
          </p:cNvPicPr>
          <p:nvPr/>
        </p:nvPicPr>
        <p:blipFill rotWithShape="1">
          <a:blip r:embed="R803cdac61d5141b2"/>
          <a:srcRect l="20557" r="42897"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Espace réservé du contenu 2">
            <a:extLst>
              <a:ext uri="{FF2B5EF4-FFF2-40B4-BE49-F238E27FC236}">
                <a16:creationId xmlns:a16="http://schemas.microsoft.com/office/drawing/2014/main" id="{BEB03DCD-2228-D206-5916-984BACDD17DE}"/>
              </a:ext>
            </a:extLst>
          </p:cNvPr>
          <p:cNvSpPr>
            <a:spLocks noGrp="1"/>
          </p:cNvSpPr>
          <p:nvPr>
            <p:ph idx="1"/>
          </p:nvPr>
        </p:nvSpPr>
        <p:spPr>
          <a:xfrm>
            <a:off x="4572001" y="2201958"/>
            <a:ext cx="6781800" cy="3900730"/>
          </a:xfrm>
        </p:spPr>
        <p:txBody>
          <a:bodyPr anchor="t">
            <a:normAutofit/>
          </a:bodyPr>
          <a:lstStyle/>
          <a:p>
            <a:pPr algn="just"/>
            <a:r>
              <a:rPr lang="en-GB" sz="1600" b="1" dirty="0">
                <a:effectLst/>
                <a:latin typeface="Times New Roman" panose="02020603050405020304" pitchFamily="18" charset="0"/>
                <a:ea typeface="Calibri" panose="020F0502020204030204" pitchFamily="34" charset="0"/>
              </a:rPr>
              <a:t>Traditional roles of women </a:t>
            </a:r>
            <a:r>
              <a:rPr lang="en-GB" sz="1600" dirty="0">
                <a:effectLst/>
                <a:latin typeface="Times New Roman" panose="02020603050405020304" pitchFamily="18" charset="0"/>
                <a:ea typeface="Calibri" panose="020F0502020204030204" pitchFamily="34" charset="0"/>
              </a:rPr>
              <a:t>but also knowledge defiance are contributing to difficult female socio-economic situations that are moreover influenced by a class structure that attributes better chances to </a:t>
            </a:r>
            <a:r>
              <a:rPr lang="en-GB" sz="1600" b="1" dirty="0">
                <a:effectLst/>
                <a:latin typeface="Times New Roman" panose="02020603050405020304" pitchFamily="18" charset="0"/>
                <a:ea typeface="Calibri" panose="020F0502020204030204" pitchFamily="34" charset="0"/>
              </a:rPr>
              <a:t>women of privileged origins</a:t>
            </a:r>
            <a:r>
              <a:rPr lang="fr-SN" sz="1600" b="1" dirty="0">
                <a:latin typeface="Times New Roman" panose="02020603050405020304" pitchFamily="18" charset="0"/>
                <a:ea typeface="Calibri" panose="020F0502020204030204" pitchFamily="34" charset="0"/>
              </a:rPr>
              <a:t>. </a:t>
            </a:r>
          </a:p>
          <a:p>
            <a:pPr algn="just"/>
            <a:r>
              <a:rPr lang="en-GB" sz="1600" dirty="0">
                <a:effectLst/>
                <a:latin typeface="Times New Roman" panose="02020603050405020304" pitchFamily="18" charset="0"/>
                <a:ea typeface="Calibri" panose="020F0502020204030204" pitchFamily="34" charset="0"/>
              </a:rPr>
              <a:t>A decisive factor will be </a:t>
            </a:r>
            <a:r>
              <a:rPr lang="en-GB" sz="1600" b="1" dirty="0">
                <a:effectLst/>
                <a:latin typeface="Times New Roman" panose="02020603050405020304" pitchFamily="18" charset="0"/>
                <a:ea typeface="Calibri" panose="020F0502020204030204" pitchFamily="34" charset="0"/>
              </a:rPr>
              <a:t>entrepreneurship education for women </a:t>
            </a:r>
            <a:r>
              <a:rPr lang="en-GB" sz="1600" dirty="0">
                <a:effectLst/>
                <a:latin typeface="Times New Roman" panose="02020603050405020304" pitchFamily="18" charset="0"/>
                <a:ea typeface="Calibri" panose="020F0502020204030204" pitchFamily="34" charset="0"/>
              </a:rPr>
              <a:t>that encourages them to engage in an entrepreneur career based on knowledge that permits to obtain loans, create social networks locally and internationally, and get positions in enterprises beside their roles as mothers and wives.</a:t>
            </a:r>
            <a:r>
              <a:rPr lang="fr-SN" sz="1600" dirty="0">
                <a:effectLst/>
              </a:rPr>
              <a:t> </a:t>
            </a:r>
          </a:p>
          <a:p>
            <a:pPr algn="just"/>
            <a:r>
              <a:rPr lang="en-GB" sz="1600" dirty="0">
                <a:effectLst/>
                <a:latin typeface="Times New Roman" panose="02020603050405020304" pitchFamily="18" charset="0"/>
                <a:ea typeface="Calibri" panose="020F0502020204030204" pitchFamily="34" charset="0"/>
              </a:rPr>
              <a:t>The results of the </a:t>
            </a:r>
            <a:r>
              <a:rPr lang="en-GB" sz="1600" dirty="0" err="1">
                <a:effectLst/>
                <a:latin typeface="Times New Roman" panose="02020603050405020304" pitchFamily="18" charset="0"/>
                <a:ea typeface="Calibri" panose="020F0502020204030204" pitchFamily="34" charset="0"/>
              </a:rPr>
              <a:t>ManaGlobal</a:t>
            </a:r>
            <a:r>
              <a:rPr lang="en-GB" sz="1600" dirty="0">
                <a:effectLst/>
                <a:latin typeface="Times New Roman" panose="02020603050405020304" pitchFamily="18" charset="0"/>
                <a:ea typeface="Calibri" panose="020F0502020204030204" pitchFamily="34" charset="0"/>
              </a:rPr>
              <a:t> project can be introduced in these learning processes that need to understand </a:t>
            </a:r>
            <a:r>
              <a:rPr lang="en-GB" sz="1600" b="1" i="1" dirty="0" err="1">
                <a:effectLst/>
                <a:latin typeface="Times New Roman" panose="02020603050405020304" pitchFamily="18" charset="0"/>
                <a:ea typeface="Calibri" panose="020F0502020204030204" pitchFamily="34" charset="0"/>
              </a:rPr>
              <a:t>glocal</a:t>
            </a:r>
            <a:r>
              <a:rPr lang="en-GB" sz="1600" b="1" dirty="0">
                <a:effectLst/>
                <a:latin typeface="Times New Roman" panose="02020603050405020304" pitchFamily="18" charset="0"/>
                <a:ea typeface="Calibri" panose="020F0502020204030204" pitchFamily="34" charset="0"/>
              </a:rPr>
              <a:t> economic situations </a:t>
            </a:r>
            <a:r>
              <a:rPr lang="en-GB" sz="1600" dirty="0">
                <a:effectLst/>
                <a:latin typeface="Times New Roman" panose="02020603050405020304" pitchFamily="18" charset="0"/>
                <a:ea typeface="Calibri" panose="020F0502020204030204" pitchFamily="34" charset="0"/>
              </a:rPr>
              <a:t>influenced by traditional African cultural processes and the new knowledge obtained by management studies taught in Business schools, often based on Western knowledge. Curricula must be developed that insist on the </a:t>
            </a:r>
            <a:r>
              <a:rPr lang="en-GB" sz="1600" b="1" dirty="0">
                <a:effectLst/>
                <a:latin typeface="Times New Roman" panose="02020603050405020304" pitchFamily="18" charset="0"/>
                <a:ea typeface="Calibri" panose="020F0502020204030204" pitchFamily="34" charset="0"/>
              </a:rPr>
              <a:t>link of these traditional and Western knowledge pieces </a:t>
            </a:r>
            <a:r>
              <a:rPr lang="en-GB" sz="1600" dirty="0">
                <a:effectLst/>
                <a:latin typeface="Times New Roman" panose="02020603050405020304" pitchFamily="18" charset="0"/>
                <a:ea typeface="Calibri" panose="020F0502020204030204" pitchFamily="34" charset="0"/>
              </a:rPr>
              <a:t>that must be critically understood as </a:t>
            </a:r>
            <a:r>
              <a:rPr lang="en-GB" sz="1600" b="1" dirty="0">
                <a:effectLst/>
                <a:latin typeface="Times New Roman" panose="02020603050405020304" pitchFamily="18" charset="0"/>
                <a:ea typeface="Calibri" panose="020F0502020204030204" pitchFamily="34" charset="0"/>
              </a:rPr>
              <a:t>possible </a:t>
            </a:r>
            <a:r>
              <a:rPr lang="en-GB" sz="1600" b="1" i="1" dirty="0" err="1">
                <a:effectLst/>
                <a:latin typeface="Times New Roman" panose="02020603050405020304" pitchFamily="18" charset="0"/>
                <a:ea typeface="Calibri" panose="020F0502020204030204" pitchFamily="34" charset="0"/>
              </a:rPr>
              <a:t>glocal</a:t>
            </a:r>
            <a:r>
              <a:rPr lang="en-GB" sz="1600" b="1" i="1" dirty="0">
                <a:effectLst/>
                <a:latin typeface="Times New Roman" panose="02020603050405020304" pitchFamily="18" charset="0"/>
                <a:ea typeface="Calibri" panose="020F0502020204030204" pitchFamily="34" charset="0"/>
              </a:rPr>
              <a:t> </a:t>
            </a:r>
            <a:r>
              <a:rPr lang="en-GB" sz="1600" b="1" dirty="0">
                <a:effectLst/>
                <a:latin typeface="Times New Roman" panose="02020603050405020304" pitchFamily="18" charset="0"/>
                <a:ea typeface="Calibri" panose="020F0502020204030204" pitchFamily="34" charset="0"/>
              </a:rPr>
              <a:t>forms of management </a:t>
            </a:r>
            <a:r>
              <a:rPr lang="en-GB" sz="1600" dirty="0">
                <a:effectLst/>
                <a:latin typeface="Times New Roman" panose="02020603050405020304" pitchFamily="18" charset="0"/>
                <a:ea typeface="Calibri" panose="020F0502020204030204" pitchFamily="34" charset="0"/>
              </a:rPr>
              <a:t>so that successes will only be secured by an understanding of these </a:t>
            </a:r>
            <a:r>
              <a:rPr lang="en-GB" sz="1600" i="1" dirty="0" err="1">
                <a:effectLst/>
                <a:latin typeface="Times New Roman" panose="02020603050405020304" pitchFamily="18" charset="0"/>
                <a:ea typeface="Calibri" panose="020F0502020204030204" pitchFamily="34" charset="0"/>
              </a:rPr>
              <a:t>glocal</a:t>
            </a:r>
            <a:r>
              <a:rPr lang="en-GB" sz="1600" i="1" dirty="0">
                <a:effectLst/>
                <a:latin typeface="Times New Roman" panose="02020603050405020304" pitchFamily="18" charset="0"/>
                <a:ea typeface="Calibri" panose="020F0502020204030204" pitchFamily="34" charset="0"/>
              </a:rPr>
              <a:t> </a:t>
            </a:r>
            <a:r>
              <a:rPr lang="en-GB" sz="1600" dirty="0">
                <a:effectLst/>
                <a:latin typeface="Times New Roman" panose="02020603050405020304" pitchFamily="18" charset="0"/>
                <a:ea typeface="Calibri" panose="020F0502020204030204" pitchFamily="34" charset="0"/>
              </a:rPr>
              <a:t>economic situations</a:t>
            </a:r>
            <a:r>
              <a:rPr lang="fr-SN" sz="1600" dirty="0">
                <a:effectLst/>
              </a:rPr>
              <a:t> </a:t>
            </a:r>
            <a:endParaRPr lang="fr-FR" sz="1600" dirty="0"/>
          </a:p>
        </p:txBody>
      </p:sp>
    </p:spTree>
    <p:extLst>
      <p:ext uri="{BB962C8B-B14F-4D97-AF65-F5344CB8AC3E}">
        <p14:creationId xmlns:p14="http://schemas.microsoft.com/office/powerpoint/2010/main" val="3435901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675FED2-3CDE-6CA0-D74E-E1E3F2F3760F}"/>
              </a:ext>
            </a:extLst>
          </p:cNvPr>
          <p:cNvSpPr>
            <a:spLocks noGrp="1"/>
          </p:cNvSpPr>
          <p:nvPr>
            <p:ph type="title"/>
          </p:nvPr>
        </p:nvSpPr>
        <p:spPr>
          <a:xfrm>
            <a:off x="4654296" y="329184"/>
            <a:ext cx="6894576" cy="1783080"/>
          </a:xfrm>
        </p:spPr>
        <p:txBody>
          <a:bodyPr anchor="b">
            <a:normAutofit/>
          </a:bodyPr>
          <a:lstStyle/>
          <a:p>
            <a:r>
              <a:rPr lang="fr-FR" sz="5400" b="1" dirty="0" err="1">
                <a:latin typeface="Times" pitchFamily="2" charset="0"/>
              </a:rPr>
              <a:t>Female</a:t>
            </a:r>
            <a:r>
              <a:rPr lang="fr-FR" sz="5400" b="1" dirty="0">
                <a:latin typeface="Times" pitchFamily="2" charset="0"/>
              </a:rPr>
              <a:t> </a:t>
            </a:r>
            <a:r>
              <a:rPr lang="fr-FR" sz="5400" b="1" dirty="0" err="1">
                <a:latin typeface="Times" pitchFamily="2" charset="0"/>
              </a:rPr>
              <a:t>economy</a:t>
            </a:r>
            <a:br>
              <a:rPr lang="fr-FR" sz="5400" b="1" dirty="0">
                <a:latin typeface="Times" pitchFamily="2" charset="0"/>
              </a:rPr>
            </a:br>
            <a:endParaRPr lang="fr-FR" sz="5400" b="1" dirty="0">
              <a:latin typeface="Times" pitchFamily="2" charset="0"/>
            </a:endParaRPr>
          </a:p>
        </p:txBody>
      </p:sp>
      <p:pic>
        <p:nvPicPr>
          <p:cNvPr id="5" name="Picture 4" descr="hand holding ball">
            <a:extLst>
              <a:ext uri="{FF2B5EF4-FFF2-40B4-BE49-F238E27FC236}">
                <a16:creationId xmlns:a16="http://schemas.microsoft.com/office/drawing/2014/main" id="{4399B123-6EF4-EB09-BA35-CA12A1DED705}"/>
              </a:ext>
            </a:extLst>
          </p:cNvPr>
          <p:cNvPicPr>
            <a:picLocks noChangeAspect="1"/>
          </p:cNvPicPr>
          <p:nvPr/>
        </p:nvPicPr>
        <p:blipFill rotWithShape="1">
          <a:blip r:embed="Red3e1a25683d42f0"/>
          <a:srcRect l="32229" r="28475"/>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3BE00B23-A45A-6AF9-B085-70445477C747}"/>
              </a:ext>
            </a:extLst>
          </p:cNvPr>
          <p:cNvSpPr>
            <a:spLocks noGrp="1"/>
          </p:cNvSpPr>
          <p:nvPr>
            <p:ph idx="1"/>
          </p:nvPr>
        </p:nvSpPr>
        <p:spPr>
          <a:xfrm>
            <a:off x="4654296" y="2395727"/>
            <a:ext cx="6894576" cy="3910070"/>
          </a:xfrm>
        </p:spPr>
        <p:txBody>
          <a:bodyPr>
            <a:noAutofit/>
          </a:bodyPr>
          <a:lstStyle/>
          <a:p>
            <a:pPr algn="just"/>
            <a:r>
              <a:rPr lang="en-GB" sz="1600" dirty="0">
                <a:effectLst/>
                <a:latin typeface="Times New Roman" panose="02020603050405020304" pitchFamily="18" charset="0"/>
                <a:ea typeface="Calibri" panose="020F0502020204030204" pitchFamily="34" charset="0"/>
              </a:rPr>
              <a:t>The </a:t>
            </a:r>
            <a:r>
              <a:rPr lang="en-GB" sz="1600" b="1" dirty="0">
                <a:effectLst/>
                <a:latin typeface="Times New Roman" panose="02020603050405020304" pitchFamily="18" charset="0"/>
                <a:ea typeface="Calibri" panose="020F0502020204030204" pitchFamily="34" charset="0"/>
              </a:rPr>
              <a:t>female economy </a:t>
            </a:r>
            <a:r>
              <a:rPr lang="en-GB" sz="1600" dirty="0">
                <a:effectLst/>
                <a:latin typeface="Times New Roman" panose="02020603050405020304" pitchFamily="18" charset="0"/>
                <a:ea typeface="Calibri" panose="020F0502020204030204" pitchFamily="34" charset="0"/>
              </a:rPr>
              <a:t>is in fact a large emergent market with the possibility to add $12 trillion to the global GDP (McKinsey Report, 2019 and </a:t>
            </a:r>
            <a:r>
              <a:rPr lang="en-GB" sz="1600" dirty="0" err="1">
                <a:effectLst/>
                <a:latin typeface="Times New Roman" panose="02020603050405020304" pitchFamily="18" charset="0"/>
                <a:ea typeface="Calibri" panose="020F0502020204030204" pitchFamily="34" charset="0"/>
              </a:rPr>
              <a:t>Anyansi-Archibong</a:t>
            </a:r>
            <a:r>
              <a:rPr lang="en-GB" sz="1600" dirty="0">
                <a:effectLst/>
                <a:latin typeface="Times New Roman" panose="02020603050405020304" pitchFamily="18" charset="0"/>
                <a:ea typeface="Calibri" panose="020F0502020204030204" pitchFamily="34" charset="0"/>
              </a:rPr>
              <a:t>, 2021: 169) and </a:t>
            </a:r>
            <a:r>
              <a:rPr lang="en-GB" sz="1600" b="1" dirty="0">
                <a:effectLst/>
                <a:latin typeface="Times New Roman" panose="02020603050405020304" pitchFamily="18" charset="0"/>
                <a:ea typeface="Calibri" panose="020F0502020204030204" pitchFamily="34" charset="0"/>
              </a:rPr>
              <a:t>on the African continent where more women than men create enterprises </a:t>
            </a:r>
            <a:r>
              <a:rPr lang="en-GB" sz="1600" dirty="0">
                <a:effectLst/>
                <a:latin typeface="Times New Roman" panose="02020603050405020304" pitchFamily="18" charset="0"/>
                <a:ea typeface="Calibri" panose="020F0502020204030204" pitchFamily="34" charset="0"/>
              </a:rPr>
              <a:t>even if most of them are small, with fewer gains as those of male entrepreneurs as they are often in the informal sector.</a:t>
            </a:r>
            <a:r>
              <a:rPr lang="fr-SN" sz="1600" dirty="0">
                <a:effectLst/>
              </a:rPr>
              <a:t> </a:t>
            </a:r>
          </a:p>
          <a:p>
            <a:pPr algn="just"/>
            <a:r>
              <a:rPr lang="en-GB" sz="1600" dirty="0">
                <a:effectLst/>
                <a:latin typeface="Times New Roman" panose="02020603050405020304" pitchFamily="18" charset="0"/>
                <a:ea typeface="Calibri" panose="020F0502020204030204" pitchFamily="34" charset="0"/>
              </a:rPr>
              <a:t>In West-Africa, </a:t>
            </a:r>
            <a:r>
              <a:rPr lang="en-GB" sz="1600" b="1" dirty="0">
                <a:effectLst/>
                <a:latin typeface="Times New Roman" panose="02020603050405020304" pitchFamily="18" charset="0"/>
                <a:ea typeface="Calibri" panose="020F0502020204030204" pitchFamily="34" charset="0"/>
              </a:rPr>
              <a:t>necessity-driven entrepreneurs </a:t>
            </a:r>
            <a:r>
              <a:rPr lang="en-GB" sz="1600" dirty="0">
                <a:effectLst/>
                <a:latin typeface="Times New Roman" panose="02020603050405020304" pitchFamily="18" charset="0"/>
                <a:ea typeface="Calibri" panose="020F0502020204030204" pitchFamily="34" charset="0"/>
              </a:rPr>
              <a:t>often linked to the past will be supplemented by </a:t>
            </a:r>
            <a:r>
              <a:rPr lang="en-GB" sz="1600" b="1" dirty="0">
                <a:effectLst/>
                <a:latin typeface="Times New Roman" panose="02020603050405020304" pitchFamily="18" charset="0"/>
                <a:ea typeface="Calibri" panose="020F0502020204030204" pitchFamily="34" charset="0"/>
              </a:rPr>
              <a:t>opportunity-driven entrepreneurs </a:t>
            </a:r>
            <a:r>
              <a:rPr lang="en-GB" sz="1600" dirty="0">
                <a:effectLst/>
                <a:latin typeface="Times New Roman" panose="02020603050405020304" pitchFamily="18" charset="0"/>
                <a:ea typeface="Calibri" panose="020F0502020204030204" pitchFamily="34" charset="0"/>
              </a:rPr>
              <a:t>that base their success on </a:t>
            </a:r>
            <a:r>
              <a:rPr lang="en-GB" sz="1600" b="1" dirty="0">
                <a:effectLst/>
                <a:latin typeface="Times New Roman" panose="02020603050405020304" pitchFamily="18" charset="0"/>
                <a:ea typeface="Calibri" panose="020F0502020204030204" pitchFamily="34" charset="0"/>
              </a:rPr>
              <a:t>knowledge acquisition in Business schools and universities</a:t>
            </a:r>
            <a:r>
              <a:rPr lang="en-GB" sz="1600" dirty="0">
                <a:effectLst/>
                <a:latin typeface="Times New Roman" panose="02020603050405020304" pitchFamily="18" charset="0"/>
                <a:ea typeface="Calibri" panose="020F0502020204030204" pitchFamily="34" charset="0"/>
              </a:rPr>
              <a:t>. </a:t>
            </a:r>
          </a:p>
          <a:p>
            <a:pPr algn="just"/>
            <a:r>
              <a:rPr lang="en-GB" sz="1600" dirty="0">
                <a:effectLst/>
                <a:latin typeface="Times New Roman" panose="02020603050405020304" pitchFamily="18" charset="0"/>
                <a:ea typeface="Calibri" panose="020F0502020204030204" pitchFamily="34" charset="0"/>
              </a:rPr>
              <a:t>A more global reach and links to the African diaspora will be assets for parts of women entrepreneurs that look for innovative solutions (cf. </a:t>
            </a:r>
            <a:r>
              <a:rPr lang="en-GB" sz="1600" dirty="0" err="1">
                <a:effectLst/>
                <a:latin typeface="Times New Roman" panose="02020603050405020304" pitchFamily="18" charset="0"/>
                <a:ea typeface="Calibri" panose="020F0502020204030204" pitchFamily="34" charset="0"/>
              </a:rPr>
              <a:t>Schuerkens</a:t>
            </a:r>
            <a:r>
              <a:rPr lang="en-GB" sz="1600" dirty="0">
                <a:effectLst/>
                <a:latin typeface="Times New Roman" panose="02020603050405020304" pitchFamily="18" charset="0"/>
                <a:ea typeface="Calibri" panose="020F0502020204030204" pitchFamily="34" charset="0"/>
              </a:rPr>
              <a:t> (ed.), 2023 and the chapter on women entrepreneurs in Senegal).</a:t>
            </a:r>
          </a:p>
          <a:p>
            <a:pPr algn="just"/>
            <a:r>
              <a:rPr lang="en-GB" sz="1600" b="1" dirty="0">
                <a:effectLst/>
                <a:latin typeface="Times New Roman" panose="02020603050405020304" pitchFamily="18" charset="0"/>
                <a:ea typeface="Calibri" panose="020F0502020204030204" pitchFamily="34" charset="0"/>
              </a:rPr>
              <a:t>Political support </a:t>
            </a:r>
            <a:r>
              <a:rPr lang="en-GB" sz="1600" dirty="0">
                <a:effectLst/>
                <a:latin typeface="Times New Roman" panose="02020603050405020304" pitchFamily="18" charset="0"/>
                <a:ea typeface="Calibri" panose="020F0502020204030204" pitchFamily="34" charset="0"/>
              </a:rPr>
              <a:t>for women entrepreneurship will assist these women to look successfully for funding, such as that given by the </a:t>
            </a:r>
            <a:r>
              <a:rPr lang="en-GB" sz="1600" i="1" dirty="0" err="1">
                <a:effectLst/>
                <a:latin typeface="Times New Roman" panose="02020603050405020304" pitchFamily="18" charset="0"/>
                <a:ea typeface="Calibri" panose="020F0502020204030204" pitchFamily="34" charset="0"/>
              </a:rPr>
              <a:t>Délégation</a:t>
            </a:r>
            <a:r>
              <a:rPr lang="en-GB" sz="1600" i="1" dirty="0">
                <a:effectLst/>
                <a:latin typeface="Times New Roman" panose="02020603050405020304" pitchFamily="18" charset="0"/>
                <a:ea typeface="Calibri" panose="020F0502020204030204" pitchFamily="34" charset="0"/>
              </a:rPr>
              <a:t> Générale </a:t>
            </a:r>
            <a:r>
              <a:rPr lang="en-GB" sz="1600" i="1" dirty="0" err="1">
                <a:effectLst/>
                <a:latin typeface="Times New Roman" panose="02020603050405020304" pitchFamily="18" charset="0"/>
                <a:ea typeface="Calibri" panose="020F0502020204030204" pitchFamily="34" charset="0"/>
              </a:rPr>
              <a:t>à</a:t>
            </a:r>
            <a:r>
              <a:rPr lang="en-GB" sz="1600" i="1" dirty="0">
                <a:effectLst/>
                <a:latin typeface="Times New Roman" panose="02020603050405020304" pitchFamily="18" charset="0"/>
                <a:ea typeface="Calibri" panose="020F0502020204030204" pitchFamily="34" charset="0"/>
              </a:rPr>
              <a:t> </a:t>
            </a:r>
            <a:r>
              <a:rPr lang="en-GB" sz="1600" i="1" dirty="0" err="1">
                <a:effectLst/>
                <a:latin typeface="Times New Roman" panose="02020603050405020304" pitchFamily="18" charset="0"/>
                <a:ea typeface="Calibri" panose="020F0502020204030204" pitchFamily="34" charset="0"/>
              </a:rPr>
              <a:t>l’Entreprenariat</a:t>
            </a:r>
            <a:r>
              <a:rPr lang="en-GB" sz="1600" i="1" dirty="0">
                <a:effectLst/>
                <a:latin typeface="Times New Roman" panose="02020603050405020304" pitchFamily="18" charset="0"/>
                <a:ea typeface="Calibri" panose="020F0502020204030204" pitchFamily="34" charset="0"/>
              </a:rPr>
              <a:t> </a:t>
            </a:r>
            <a:r>
              <a:rPr lang="en-GB" sz="1600" i="1" dirty="0" err="1">
                <a:effectLst/>
                <a:latin typeface="Times New Roman" panose="02020603050405020304" pitchFamily="18" charset="0"/>
                <a:ea typeface="Calibri" panose="020F0502020204030204" pitchFamily="34" charset="0"/>
              </a:rPr>
              <a:t>Rapide</a:t>
            </a:r>
            <a:r>
              <a:rPr lang="en-GB" sz="1600" i="1" dirty="0">
                <a:effectLst/>
                <a:latin typeface="Times New Roman" panose="02020603050405020304" pitchFamily="18" charset="0"/>
                <a:ea typeface="Calibri" panose="020F0502020204030204" pitchFamily="34" charset="0"/>
              </a:rPr>
              <a:t> des Femmes et des </a:t>
            </a:r>
            <a:r>
              <a:rPr lang="en-GB" sz="1600" i="1" dirty="0" err="1">
                <a:effectLst/>
                <a:latin typeface="Times New Roman" panose="02020603050405020304" pitchFamily="18" charset="0"/>
                <a:ea typeface="Calibri" panose="020F0502020204030204" pitchFamily="34" charset="0"/>
              </a:rPr>
              <a:t>Jeunes</a:t>
            </a:r>
            <a:r>
              <a:rPr lang="en-GB" sz="1600" dirty="0">
                <a:effectLst/>
                <a:latin typeface="Times New Roman" panose="02020603050405020304" pitchFamily="18" charset="0"/>
                <a:ea typeface="Calibri" panose="020F0502020204030204" pitchFamily="34" charset="0"/>
              </a:rPr>
              <a:t> (DER/FJ) in Senegal (</a:t>
            </a:r>
            <a:r>
              <a:rPr lang="en-GB" sz="1600" dirty="0" err="1">
                <a:effectLst/>
                <a:latin typeface="Times New Roman" panose="02020603050405020304" pitchFamily="18" charset="0"/>
                <a:ea typeface="Calibri" panose="020F0502020204030204" pitchFamily="34" charset="0"/>
              </a:rPr>
              <a:t>Schuerkens</a:t>
            </a:r>
            <a:r>
              <a:rPr lang="en-GB" sz="1600" dirty="0">
                <a:effectLst/>
                <a:latin typeface="Times New Roman" panose="02020603050405020304" pitchFamily="18" charset="0"/>
                <a:ea typeface="Calibri" panose="020F0502020204030204" pitchFamily="34" charset="0"/>
              </a:rPr>
              <a:t> (ed.), 2023) that </a:t>
            </a:r>
            <a:r>
              <a:rPr lang="en-GB" sz="1600" b="1" dirty="0">
                <a:effectLst/>
                <a:latin typeface="Times New Roman" panose="02020603050405020304" pitchFamily="18" charset="0"/>
                <a:ea typeface="Calibri" panose="020F0502020204030204" pitchFamily="34" charset="0"/>
              </a:rPr>
              <a:t>give loans and business support to </a:t>
            </a:r>
            <a:r>
              <a:rPr lang="en-GB" sz="1600" dirty="0">
                <a:effectLst/>
                <a:latin typeface="Times New Roman" panose="02020603050405020304" pitchFamily="18" charset="0"/>
                <a:ea typeface="Calibri" panose="020F0502020204030204" pitchFamily="34" charset="0"/>
              </a:rPr>
              <a:t>women entrepreneurs since 2018.  </a:t>
            </a:r>
            <a:endParaRPr lang="fr-FR" sz="1600" dirty="0"/>
          </a:p>
        </p:txBody>
      </p:sp>
    </p:spTree>
    <p:extLst>
      <p:ext uri="{BB962C8B-B14F-4D97-AF65-F5344CB8AC3E}">
        <p14:creationId xmlns:p14="http://schemas.microsoft.com/office/powerpoint/2010/main" val="419200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w angle view of modern skyscrapers rising straight up against a dramatic sky">
            <a:extLst>
              <a:ext uri="{FF2B5EF4-FFF2-40B4-BE49-F238E27FC236}">
                <a16:creationId xmlns:a16="http://schemas.microsoft.com/office/drawing/2014/main" id="{D2F54F71-6539-1C16-5217-1E463A72A44F}"/>
              </a:ext>
            </a:extLst>
          </p:cNvPr>
          <p:cNvPicPr>
            <a:picLocks noChangeAspect="1"/>
          </p:cNvPicPr>
          <p:nvPr/>
        </p:nvPicPr>
        <p:blipFill rotWithShape="1">
          <a:blip r:embed="Rac7a6a2fd393420a"/>
          <a:srcRect l="21088" r="37801"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re 1">
            <a:extLst>
              <a:ext uri="{FF2B5EF4-FFF2-40B4-BE49-F238E27FC236}">
                <a16:creationId xmlns:a16="http://schemas.microsoft.com/office/drawing/2014/main" id="{23FAE5FB-9111-EF57-337B-94DEA6DE565E}"/>
              </a:ext>
            </a:extLst>
          </p:cNvPr>
          <p:cNvSpPr>
            <a:spLocks noGrp="1"/>
          </p:cNvSpPr>
          <p:nvPr>
            <p:ph type="title"/>
          </p:nvPr>
        </p:nvSpPr>
        <p:spPr>
          <a:xfrm>
            <a:off x="1137034" y="609600"/>
            <a:ext cx="6831188" cy="1322887"/>
          </a:xfrm>
        </p:spPr>
        <p:txBody>
          <a:bodyPr>
            <a:normAutofit/>
          </a:bodyPr>
          <a:lstStyle/>
          <a:p>
            <a:r>
              <a:rPr lang="en-US" sz="2800" b="1" kern="100">
                <a:effectLst/>
                <a:latin typeface="Times" pitchFamily="2" charset="0"/>
                <a:ea typeface="Times New Roman" panose="02020603050405020304" pitchFamily="18" charset="0"/>
                <a:cs typeface="Times New Roman" panose="02020603050405020304" pitchFamily="18" charset="0"/>
              </a:rPr>
              <a:t>Globalization and the Problem of Global Cultural Diversity</a:t>
            </a:r>
            <a:br>
              <a:rPr lang="fr-SN" sz="2800" kern="100">
                <a:effectLst/>
                <a:latin typeface="Calibri" panose="020F0502020204030204" pitchFamily="34" charset="0"/>
                <a:ea typeface="Calibri" panose="020F0502020204030204" pitchFamily="34" charset="0"/>
                <a:cs typeface="Times New Roman" panose="02020603050405020304" pitchFamily="18" charset="0"/>
              </a:rPr>
            </a:br>
            <a:endParaRPr lang="fr-FR" sz="2800"/>
          </a:p>
        </p:txBody>
      </p:sp>
      <p:sp>
        <p:nvSpPr>
          <p:cNvPr id="3" name="Espace réservé du contenu 2">
            <a:extLst>
              <a:ext uri="{FF2B5EF4-FFF2-40B4-BE49-F238E27FC236}">
                <a16:creationId xmlns:a16="http://schemas.microsoft.com/office/drawing/2014/main" id="{FF751710-AC22-1E34-3341-568B206ED690}"/>
              </a:ext>
            </a:extLst>
          </p:cNvPr>
          <p:cNvSpPr>
            <a:spLocks noGrp="1"/>
          </p:cNvSpPr>
          <p:nvPr>
            <p:ph idx="1"/>
          </p:nvPr>
        </p:nvSpPr>
        <p:spPr>
          <a:xfrm>
            <a:off x="1137035" y="1671638"/>
            <a:ext cx="6516216" cy="4836040"/>
          </a:xfrm>
        </p:spPr>
        <p:txBody>
          <a:bodyPr>
            <a:normAutofit fontScale="92500" lnSpcReduction="10000"/>
          </a:bodyPr>
          <a:lstStyle/>
          <a:p>
            <a:pPr algn="just"/>
            <a:r>
              <a:rPr lang="en-US" sz="1800" kern="100" dirty="0">
                <a:effectLst/>
                <a:latin typeface="Times" pitchFamily="2" charset="0"/>
                <a:ea typeface="Times New Roman" panose="02020603050405020304" pitchFamily="18" charset="0"/>
                <a:cs typeface="Times New Roman" panose="02020603050405020304" pitchFamily="18" charset="0"/>
              </a:rPr>
              <a:t>Currently, the </a:t>
            </a:r>
            <a:r>
              <a:rPr lang="en-US" sz="1800" b="1" kern="100" dirty="0">
                <a:effectLst/>
                <a:latin typeface="Times" pitchFamily="2" charset="0"/>
                <a:ea typeface="Times New Roman" panose="02020603050405020304" pitchFamily="18" charset="0"/>
                <a:cs typeface="Times New Roman" panose="02020603050405020304" pitchFamily="18" charset="0"/>
              </a:rPr>
              <a:t>processes of local absorptions of global cultural flows and the mix between global and local cultural elements </a:t>
            </a:r>
            <a:r>
              <a:rPr lang="en-US" sz="1800" kern="100" dirty="0">
                <a:effectLst/>
                <a:latin typeface="Times" pitchFamily="2" charset="0"/>
                <a:ea typeface="Times New Roman" panose="02020603050405020304" pitchFamily="18" charset="0"/>
                <a:cs typeface="Times New Roman" panose="02020603050405020304" pitchFamily="18" charset="0"/>
              </a:rPr>
              <a:t>are frequently examined. It has been shown that the global cannot exist without the local. The local is the space, "in which a variety of influences come together, acted out perhaps in a unique combination, under those special conditions." (</a:t>
            </a:r>
            <a:r>
              <a:rPr lang="en-US" sz="1800" kern="100" dirty="0" err="1">
                <a:effectLst/>
                <a:latin typeface="Times" pitchFamily="2" charset="0"/>
                <a:ea typeface="Times New Roman" panose="02020603050405020304" pitchFamily="18" charset="0"/>
                <a:cs typeface="Times New Roman" panose="02020603050405020304" pitchFamily="18" charset="0"/>
              </a:rPr>
              <a:t>Hannerz</a:t>
            </a:r>
            <a:r>
              <a:rPr lang="en-US" sz="1800" kern="100" dirty="0">
                <a:effectLst/>
                <a:latin typeface="Times" pitchFamily="2" charset="0"/>
                <a:ea typeface="Times New Roman" panose="02020603050405020304" pitchFamily="18" charset="0"/>
                <a:cs typeface="Times New Roman" panose="02020603050405020304" pitchFamily="18" charset="0"/>
              </a:rPr>
              <a:t> 1996: 27)</a:t>
            </a:r>
          </a:p>
          <a:p>
            <a:pPr algn="just"/>
            <a:r>
              <a:rPr lang="en-US" sz="1800" kern="100" dirty="0">
                <a:effectLst/>
                <a:latin typeface="Times" pitchFamily="2" charset="0"/>
                <a:ea typeface="Times New Roman" panose="02020603050405020304" pitchFamily="18" charset="0"/>
                <a:cs typeface="Times New Roman" panose="02020603050405020304" pitchFamily="18" charset="0"/>
              </a:rPr>
              <a:t>This means that the central role of the life framework regarding </a:t>
            </a:r>
            <a:r>
              <a:rPr lang="en-US" sz="1800" b="1" kern="100" dirty="0">
                <a:effectLst/>
                <a:latin typeface="Times" pitchFamily="2" charset="0"/>
                <a:ea typeface="Times New Roman" panose="02020603050405020304" pitchFamily="18" charset="0"/>
                <a:cs typeface="Times New Roman" panose="02020603050405020304" pitchFamily="18" charset="0"/>
              </a:rPr>
              <a:t>external cultural inflows </a:t>
            </a:r>
            <a:r>
              <a:rPr lang="en-US" sz="1800" kern="100" dirty="0">
                <a:effectLst/>
                <a:latin typeface="Times" pitchFamily="2" charset="0"/>
                <a:ea typeface="Times New Roman" panose="02020603050405020304" pitchFamily="18" charset="0"/>
                <a:cs typeface="Times New Roman" panose="02020603050405020304" pitchFamily="18" charset="0"/>
              </a:rPr>
              <a:t>must be negotiated with local daily actions and interactions. </a:t>
            </a:r>
            <a:r>
              <a:rPr lang="en-US" sz="1800" b="1" kern="100" dirty="0">
                <a:effectLst/>
                <a:latin typeface="Times" pitchFamily="2" charset="0"/>
                <a:ea typeface="Times New Roman" panose="02020603050405020304" pitchFamily="18" charset="0"/>
                <a:cs typeface="Times New Roman" panose="02020603050405020304" pitchFamily="18" charset="0"/>
              </a:rPr>
              <a:t>A cultural inflow is filtered by local human experiences </a:t>
            </a:r>
            <a:r>
              <a:rPr lang="en-US" sz="1800" kern="100" dirty="0">
                <a:effectLst/>
                <a:latin typeface="Times" pitchFamily="2" charset="0"/>
                <a:ea typeface="Times New Roman" panose="02020603050405020304" pitchFamily="18" charset="0"/>
                <a:cs typeface="Times New Roman" panose="02020603050405020304" pitchFamily="18" charset="0"/>
              </a:rPr>
              <a:t>that allow the adoption, rejection, interpretation, and transformation of actions and forms. Long (1996: 50) wrote: "In fact globalization itself can only be meaningful to actors if the new experiences it simultaneously engenders are made </a:t>
            </a:r>
            <a:r>
              <a:rPr lang="en-US" sz="1800" b="1" kern="100" dirty="0">
                <a:effectLst/>
                <a:latin typeface="Times" pitchFamily="2" charset="0"/>
                <a:ea typeface="Times New Roman" panose="02020603050405020304" pitchFamily="18" charset="0"/>
                <a:cs typeface="Times New Roman" panose="02020603050405020304" pitchFamily="18" charset="0"/>
              </a:rPr>
              <a:t>meaningful by reference to existing experiences and cultural understandings</a:t>
            </a:r>
            <a:r>
              <a:rPr lang="en-US" sz="1800" kern="100" dirty="0">
                <a:effectLst/>
                <a:latin typeface="Times" pitchFamily="2" charset="0"/>
                <a:ea typeface="Times New Roman" panose="02020603050405020304" pitchFamily="18" charset="0"/>
                <a:cs typeface="Times New Roman" panose="02020603050405020304" pitchFamily="18" charset="0"/>
              </a:rPr>
              <a:t>.”</a:t>
            </a:r>
          </a:p>
          <a:p>
            <a:pPr algn="just"/>
            <a:r>
              <a:rPr lang="en-US" sz="1800" dirty="0">
                <a:effectLst/>
                <a:latin typeface="Times" pitchFamily="2" charset="0"/>
                <a:ea typeface="Times New Roman" panose="02020603050405020304" pitchFamily="18" charset="0"/>
                <a:cs typeface="Times New Roman" panose="02020603050405020304" pitchFamily="18" charset="0"/>
              </a:rPr>
              <a:t>What is now the </a:t>
            </a:r>
            <a:r>
              <a:rPr lang="en-US" sz="1800" b="1" dirty="0">
                <a:effectLst/>
                <a:latin typeface="Times" pitchFamily="2" charset="0"/>
                <a:ea typeface="Times New Roman" panose="02020603050405020304" pitchFamily="18" charset="0"/>
                <a:cs typeface="Times New Roman" panose="02020603050405020304" pitchFamily="18" charset="0"/>
              </a:rPr>
              <a:t>central role of globalization in the construction of meanings and in the reception of external cultural elements? </a:t>
            </a:r>
            <a:r>
              <a:rPr lang="en-US" sz="1800" dirty="0">
                <a:effectLst/>
                <a:latin typeface="Times" pitchFamily="2" charset="0"/>
                <a:ea typeface="Times New Roman" panose="02020603050405020304" pitchFamily="18" charset="0"/>
                <a:cs typeface="Times New Roman" panose="02020603050405020304" pitchFamily="18" charset="0"/>
              </a:rPr>
              <a:t>Because of this cultural power of the local, everyday possibilities of cultural influences from the global culture are strongly limited. But this local living environment will change; it is limited in time so that an unchanged cultural continuity cannot be guaranteed. </a:t>
            </a:r>
            <a:endParaRPr lang="fr-S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SN"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400" dirty="0"/>
          </a:p>
        </p:txBody>
      </p:sp>
    </p:spTree>
    <p:extLst>
      <p:ext uri="{BB962C8B-B14F-4D97-AF65-F5344CB8AC3E}">
        <p14:creationId xmlns:p14="http://schemas.microsoft.com/office/powerpoint/2010/main" val="772826402"/>
      </p:ext>
    </p:extLst>
  </p:cSld>
  <p:clrMapOvr>
    <a:masterClrMapping/>
  </p:clrMapOvr>
</p:sld>
</file>

<file path=docProps/app.xml><?xml version="1.0" encoding="utf-8"?>
<Properties xmlns="http://schemas.openxmlformats.org/officeDocument/2006/extended-properties" xmlns:vt="http://schemas.openxmlformats.org/officeDocument/2006/docPropsVTypes">
  <TotalTime>141</TotalTime>
  <Words>2230</Words>
  <Application>Microsoft Office PowerPoint</Application>
  <PresentationFormat>Grand écran</PresentationFormat>
  <Paragraphs>69</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Calibri Light</vt:lpstr>
      <vt:lpstr>Times</vt:lpstr>
      <vt:lpstr>Times New Roman</vt:lpstr>
      <vt:lpstr>Thème Office</vt:lpstr>
      <vt:lpstr>   West-African Women entrepreneurs in a glocal world Ulrike Schuerkens (ed.), University Rennes 2, LiRIS EA 7481, France   </vt:lpstr>
      <vt:lpstr>West-African Women entrepreneurs in a glocal world </vt:lpstr>
      <vt:lpstr>The objectifs of the book</vt:lpstr>
      <vt:lpstr>Glocal situations: Local and global hybridization</vt:lpstr>
      <vt:lpstr>Women entrepreneurs in West Africa</vt:lpstr>
      <vt:lpstr>Women entrepreneurs</vt:lpstr>
      <vt:lpstr>Entrepreneurship education for women</vt:lpstr>
      <vt:lpstr>Female economy </vt:lpstr>
      <vt:lpstr>Globalization and the Problem of Global Cultural Diversity </vt:lpstr>
      <vt:lpstr>Individual lifestyles are increasingly different from local cultural traditions</vt:lpstr>
      <vt:lpstr>Local cultures and experiences</vt:lpstr>
      <vt:lpstr>The global intercultural interplay</vt:lpstr>
      <vt:lpstr>Overview of the book chapters</vt:lpstr>
      <vt:lpstr>Book chapters   </vt:lpstr>
      <vt:lpstr>Book chapters</vt:lpstr>
      <vt:lpstr>Présentation PowerPoint</vt:lpstr>
    </vt:vector>
  </TitlesOfParts>
  <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West-African Women entrepreneurs in a glocal world Ulrike Schuerkens (ed.), University Rennes 2, LiRIS EA 7481, France</dc:title>
  <dc:creator>Ulrike SCHUERKENS Dr. Dr.</dc:creator>
  <lastModifiedBy>Diadié Diaw</lastModifiedBy>
  <revision>9</revision>
  <dcterms:created xsi:type="dcterms:W3CDTF">2024-02-20T11:52:37.0000000Z</dcterms:created>
  <dcterms:modified xsi:type="dcterms:W3CDTF">2024-09-06T10:10:18.3140000Z</dcterms:modified>
</coreProperties>
</file>